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4" r:id="rId1"/>
    <p:sldMasterId id="2147483759" r:id="rId2"/>
    <p:sldMasterId id="2147483771" r:id="rId3"/>
    <p:sldMasterId id="2147483791" r:id="rId4"/>
  </p:sldMasterIdLst>
  <p:notesMasterIdLst>
    <p:notesMasterId r:id="rId33"/>
  </p:notesMasterIdLst>
  <p:sldIdLst>
    <p:sldId id="541" r:id="rId5"/>
    <p:sldId id="323" r:id="rId6"/>
    <p:sldId id="431" r:id="rId7"/>
    <p:sldId id="544" r:id="rId8"/>
    <p:sldId id="264" r:id="rId9"/>
    <p:sldId id="473" r:id="rId10"/>
    <p:sldId id="490" r:id="rId11"/>
    <p:sldId id="472" r:id="rId12"/>
    <p:sldId id="510" r:id="rId13"/>
    <p:sldId id="455" r:id="rId14"/>
    <p:sldId id="511" r:id="rId15"/>
    <p:sldId id="429" r:id="rId16"/>
    <p:sldId id="491" r:id="rId17"/>
    <p:sldId id="355" r:id="rId18"/>
    <p:sldId id="543" r:id="rId19"/>
    <p:sldId id="504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508" r:id="rId28"/>
    <p:sldId id="500" r:id="rId29"/>
    <p:sldId id="469" r:id="rId30"/>
    <p:sldId id="496" r:id="rId31"/>
    <p:sldId id="430" r:id="rId3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521415D9-36F7-43E2-AB2F-B90AF26B5E84}">
      <p14:sectionLst xmlns:p14="http://schemas.microsoft.com/office/powerpoint/2010/main">
        <p14:section name="Default Section" id="{36760F21-DCDB-4103-997F-2DCEB5306F29}">
          <p14:sldIdLst>
            <p14:sldId id="541"/>
            <p14:sldId id="323"/>
            <p14:sldId id="431"/>
            <p14:sldId id="544"/>
            <p14:sldId id="264"/>
            <p14:sldId id="473"/>
            <p14:sldId id="490"/>
            <p14:sldId id="472"/>
            <p14:sldId id="510"/>
            <p14:sldId id="455"/>
            <p14:sldId id="511"/>
            <p14:sldId id="429"/>
            <p14:sldId id="491"/>
            <p14:sldId id="355"/>
            <p14:sldId id="543"/>
            <p14:sldId id="504"/>
            <p14:sldId id="274"/>
            <p14:sldId id="275"/>
            <p14:sldId id="276"/>
            <p14:sldId id="277"/>
            <p14:sldId id="278"/>
            <p14:sldId id="279"/>
            <p14:sldId id="280"/>
            <p14:sldId id="508"/>
            <p14:sldId id="500"/>
            <p14:sldId id="469"/>
            <p14:sldId id="496"/>
            <p14:sldId id="430"/>
          </p14:sldIdLst>
        </p14:section>
        <p14:section name="Untitled Section" id="{A3F28CDA-62D0-4352-8559-2DAD62523A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2DA2BF"/>
    <a:srgbClr val="005493"/>
    <a:srgbClr val="0096FF"/>
    <a:srgbClr val="009193"/>
    <a:srgbClr val="2D2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2CB"/>
          </a:solidFill>
        </a:fill>
      </a:tcStyle>
    </a:wholeTbl>
    <a:band2H>
      <a:tcTxStyle/>
      <a:tcStyle>
        <a:tcBdr/>
        <a:fill>
          <a:solidFill>
            <a:srgbClr val="FBEAE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CE"/>
          </a:solidFill>
        </a:fill>
      </a:tcStyle>
    </a:wholeTbl>
    <a:band2H>
      <a:tcTxStyle/>
      <a:tcStyle>
        <a:tcBdr/>
        <a:fill>
          <a:solidFill>
            <a:srgbClr val="ECE7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0" autoAdjust="0"/>
    <p:restoredTop sz="94749" autoAdjust="0"/>
  </p:normalViewPr>
  <p:slideViewPr>
    <p:cSldViewPr snapToGrid="0" snapToObjects="1">
      <p:cViewPr varScale="1">
        <p:scale>
          <a:sx n="104" d="100"/>
          <a:sy n="104" d="100"/>
        </p:scale>
        <p:origin x="20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8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US" dirty="0"/>
              <a:t>Donna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58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9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</a:t>
            </a:r>
          </a:p>
        </p:txBody>
      </p:sp>
    </p:spTree>
    <p:extLst>
      <p:ext uri="{BB962C8B-B14F-4D97-AF65-F5344CB8AC3E}">
        <p14:creationId xmlns:p14="http://schemas.microsoft.com/office/powerpoint/2010/main" val="224924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8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</a:t>
            </a:r>
          </a:p>
        </p:txBody>
      </p:sp>
    </p:spTree>
    <p:extLst>
      <p:ext uri="{BB962C8B-B14F-4D97-AF65-F5344CB8AC3E}">
        <p14:creationId xmlns:p14="http://schemas.microsoft.com/office/powerpoint/2010/main" val="109396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</a:t>
            </a:r>
          </a:p>
        </p:txBody>
      </p:sp>
    </p:spTree>
    <p:extLst>
      <p:ext uri="{BB962C8B-B14F-4D97-AF65-F5344CB8AC3E}">
        <p14:creationId xmlns:p14="http://schemas.microsoft.com/office/powerpoint/2010/main" val="1598808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c90be8b5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1c90be8b5d3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c90be8b5d3_0_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c90be8b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1c90be8b5d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1c90be8b5d3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4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Tami introduce Lisa and Carol</a:t>
            </a:r>
          </a:p>
        </p:txBody>
      </p:sp>
    </p:spTree>
    <p:extLst>
      <p:ext uri="{BB962C8B-B14F-4D97-AF65-F5344CB8AC3E}">
        <p14:creationId xmlns:p14="http://schemas.microsoft.com/office/powerpoint/2010/main" val="1276234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264138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introduce Tami</a:t>
            </a:r>
          </a:p>
        </p:txBody>
      </p:sp>
    </p:spTree>
    <p:extLst>
      <p:ext uri="{BB962C8B-B14F-4D97-AF65-F5344CB8AC3E}">
        <p14:creationId xmlns:p14="http://schemas.microsoft.com/office/powerpoint/2010/main" val="1728929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7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1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7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2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1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30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A1CC89"/>
              </a:buClr>
              <a:buSzPct val="90000"/>
              <a:defRPr sz="2000" b="1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Clr>
                <a:srgbClr val="A1CC89"/>
              </a:buClr>
              <a:buSzPct val="88888"/>
              <a:defRPr sz="1800" b="1">
                <a:solidFill>
                  <a:srgbClr val="666666"/>
                </a:solidFill>
              </a:defRPr>
            </a:lvl2pPr>
            <a:lvl3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3pPr>
            <a:lvl4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4pPr>
            <a:lvl5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5pPr>
            <a:lvl6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6pPr>
            <a:lvl7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7pPr>
            <a:lvl8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8pPr>
            <a:lvl9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35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F8AB-7C43-A145-8768-FFFE1C6F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66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1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F333-968B-A349-A307-DFFCD483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5829-FD83-804F-9FE4-0DB919C4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B64CC-BEAD-FC49-B027-8C0E2EA8E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92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A8D2-9CC9-4B47-8AB0-23D790E9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38AD9-DF29-7144-AE9F-DF67BDF8B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2F43E-3A04-B347-84DB-2A49EF30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84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FDEE-3270-A942-B7D7-7C2EFC78A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C04AA-FF21-0B4B-B255-11F9DB0C3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38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A54B-5A7A-9446-8711-90B52ED3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651C-40B4-D847-964C-E3535CD65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54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8382-1688-514F-90F1-DB89DDAE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C673B-B2EF-B64D-9F0F-F6F87A02F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25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4498-0B7A-7445-BC3C-BBD91DAC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0BA1-7D80-9447-83DD-E5654EF9D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B548C-65F3-7B49-B53B-51F5669E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66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4287-8F70-1E42-B46E-C342A990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6396-31F6-6341-A436-EC23C9DB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D4B34-1725-EA4E-809A-452ABC3B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A4185-85A1-D747-81D0-3A5CB13E0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D2CC7-74E1-DE45-918B-57C099160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049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3DB4-FC47-9040-B77C-B0A8D47A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18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F-blurred-background-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9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DB62-72D6-9640-A66B-DAFBDD27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A3D94-B2EF-8C44-972A-397D2E46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0B58D-AB07-C544-B22B-09439D709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463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3761-4F3D-6A48-A1EC-29771418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DC51B-C707-E343-BE1E-37C6DF95E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7659C-FA59-D34B-B06D-FF8C88E98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11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30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A1CC89"/>
              </a:buClr>
              <a:buSzPct val="90000"/>
              <a:defRPr sz="2000" b="1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Clr>
                <a:srgbClr val="A1CC89"/>
              </a:buClr>
              <a:buSzPct val="88888"/>
              <a:defRPr sz="1800" b="1">
                <a:solidFill>
                  <a:srgbClr val="666666"/>
                </a:solidFill>
              </a:defRPr>
            </a:lvl2pPr>
            <a:lvl3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3pPr>
            <a:lvl4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4pPr>
            <a:lvl5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5pPr>
            <a:lvl6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6pPr>
            <a:lvl7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7pPr>
            <a:lvl8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8pPr>
            <a:lvl9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911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F-blurred-background-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2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6568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685800" y="1752600"/>
            <a:ext cx="7772400" cy="182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cida Sans"/>
              <a:buNone/>
              <a:defRPr sz="4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685800" y="3611607"/>
            <a:ext cx="7772400" cy="119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64007" lvl="0" indent="-40005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64007" lvl="1" indent="-40005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64007" lvl="2" indent="-40005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64007" lvl="3" indent="-40005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64007" lvl="4" indent="-40005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35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9078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47B7-ECC4-CB4A-9125-A6AC2560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8453-9D89-BF46-8897-45FA5BB5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01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72FA-CF7A-6A43-A265-655E0829D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B7B75-D384-4E4E-A77D-DA97A27E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521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47B7-ECC4-CB4A-9125-A6AC2560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8453-9D89-BF46-8897-45FA5BB5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84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34FD-7C62-3D4B-A57A-0A1B27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A9067-6FF3-8A4A-AF4C-D19BBB158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8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2AA1-252F-9740-BB26-39B7D082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8E4D5-0058-5246-8FE4-5B14EA12F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C9654-5D9C-CC44-BDD2-65786FD72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8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DC87-40EB-A544-8191-1B8B8202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9DF1-C34C-D84A-B10E-156D4745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2BD74-F722-0644-A8BB-0EC928923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C327F-6B31-A348-AF81-461DB6FFC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A944C-8693-5F40-8713-FE83DBD21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9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2DA2BF"/>
            </a:gs>
            <a:gs pos="35000">
              <a:srgbClr val="177BA9"/>
            </a:gs>
            <a:gs pos="59000">
              <a:srgbClr val="005493">
                <a:alpha val="80000"/>
              </a:srgbClr>
            </a:gs>
            <a:gs pos="100000">
              <a:srgbClr val="00ADB6">
                <a:alpha val="5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66B4DCB-358C-C045-A893-110ECA001692}"/>
              </a:ext>
            </a:extLst>
          </p:cNvPr>
          <p:cNvGrpSpPr/>
          <p:nvPr userDrawn="1"/>
        </p:nvGrpSpPr>
        <p:grpSpPr>
          <a:xfrm>
            <a:off x="1286368" y="382641"/>
            <a:ext cx="6571265" cy="6063176"/>
            <a:chOff x="1350495" y="562708"/>
            <a:chExt cx="6136738" cy="56622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841586-7F09-7C46-A5BD-15A2DD29E780}"/>
                </a:ext>
              </a:extLst>
            </p:cNvPr>
            <p:cNvSpPr/>
            <p:nvPr/>
          </p:nvSpPr>
          <p:spPr>
            <a:xfrm>
              <a:off x="1350495" y="562708"/>
              <a:ext cx="6136738" cy="5662246"/>
            </a:xfrm>
            <a:prstGeom prst="rect">
              <a:avLst/>
            </a:prstGeom>
            <a:solidFill>
              <a:srgbClr val="FFFFFF"/>
            </a:solidFill>
            <a:ln w="244475" cap="rnd">
              <a:solidFill>
                <a:srgbClr val="2DA2BF"/>
              </a:solidFill>
              <a:prstDash val="solid"/>
              <a:round/>
            </a:ln>
            <a:effectLst>
              <a:outerShdw blurRad="127000" sx="103000" sy="103000" algn="ctr" rotWithShape="0">
                <a:srgbClr val="002060">
                  <a:alpha val="4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ucida Sans Unicode"/>
                <a:ea typeface="Lucida Sans Unicode"/>
                <a:cs typeface="Lucida Sans Unicode"/>
                <a:sym typeface="Lucida Sans Unicode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606520-C12C-754D-AA6B-45BE162B4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30" y="885103"/>
              <a:ext cx="5104868" cy="501745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00072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24" r:id="rId2"/>
    <p:sldLayoutId id="2147483789" r:id="rId3"/>
    <p:sldLayoutId id="2147483790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85585-A1D4-3C4A-9C95-0B9EF33B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78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234AA-C719-1946-9CF4-A3ACAD8BA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388334"/>
            <a:ext cx="7886700" cy="373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4DEB7-715E-3C4D-A62D-F0678ADA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D6B0A-513E-0C49-901B-72DC99FCB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81EDB4-B29E-E14F-8B4A-450A2946331F}"/>
              </a:ext>
            </a:extLst>
          </p:cNvPr>
          <p:cNvGrpSpPr/>
          <p:nvPr userDrawn="1"/>
        </p:nvGrpSpPr>
        <p:grpSpPr>
          <a:xfrm>
            <a:off x="-9525" y="-24383"/>
            <a:ext cx="9163050" cy="1057846"/>
            <a:chOff x="-9525" y="-24383"/>
            <a:chExt cx="9163050" cy="1057846"/>
          </a:xfrm>
        </p:grpSpPr>
        <p:grpSp>
          <p:nvGrpSpPr>
            <p:cNvPr id="8" name="Group 137">
              <a:extLst>
                <a:ext uri="{FF2B5EF4-FFF2-40B4-BE49-F238E27FC236}">
                  <a16:creationId xmlns:a16="http://schemas.microsoft.com/office/drawing/2014/main" id="{B9C8239D-4239-6C44-AB8B-3F36636AF2E0}"/>
                </a:ext>
              </a:extLst>
            </p:cNvPr>
            <p:cNvGrpSpPr/>
            <p:nvPr/>
          </p:nvGrpSpPr>
          <p:grpSpPr>
            <a:xfrm>
              <a:off x="-6097" y="-24383"/>
              <a:ext cx="9156194" cy="1048513"/>
              <a:chOff x="0" y="0"/>
              <a:chExt cx="13022141" cy="1491218"/>
            </a:xfrm>
          </p:grpSpPr>
          <p:pic>
            <p:nvPicPr>
              <p:cNvPr id="12" name="image.png">
                <a:extLst>
                  <a:ext uri="{FF2B5EF4-FFF2-40B4-BE49-F238E27FC236}">
                    <a16:creationId xmlns:a16="http://schemas.microsoft.com/office/drawing/2014/main" id="{DD1CA3B9-EE05-9743-AF2A-E88C6056E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2996130" cy="1491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" name="image.png">
                <a:extLst>
                  <a:ext uri="{FF2B5EF4-FFF2-40B4-BE49-F238E27FC236}">
                    <a16:creationId xmlns:a16="http://schemas.microsoft.com/office/drawing/2014/main" id="{8004C894-1165-E94C-A898-852B36322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104038"/>
                <a:ext cx="13022141" cy="1291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C6C2B6-2FBB-E947-BDFE-12C877867179}"/>
                </a:ext>
              </a:extLst>
            </p:cNvPr>
            <p:cNvGrpSpPr/>
            <p:nvPr/>
          </p:nvGrpSpPr>
          <p:grpSpPr>
            <a:xfrm>
              <a:off x="-9525" y="-7938"/>
              <a:ext cx="9163050" cy="1041401"/>
              <a:chOff x="-9525" y="-7938"/>
              <a:chExt cx="9163050" cy="1041401"/>
            </a:xfrm>
          </p:grpSpPr>
          <p:sp>
            <p:nvSpPr>
              <p:cNvPr id="10" name="Shape 133">
                <a:extLst>
                  <a:ext uri="{FF2B5EF4-FFF2-40B4-BE49-F238E27FC236}">
                    <a16:creationId xmlns:a16="http://schemas.microsoft.com/office/drawing/2014/main" id="{592A0B64-A866-F64A-B247-D9FE52E46411}"/>
                  </a:ext>
                </a:extLst>
              </p:cNvPr>
              <p:cNvSpPr/>
              <p:nvPr/>
            </p:nvSpPr>
            <p:spPr>
              <a:xfrm>
                <a:off x="-9525" y="-7938"/>
                <a:ext cx="9163050" cy="1041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66"/>
                    </a:moveTo>
                    <a:lnTo>
                      <a:pt x="9513" y="0"/>
                    </a:lnTo>
                    <a:cubicBezTo>
                      <a:pt x="10276" y="3326"/>
                      <a:pt x="14325" y="12084"/>
                      <a:pt x="16368" y="12084"/>
                    </a:cubicBezTo>
                    <a:cubicBezTo>
                      <a:pt x="18412" y="12084"/>
                      <a:pt x="20679" y="5005"/>
                      <a:pt x="21578" y="1811"/>
                    </a:cubicBezTo>
                    <a:lnTo>
                      <a:pt x="21600" y="7013"/>
                    </a:lnTo>
                    <a:cubicBezTo>
                      <a:pt x="21218" y="8462"/>
                      <a:pt x="18771" y="14521"/>
                      <a:pt x="16099" y="14455"/>
                    </a:cubicBezTo>
                    <a:cubicBezTo>
                      <a:pt x="13427" y="14389"/>
                      <a:pt x="8252" y="5433"/>
                      <a:pt x="5568" y="6618"/>
                    </a:cubicBezTo>
                    <a:cubicBezTo>
                      <a:pt x="2807" y="6882"/>
                      <a:pt x="1010" y="15871"/>
                      <a:pt x="0" y="21600"/>
                    </a:cubicBezTo>
                    <a:lnTo>
                      <a:pt x="22" y="66"/>
                    </a:lnTo>
                    <a:close/>
                  </a:path>
                </a:pathLst>
              </a:custGeom>
              <a:gradFill>
                <a:gsLst>
                  <a:gs pos="0">
                    <a:srgbClr val="00EBF8">
                      <a:alpha val="54998"/>
                    </a:srgbClr>
                  </a:gs>
                  <a:gs pos="100000">
                    <a:srgbClr val="0079AF">
                      <a:alpha val="44999"/>
                    </a:srgbClr>
                  </a:gs>
                </a:gsLst>
                <a:lin ang="16200000"/>
              </a:gradFill>
            </p:spPr>
            <p:txBody>
              <a:bodyPr lIns="50799" tIns="50799" rIns="50799" bIns="50799" anchor="ctr"/>
              <a:lstStyle/>
              <a:p>
                <a:pPr defTabSz="584179">
                  <a:defRPr sz="3413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  <p:sp>
            <p:nvSpPr>
              <p:cNvPr id="11" name="Shape 134">
                <a:extLst>
                  <a:ext uri="{FF2B5EF4-FFF2-40B4-BE49-F238E27FC236}">
                    <a16:creationId xmlns:a16="http://schemas.microsoft.com/office/drawing/2014/main" id="{5657425D-FBF1-9341-86D7-21027127F0C3}"/>
                  </a:ext>
                </a:extLst>
              </p:cNvPr>
              <p:cNvSpPr/>
              <p:nvPr/>
            </p:nvSpPr>
            <p:spPr>
              <a:xfrm>
                <a:off x="4381500" y="-7938"/>
                <a:ext cx="4762501" cy="607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52" extrusionOk="0">
                    <a:moveTo>
                      <a:pt x="0" y="0"/>
                    </a:moveTo>
                    <a:cubicBezTo>
                      <a:pt x="1253" y="3703"/>
                      <a:pt x="8410" y="19349"/>
                      <a:pt x="12010" y="20475"/>
                    </a:cubicBezTo>
                    <a:cubicBezTo>
                      <a:pt x="15610" y="21600"/>
                      <a:pt x="20002" y="10128"/>
                      <a:pt x="21600" y="6752"/>
                    </a:cubicBezTo>
                    <a:lnTo>
                      <a:pt x="21600" y="21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9BE5">
                      <a:alpha val="29998"/>
                    </a:srgbClr>
                  </a:gs>
                  <a:gs pos="19999">
                    <a:srgbClr val="009BE5">
                      <a:alpha val="32998"/>
                    </a:srgbClr>
                  </a:gs>
                  <a:gs pos="100000">
                    <a:srgbClr val="00ADB6">
                      <a:alpha val="44999"/>
                    </a:srgbClr>
                  </a:gs>
                </a:gsLst>
                <a:lin ang="16200000"/>
              </a:gradFill>
            </p:spPr>
            <p:txBody>
              <a:bodyPr lIns="50799" tIns="50799" rIns="50799" bIns="50799" anchor="ctr"/>
              <a:lstStyle/>
              <a:p>
                <a:pPr defTabSz="584179">
                  <a:defRPr sz="3413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</p:grpSp>
      </p:grpSp>
      <p:pic>
        <p:nvPicPr>
          <p:cNvPr id="14" name="Picture 13" descr="C:\Documents and Settings\jdavis\Local Settings\Temporary Internet Files\Content.Outlook\LJA38MVU\WGCLogoCLIENT-ksm.jpg">
            <a:extLst>
              <a:ext uri="{FF2B5EF4-FFF2-40B4-BE49-F238E27FC236}">
                <a16:creationId xmlns:a16="http://schemas.microsoft.com/office/drawing/2014/main" id="{989618BC-1EF6-9040-A7E2-DB7E4E36735A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7793501" y="5674149"/>
            <a:ext cx="1114865" cy="10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70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2DA2BF"/>
            </a:gs>
            <a:gs pos="35000">
              <a:srgbClr val="177BA9"/>
            </a:gs>
            <a:gs pos="59000">
              <a:srgbClr val="005493">
                <a:alpha val="80000"/>
              </a:srgbClr>
            </a:gs>
            <a:gs pos="100000">
              <a:srgbClr val="00ADB6">
                <a:alpha val="5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841586-7F09-7C46-A5BD-15A2DD29E780}"/>
              </a:ext>
            </a:extLst>
          </p:cNvPr>
          <p:cNvSpPr/>
          <p:nvPr/>
        </p:nvSpPr>
        <p:spPr>
          <a:xfrm>
            <a:off x="1286368" y="382641"/>
            <a:ext cx="6571265" cy="6063176"/>
          </a:xfrm>
          <a:prstGeom prst="rect">
            <a:avLst/>
          </a:prstGeom>
          <a:solidFill>
            <a:srgbClr val="FFFFFF"/>
          </a:solidFill>
          <a:ln w="244475" cap="rnd">
            <a:solidFill>
              <a:srgbClr val="2DA2BF"/>
            </a:solidFill>
            <a:prstDash val="solid"/>
            <a:round/>
          </a:ln>
          <a:effectLst>
            <a:outerShdw blurRad="127000" sx="103000" sy="103000" algn="ctr" rotWithShape="0">
              <a:srgbClr val="002060">
                <a:alpha val="4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06520-C12C-754D-AA6B-45BE162B4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75" y="727864"/>
            <a:ext cx="5023851" cy="53727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408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wgcharfordcogrants@gmail.co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orethaneoi.blogspot.com/2014/06/thank-you-to-all-my-dear-student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590D0AE-68FC-4572-BA7B-2EEFAC1D366D}"/>
              </a:ext>
            </a:extLst>
          </p:cNvPr>
          <p:cNvGrpSpPr/>
          <p:nvPr/>
        </p:nvGrpSpPr>
        <p:grpSpPr>
          <a:xfrm>
            <a:off x="523986" y="1207263"/>
            <a:ext cx="4161099" cy="4253696"/>
            <a:chOff x="2572471" y="1406324"/>
            <a:chExt cx="4161099" cy="425369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7D0D9F-4894-4ACE-8A21-76C5D7A5F0D7}"/>
                </a:ext>
              </a:extLst>
            </p:cNvPr>
            <p:cNvSpPr/>
            <p:nvPr/>
          </p:nvSpPr>
          <p:spPr>
            <a:xfrm>
              <a:off x="2572471" y="1406324"/>
              <a:ext cx="4161099" cy="42536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03498D5-B551-4BF7-9CA8-328DC691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4216" y="1576352"/>
              <a:ext cx="3657607" cy="3913640"/>
            </a:xfrm>
            <a:prstGeom prst="rect">
              <a:avLst/>
            </a:prstGeom>
          </p:spPr>
        </p:pic>
      </p:grpSp>
      <p:sp>
        <p:nvSpPr>
          <p:cNvPr id="10" name="Google Shape;69;p3">
            <a:extLst>
              <a:ext uri="{FF2B5EF4-FFF2-40B4-BE49-F238E27FC236}">
                <a16:creationId xmlns:a16="http://schemas.microsoft.com/office/drawing/2014/main" id="{739A32A9-FAD7-4BE4-A07B-91606DB2E5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9297" y="1179451"/>
            <a:ext cx="4372867" cy="440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State of Circle &amp; </a:t>
            </a:r>
            <a:br>
              <a:rPr lang="en-US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Executive Board Vote</a:t>
            </a:r>
            <a:br>
              <a:rPr lang="en-US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600" dirty="0">
                <a:latin typeface="Arial"/>
                <a:cs typeface="Arial"/>
                <a:sym typeface="Arial"/>
              </a:rPr>
              <a:t>January 9, 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2023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81713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8" y="2302415"/>
            <a:ext cx="8301039" cy="41124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solidFill>
                  <a:srgbClr val="66FF33"/>
                </a:solidFill>
                <a:latin typeface="Arial"/>
                <a:cs typeface="Arial"/>
              </a:rPr>
              <a:t>January 13 –  Guidelines and application posted</a:t>
            </a:r>
          </a:p>
          <a:p>
            <a:r>
              <a:rPr lang="en-US" sz="2200" dirty="0">
                <a:solidFill>
                  <a:srgbClr val="66FF33"/>
                </a:solidFill>
                <a:latin typeface="Arial"/>
                <a:cs typeface="Arial"/>
              </a:rPr>
              <a:t>January 23 – Pre-application meeting for potential applicants</a:t>
            </a:r>
          </a:p>
          <a:p>
            <a:r>
              <a:rPr lang="en-US" sz="2200" dirty="0">
                <a:solidFill>
                  <a:srgbClr val="66FF33"/>
                </a:solidFill>
                <a:latin typeface="Arial"/>
                <a:cs typeface="Arial"/>
              </a:rPr>
              <a:t>February 3 – Grant Committee meeting</a:t>
            </a:r>
          </a:p>
          <a:p>
            <a:r>
              <a:rPr lang="en-US" sz="2200" dirty="0">
                <a:solidFill>
                  <a:srgbClr val="66FF33"/>
                </a:solidFill>
                <a:latin typeface="Arial"/>
                <a:cs typeface="Arial"/>
              </a:rPr>
              <a:t>March 10 – Applications due</a:t>
            </a:r>
            <a:r>
              <a:rPr lang="en-US" sz="2200" dirty="0">
                <a:latin typeface="Arial"/>
                <a:cs typeface="Arial"/>
              </a:rPr>
              <a:t> </a:t>
            </a:r>
            <a:endParaRPr lang="en-US" sz="2200" dirty="0"/>
          </a:p>
          <a:p>
            <a:r>
              <a:rPr lang="en-US" sz="2200" dirty="0">
                <a:latin typeface="Arial"/>
                <a:cs typeface="Arial"/>
              </a:rPr>
              <a:t>March 15 to  April 19 – Individual reviews by Committee</a:t>
            </a:r>
          </a:p>
          <a:p>
            <a:r>
              <a:rPr lang="en-US" sz="2200" dirty="0">
                <a:latin typeface="Arial"/>
                <a:cs typeface="Arial"/>
              </a:rPr>
              <a:t>April 21 – Committee meeting - discussion and recommendations</a:t>
            </a:r>
          </a:p>
          <a:p>
            <a:r>
              <a:rPr lang="en-US" sz="2200" dirty="0"/>
              <a:t>Late April – Recommendations to Board</a:t>
            </a:r>
          </a:p>
          <a:p>
            <a:r>
              <a:rPr lang="en-US" sz="2200" dirty="0"/>
              <a:t>May – General membership meeting vote on recommendations</a:t>
            </a:r>
          </a:p>
          <a:p>
            <a:r>
              <a:rPr lang="en-US" sz="2200" dirty="0"/>
              <a:t>June – Notification to grantees, funds disbursed, press release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2023</a:t>
            </a:r>
            <a:r>
              <a:rPr lang="en-US" dirty="0">
                <a:effectLst/>
                <a:latin typeface="Arial"/>
                <a:cs typeface="Arial"/>
              </a:rPr>
              <a:t> Grant Year Timeline</a:t>
            </a:r>
          </a:p>
        </p:txBody>
      </p:sp>
    </p:spTree>
    <p:extLst>
      <p:ext uri="{BB962C8B-B14F-4D97-AF65-F5344CB8AC3E}">
        <p14:creationId xmlns:p14="http://schemas.microsoft.com/office/powerpoint/2010/main" val="313399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2023 Grant Year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9600" dirty="0">
                <a:latin typeface="Arial"/>
                <a:cs typeface="Arial"/>
              </a:rPr>
              <a:t>Want to be a part of the grant decision making process?</a:t>
            </a:r>
            <a:endParaRPr lang="en-US" sz="9600" dirty="0"/>
          </a:p>
          <a:p>
            <a:pPr marL="0" indent="0">
              <a:buNone/>
            </a:pPr>
            <a:endParaRPr lang="en-US" sz="9600" dirty="0">
              <a:latin typeface="Arial"/>
              <a:cs typeface="Arial"/>
            </a:endParaRPr>
          </a:p>
          <a:p>
            <a:r>
              <a:rPr lang="en-US" sz="9600" dirty="0">
                <a:latin typeface="Arial"/>
                <a:cs typeface="Arial"/>
              </a:rPr>
              <a:t>Want to learn more about the nonprofits serving Harford County women, children, and families? </a:t>
            </a:r>
            <a:br>
              <a:rPr lang="en-US" sz="9600" dirty="0"/>
            </a:br>
            <a:endParaRPr lang="en-US" sz="9600"/>
          </a:p>
          <a:p>
            <a:r>
              <a:rPr lang="en-US" sz="9600" dirty="0">
                <a:latin typeface="Arial"/>
                <a:cs typeface="Arial"/>
              </a:rPr>
              <a:t>Want to be more involved with the WGC? </a:t>
            </a:r>
            <a:endParaRPr lang="en-US" sz="9600" dirty="0"/>
          </a:p>
          <a:p>
            <a:endParaRPr lang="en-US" sz="9600" dirty="0"/>
          </a:p>
          <a:p>
            <a:r>
              <a:rPr lang="en-US" sz="9600" dirty="0">
                <a:latin typeface="Arial"/>
                <a:cs typeface="Arial"/>
              </a:rPr>
              <a:t>The Grant Committee welcomes your participation. Please plan to join us on </a:t>
            </a:r>
            <a:r>
              <a:rPr lang="en-US" sz="9600" dirty="0">
                <a:solidFill>
                  <a:srgbClr val="66FF33"/>
                </a:solidFill>
                <a:latin typeface="Arial"/>
                <a:cs typeface="Arial"/>
              </a:rPr>
              <a:t>February 2, 2023</a:t>
            </a:r>
            <a:r>
              <a:rPr lang="en-US" sz="9600" dirty="0">
                <a:latin typeface="Arial"/>
                <a:cs typeface="Arial"/>
              </a:rPr>
              <a:t>. Email </a:t>
            </a:r>
            <a:r>
              <a:rPr lang="en-US" sz="9600" u="sng" dirty="0">
                <a:solidFill>
                  <a:srgbClr val="66FF3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wgcharfordcogrants@gmail.com</a:t>
            </a:r>
            <a:r>
              <a:rPr lang="en-US" sz="9600" dirty="0">
                <a:solidFill>
                  <a:srgbClr val="66FF33"/>
                </a:solidFill>
                <a:latin typeface="Arial"/>
                <a:cs typeface="Arial"/>
              </a:rPr>
              <a:t> </a:t>
            </a:r>
            <a:r>
              <a:rPr lang="en-US" sz="9600" dirty="0">
                <a:latin typeface="Arial"/>
                <a:cs typeface="Arial"/>
              </a:rPr>
              <a:t>for more information.</a:t>
            </a:r>
            <a:br>
              <a:rPr lang="en-US" sz="9600" u="sng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8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43000" y="1900237"/>
            <a:ext cx="6858000" cy="2300287"/>
          </a:xfrm>
        </p:spPr>
        <p:txBody>
          <a:bodyPr/>
          <a:lstStyle/>
          <a:p>
            <a:r>
              <a:rPr lang="en-US" dirty="0"/>
              <a:t>Members’ Choice Award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4186234"/>
            <a:ext cx="6858000" cy="13144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6FF33"/>
                </a:solidFill>
              </a:rPr>
              <a:t>Terri Garland</a:t>
            </a:r>
          </a:p>
        </p:txBody>
      </p:sp>
    </p:spTree>
    <p:extLst>
      <p:ext uri="{BB962C8B-B14F-4D97-AF65-F5344CB8AC3E}">
        <p14:creationId xmlns:p14="http://schemas.microsoft.com/office/powerpoint/2010/main" val="43686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Members’ Choice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66FF33"/>
                </a:solidFill>
                <a:latin typeface="Arial"/>
                <a:cs typeface="Arial"/>
              </a:rPr>
              <a:t>2022 Committee Members</a:t>
            </a:r>
          </a:p>
          <a:p>
            <a:pPr marL="0" lvl="1" indent="0" algn="ctr">
              <a:buNone/>
            </a:pPr>
            <a:r>
              <a:rPr lang="en-US" sz="2800" dirty="0"/>
              <a:t>Terri Garland</a:t>
            </a:r>
          </a:p>
          <a:p>
            <a:pPr marL="0" lvl="1" indent="0" algn="ctr">
              <a:buNone/>
            </a:pPr>
            <a:r>
              <a:rPr lang="en-US" sz="2800" dirty="0"/>
              <a:t>Jodi </a:t>
            </a:r>
            <a:r>
              <a:rPr lang="en-US" sz="2800" dirty="0" err="1"/>
              <a:t>Marschhauser</a:t>
            </a:r>
            <a:endParaRPr lang="en-US" sz="2800" dirty="0"/>
          </a:p>
          <a:p>
            <a:pPr marL="0" lvl="1" indent="0" algn="ctr">
              <a:buNone/>
            </a:pPr>
            <a:r>
              <a:rPr lang="en-US" sz="2800" dirty="0">
                <a:latin typeface="Arial"/>
                <a:cs typeface="Arial"/>
              </a:rPr>
              <a:t>Kim Malat</a:t>
            </a:r>
          </a:p>
          <a:p>
            <a:pPr marL="0" lvl="1" indent="0" algn="ctr">
              <a:buNone/>
            </a:pPr>
            <a:r>
              <a:rPr lang="en-US" sz="2800" dirty="0"/>
              <a:t>Tami </a:t>
            </a:r>
            <a:r>
              <a:rPr lang="en-US" sz="2800" dirty="0" err="1"/>
              <a:t>Zavislan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41009"/>
            <a:ext cx="7886700" cy="127063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Members’ Choice Award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09ACC-CAAF-44FA-BD4E-7D6AB6FB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404" y="5505962"/>
            <a:ext cx="9867724" cy="1552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A4268-13FC-1945-BD4C-753BB606465C}"/>
              </a:ext>
            </a:extLst>
          </p:cNvPr>
          <p:cNvSpPr txBox="1"/>
          <p:nvPr/>
        </p:nvSpPr>
        <p:spPr>
          <a:xfrm>
            <a:off x="492369" y="2686929"/>
            <a:ext cx="8273277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lvl="8" indent="-457200">
              <a:spcAft>
                <a:spcPts val="600"/>
              </a:spcAft>
              <a:buFont typeface="Arial,Sans-Serif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2020 – First Year for the Award</a:t>
            </a:r>
            <a:endParaRPr lang="en-US" sz="26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lvl="8" indent="-457200">
              <a:spcAft>
                <a:spcPts val="600"/>
              </a:spcAft>
              <a:buFont typeface="Arial,Sans-Serif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Distribution from the Endowed Fund held by the Community Foundation of Harford County. </a:t>
            </a:r>
            <a:endParaRPr lang="en-US" sz="26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lvl="8" indent="-457200">
              <a:spcAft>
                <a:spcPts val="600"/>
              </a:spcAft>
              <a:buFont typeface="Arial"/>
              <a:buChar char="•"/>
            </a:pPr>
            <a:r>
              <a:rPr lang="en-US" sz="26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The award amount is determined by the distribution plan for the year established by the Community Foundation.</a:t>
            </a:r>
            <a:endParaRPr lang="en-US" sz="26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07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Members’ Choice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66FF33"/>
                </a:solidFill>
                <a:latin typeface="Arial"/>
                <a:cs typeface="Arial"/>
              </a:rPr>
              <a:t>$14,892.32</a:t>
            </a: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>
              <a:solidFill>
                <a:srgbClr val="66FF33"/>
              </a:solidFill>
              <a:latin typeface="Arial"/>
              <a:cs typeface="Arial"/>
            </a:endParaRPr>
          </a:p>
          <a:p>
            <a:pPr marL="0" lvl="1" indent="0" algn="ctr">
              <a:buNone/>
            </a:pPr>
            <a:r>
              <a:rPr lang="en-US" sz="2800" dirty="0">
                <a:latin typeface="Arial"/>
                <a:cs typeface="Arial"/>
              </a:rPr>
              <a:t>Awarded to three nonprofits – each a "new" grantee for the WGC!</a:t>
            </a:r>
          </a:p>
          <a:p>
            <a:pPr marL="0" lvl="1" indent="0" algn="ctr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lvl="1" indent="0" algn="ctr">
              <a:buNone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6538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82" y="1100518"/>
            <a:ext cx="7886700" cy="11895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Members’ Choice Awards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2368" y="2379479"/>
            <a:ext cx="9144000" cy="4447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latin typeface="Arial"/>
                <a:cs typeface="Arial"/>
              </a:rPr>
              <a:t>2020 - Harford County Family Assistance Fund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latin typeface="Arial"/>
                <a:cs typeface="Arial"/>
              </a:rPr>
              <a:t>$4,735.54</a:t>
            </a:r>
          </a:p>
          <a:p>
            <a:pPr marL="0" indent="0" algn="ctr">
              <a:buNone/>
            </a:pPr>
            <a:r>
              <a:rPr lang="en-US" sz="2000" i="1" dirty="0">
                <a:latin typeface="Arial"/>
                <a:cs typeface="Arial"/>
              </a:rPr>
              <a:t>Nominated by Marlene Lieb</a:t>
            </a:r>
            <a:br>
              <a:rPr lang="en-US" sz="2000" i="1" dirty="0">
                <a:latin typeface="Arial"/>
                <a:cs typeface="Arial"/>
              </a:rPr>
            </a:br>
            <a:endParaRPr lang="en-US" sz="2000" i="1" dirty="0"/>
          </a:p>
          <a:p>
            <a:pPr marL="0" indent="0" algn="ctr">
              <a:buNone/>
            </a:pPr>
            <a:r>
              <a:rPr lang="en-US" sz="2600" dirty="0">
                <a:latin typeface="Arial"/>
                <a:cs typeface="Arial"/>
              </a:rPr>
              <a:t>2021 – Miracle League of Harford County</a:t>
            </a:r>
          </a:p>
          <a:p>
            <a:pPr marL="0" indent="0" algn="ctr">
              <a:buNone/>
            </a:pPr>
            <a:r>
              <a:rPr lang="en-US" sz="2600" dirty="0">
                <a:latin typeface="Arial"/>
                <a:cs typeface="Arial"/>
              </a:rPr>
              <a:t>$4,639.50</a:t>
            </a:r>
          </a:p>
          <a:p>
            <a:pPr marL="0" indent="0" algn="ctr">
              <a:buNone/>
            </a:pPr>
            <a:r>
              <a:rPr lang="en-US" sz="2000" i="1" dirty="0">
                <a:latin typeface="Arial"/>
                <a:cs typeface="Arial"/>
              </a:rPr>
              <a:t>Nominated by Julie Chmura</a:t>
            </a:r>
            <a:br>
              <a:rPr lang="en-US" sz="2000" i="1" dirty="0">
                <a:latin typeface="Arial"/>
                <a:cs typeface="Arial"/>
              </a:rPr>
            </a:br>
            <a:endParaRPr lang="en-US" sz="2000" i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600" dirty="0">
                <a:latin typeface="Arial"/>
                <a:cs typeface="Arial"/>
              </a:rPr>
              <a:t>2022 – Brandon Tolson Foundation</a:t>
            </a:r>
          </a:p>
          <a:p>
            <a:pPr marL="0" indent="0" algn="ctr">
              <a:buNone/>
            </a:pPr>
            <a:r>
              <a:rPr lang="en-US" sz="2600" dirty="0">
                <a:latin typeface="Arial"/>
                <a:cs typeface="Arial"/>
              </a:rPr>
              <a:t>$5,517.28</a:t>
            </a:r>
          </a:p>
          <a:p>
            <a:pPr marL="0" indent="0" algn="ctr">
              <a:buNone/>
            </a:pPr>
            <a:r>
              <a:rPr lang="en-US" sz="2000" i="1" dirty="0">
                <a:latin typeface="Arial"/>
                <a:cs typeface="Arial"/>
              </a:rPr>
              <a:t>Nominated by Debbie Lynch</a:t>
            </a:r>
            <a:endParaRPr lang="en-US" sz="20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000" i="1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600" i="1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4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dirty="0"/>
              <a:t>Membership and Outreach Committee Report</a:t>
            </a:r>
            <a:endParaRPr dirty="0"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3200"/>
              <a:buNone/>
            </a:pPr>
            <a:r>
              <a:rPr lang="en-US" sz="3200">
                <a:solidFill>
                  <a:srgbClr val="66FF33"/>
                </a:solidFill>
              </a:rPr>
              <a:t>Allison Cuneo &amp; Donna Kahoe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628650" y="9278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Membership</a:t>
            </a:r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628650" y="2388334"/>
            <a:ext cx="7886700" cy="373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2020 – 79 members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66FF3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2021 – 109 members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66FF3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2022 – 115 members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66FF33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66FF33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body" idx="4294967295"/>
          </p:nvPr>
        </p:nvSpPr>
        <p:spPr>
          <a:xfrm>
            <a:off x="595822" y="1066800"/>
            <a:ext cx="795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3716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600" b="1" u="sng"/>
          </a:p>
          <a:p>
            <a:pPr marL="13716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FF33"/>
              </a:buClr>
              <a:buSzPct val="100000"/>
              <a:buNone/>
            </a:pPr>
            <a:r>
              <a:rPr lang="en-US" sz="16000" i="1">
                <a:solidFill>
                  <a:srgbClr val="66FF33"/>
                </a:solidFill>
              </a:rPr>
              <a:t>Engaging our Members in 2022</a:t>
            </a:r>
            <a:endParaRPr/>
          </a:p>
          <a:p>
            <a:pPr marL="13716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/>
              <a:t>Some New Events: </a:t>
            </a:r>
            <a:endParaRPr sz="960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9600"/>
              <a:t>Member Mingle at MaGerk’s</a:t>
            </a:r>
            <a:endParaRPr sz="960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9600"/>
              <a:t>Ice Cream Social at Broom’s Bloom</a:t>
            </a:r>
            <a:endParaRPr sz="960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9600"/>
              <a:t>Dinner and Tour at Char Hope</a:t>
            </a:r>
            <a:endParaRPr sz="960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9600"/>
              <a:t>Holiday Volunteering with Mason-Dixon Community Services</a:t>
            </a:r>
            <a:endParaRPr sz="96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/>
              <a:t>We loved hearing from you this year. We continue to welcome your ideas and feedback on what </a:t>
            </a:r>
            <a:r>
              <a:rPr lang="en-US" sz="9600" b="1"/>
              <a:t>YOU </a:t>
            </a:r>
            <a:r>
              <a:rPr lang="en-US" sz="9600"/>
              <a:t>want from your member experience! </a:t>
            </a:r>
            <a:br>
              <a:rPr lang="en-US" sz="9600">
                <a:latin typeface="Arial"/>
                <a:ea typeface="Arial"/>
                <a:cs typeface="Arial"/>
                <a:sym typeface="Arial"/>
              </a:rPr>
            </a:b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8000" b="1"/>
              <a:t> </a:t>
            </a:r>
            <a:endParaRPr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 b="1"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 b="1"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ground, water, beach, outdoor&#10;&#10;Description automatically generated">
            <a:extLst>
              <a:ext uri="{FF2B5EF4-FFF2-40B4-BE49-F238E27FC236}">
                <a16:creationId xmlns:a16="http://schemas.microsoft.com/office/drawing/2014/main" id="{40AC0409-D540-F525-A811-33A3E22A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556" r="18593" b="2"/>
          <a:stretch/>
        </p:blipFill>
        <p:spPr>
          <a:xfrm>
            <a:off x="2124307" y="10"/>
            <a:ext cx="7019691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tx1"/>
                </a:solidFill>
                <a:effectLst/>
                <a:latin typeface="Arial"/>
                <a:cs typeface="Arial"/>
              </a:rPr>
              <a:t>2020-2022 Executive Board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630152"/>
            <a:ext cx="6062082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Donna Kreis, Chair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Bonnie Miranda, Vice-Chair &amp; Secretary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Kim Malat, Past Chair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Monica Worrell, Treasurer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Sara Burley, Grant Committee Chair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Allison Cuneo &amp; Donna Kahoe, Membership &amp; Outreach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Committee Co-Chairs</a:t>
            </a:r>
          </a:p>
        </p:txBody>
      </p:sp>
    </p:spTree>
    <p:extLst>
      <p:ext uri="{BB962C8B-B14F-4D97-AF65-F5344CB8AC3E}">
        <p14:creationId xmlns:p14="http://schemas.microsoft.com/office/powerpoint/2010/main" val="16388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c90be8b5d3_0_5"/>
          <p:cNvSpPr txBox="1">
            <a:spLocks noGrp="1"/>
          </p:cNvSpPr>
          <p:nvPr>
            <p:ph type="body" idx="4294967295"/>
          </p:nvPr>
        </p:nvSpPr>
        <p:spPr>
          <a:xfrm>
            <a:off x="526472" y="1371600"/>
            <a:ext cx="795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3716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600" b="1" u="sng"/>
          </a:p>
          <a:p>
            <a:pPr marL="13716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FF33"/>
              </a:buClr>
              <a:buSzPct val="100000"/>
              <a:buNone/>
            </a:pPr>
            <a:r>
              <a:rPr lang="en-US" sz="16000" i="1">
                <a:solidFill>
                  <a:srgbClr val="66FF33"/>
                </a:solidFill>
              </a:rPr>
              <a:t>Consider Your Why</a:t>
            </a:r>
            <a:endParaRPr/>
          </a:p>
          <a:p>
            <a:pPr marL="13716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/>
              <a:t>At the start of a new year, we hope you will pause for a few moments and consider your why. </a:t>
            </a:r>
            <a:endParaRPr sz="9600"/>
          </a:p>
          <a:p>
            <a:pPr marL="594360" lvl="0" indent="-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/>
          </a:p>
          <a:p>
            <a:pPr marL="594360" lvl="0" indent="-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/>
              <a:t>Why are you a member of the WGC?</a:t>
            </a:r>
            <a:endParaRPr sz="9600"/>
          </a:p>
          <a:p>
            <a:pPr marL="594360" lvl="0" indent="-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/>
              <a:t>Why did you join?</a:t>
            </a:r>
            <a:endParaRPr sz="9600"/>
          </a:p>
          <a:p>
            <a:pPr marL="594360" lvl="0" indent="-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/>
              <a:t>Why have you stayed connected?</a:t>
            </a:r>
            <a:br>
              <a:rPr lang="en-US" sz="9600">
                <a:latin typeface="Arial"/>
                <a:ea typeface="Arial"/>
                <a:cs typeface="Arial"/>
                <a:sym typeface="Arial"/>
              </a:rPr>
            </a:b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8000" b="1"/>
              <a:t> </a:t>
            </a:r>
            <a:endParaRPr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 b="1"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 b="1"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c90be8b5d3_0_0"/>
          <p:cNvSpPr txBox="1">
            <a:spLocks noGrp="1"/>
          </p:cNvSpPr>
          <p:nvPr>
            <p:ph type="body" idx="4294967295"/>
          </p:nvPr>
        </p:nvSpPr>
        <p:spPr>
          <a:xfrm>
            <a:off x="526472" y="1371600"/>
            <a:ext cx="795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3716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600" b="1" u="sng"/>
          </a:p>
          <a:p>
            <a:pPr marL="13716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FF33"/>
              </a:buClr>
              <a:buSzPct val="100000"/>
              <a:buNone/>
            </a:pPr>
            <a:r>
              <a:rPr lang="en-US" sz="16000" i="1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The greater our membership, the greater our giving!</a:t>
            </a:r>
            <a:endParaRPr/>
          </a:p>
          <a:p>
            <a:pPr marL="13716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>
                <a:latin typeface="Arial"/>
                <a:ea typeface="Arial"/>
                <a:cs typeface="Arial"/>
                <a:sym typeface="Arial"/>
              </a:rPr>
              <a:t>Do you have a friend, family member or colleague who is interested in the Women’s Giving Circle? </a:t>
            </a:r>
            <a:br>
              <a:rPr lang="en-US" sz="9600">
                <a:latin typeface="Arial"/>
                <a:ea typeface="Arial"/>
                <a:cs typeface="Arial"/>
                <a:sym typeface="Arial"/>
              </a:rPr>
            </a:b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9600">
                <a:latin typeface="Arial"/>
                <a:ea typeface="Arial"/>
                <a:cs typeface="Arial"/>
                <a:sym typeface="Arial"/>
              </a:rPr>
              <a:t>Share with them power of </a:t>
            </a:r>
            <a:r>
              <a:rPr lang="en-US" sz="9600"/>
              <a:t>collective </a:t>
            </a:r>
            <a:r>
              <a:rPr lang="en-US" sz="9600">
                <a:latin typeface="Arial"/>
                <a:ea typeface="Arial"/>
                <a:cs typeface="Arial"/>
                <a:sym typeface="Arial"/>
              </a:rPr>
              <a:t>philanthropy!</a:t>
            </a:r>
            <a:br>
              <a:rPr lang="en-US" sz="9600">
                <a:latin typeface="Arial"/>
                <a:ea typeface="Arial"/>
                <a:cs typeface="Arial"/>
                <a:sym typeface="Arial"/>
              </a:rPr>
            </a:b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59436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8000" b="1"/>
              <a:t> </a:t>
            </a:r>
            <a:endParaRPr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 b="1"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200" b="1"/>
          </a:p>
          <a:p>
            <a:pPr marL="59436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628650" y="9278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Renew with a Recurring Gift </a:t>
            </a:r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628650" y="2388334"/>
            <a:ext cx="7886700" cy="373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The start of the year is a great time to set up a recurring gift via the Grapevine website</a:t>
            </a:r>
            <a:endParaRPr dirty="0"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Spread out your contributions and budget your philanthropy!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Start in January = $46/month x 12 months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dirty="0"/>
              <a:t>If this month doesn’t work well for you, you can start a recurring donation in any month!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628650" y="9278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Stay Connected!</a:t>
            </a:r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body" idx="1"/>
          </p:nvPr>
        </p:nvSpPr>
        <p:spPr>
          <a:xfrm>
            <a:off x="628650" y="2388334"/>
            <a:ext cx="7886700" cy="373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Keep an eye on your inbox for our monthly newsletter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“Like" the WGC Facebook page and “share” the posted news and events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Follow us on Instagram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Visit our website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Forward emails and posts to your philanthropic friends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Update your email address as needed!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29824" y="206005"/>
            <a:ext cx="7886700" cy="2852737"/>
          </a:xfrm>
        </p:spPr>
        <p:txBody>
          <a:bodyPr/>
          <a:lstStyle/>
          <a:p>
            <a:pPr algn="ctr"/>
            <a:r>
              <a:rPr lang="en-US" dirty="0"/>
              <a:t>Nominating Committee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4020750"/>
            <a:ext cx="78867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66FF33"/>
                </a:solidFill>
                <a:latin typeface="Arial"/>
                <a:cs typeface="Arial"/>
              </a:rPr>
              <a:t>Maria </a:t>
            </a:r>
            <a:r>
              <a:rPr lang="en-US" sz="3200" dirty="0" err="1">
                <a:solidFill>
                  <a:srgbClr val="66FF33"/>
                </a:solidFill>
                <a:latin typeface="Arial"/>
                <a:cs typeface="Arial"/>
              </a:rPr>
              <a:t>Dontas</a:t>
            </a:r>
            <a:endParaRPr lang="en-US" sz="3200" dirty="0">
              <a:solidFill>
                <a:srgbClr val="66FF33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66FF33"/>
                </a:solidFill>
                <a:latin typeface="Arial"/>
                <a:cs typeface="Arial"/>
              </a:rPr>
              <a:t>Susan Humphries</a:t>
            </a:r>
          </a:p>
          <a:p>
            <a:pPr algn="ctr"/>
            <a:endParaRPr lang="en-US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05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sz="half" idx="1"/>
          </p:nvPr>
        </p:nvSpPr>
        <p:spPr>
          <a:xfrm>
            <a:off x="609601" y="2304120"/>
            <a:ext cx="3330298" cy="42360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/>
              <a:t>Donna </a:t>
            </a:r>
            <a:r>
              <a:rPr lang="en-US" sz="2400" dirty="0" err="1"/>
              <a:t>Kreis</a:t>
            </a:r>
            <a:endParaRPr lang="en-US" sz="2400" dirty="0"/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>
                <a:solidFill>
                  <a:srgbClr val="66FF33"/>
                </a:solidFill>
              </a:rPr>
              <a:t>Chair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endParaRPr lang="en-US" sz="1000" dirty="0">
              <a:solidFill>
                <a:srgbClr val="66FF33"/>
              </a:solidFill>
            </a:endParaRP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/>
              <a:t>Vacant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>
                <a:solidFill>
                  <a:srgbClr val="66FF33"/>
                </a:solidFill>
              </a:rPr>
              <a:t>Vice Chair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endParaRPr lang="en-US" sz="1000" dirty="0"/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/>
              <a:t>Bonnie Miranda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>
                <a:solidFill>
                  <a:srgbClr val="66FF33"/>
                </a:solidFill>
              </a:rPr>
              <a:t>Secretary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endParaRPr lang="en-US" sz="1000" dirty="0"/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/>
              <a:t>Kelley Pugh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>
                <a:solidFill>
                  <a:srgbClr val="66FF33"/>
                </a:solidFill>
              </a:rPr>
              <a:t>Treasurer 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endParaRPr lang="en-US" sz="1000" dirty="0">
              <a:solidFill>
                <a:srgbClr val="66FF33"/>
              </a:solidFill>
            </a:endParaRP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570571" y="865852"/>
            <a:ext cx="79248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/>
          </a:lstStyle>
          <a:p>
            <a:r>
              <a:rPr lang="en-US" dirty="0">
                <a:latin typeface="Arial"/>
                <a:cs typeface="Arial"/>
              </a:rPr>
              <a:t>Proposed </a:t>
            </a:r>
            <a:r>
              <a:rPr dirty="0">
                <a:latin typeface="Arial"/>
                <a:cs typeface="Arial"/>
              </a:rPr>
              <a:t>Executive Board</a:t>
            </a:r>
            <a:r>
              <a:rPr lang="en-US" dirty="0">
                <a:latin typeface="Arial"/>
                <a:cs typeface="Arial"/>
              </a:rPr>
              <a:t> 2023-2025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Shape 213">
            <a:extLst>
              <a:ext uri="{FF2B5EF4-FFF2-40B4-BE49-F238E27FC236}">
                <a16:creationId xmlns:a16="http://schemas.microsoft.com/office/drawing/2014/main" id="{34933AF5-E65C-41AE-9B9A-0C201A88AD4D}"/>
              </a:ext>
            </a:extLst>
          </p:cNvPr>
          <p:cNvSpPr txBox="1">
            <a:spLocks/>
          </p:cNvSpPr>
          <p:nvPr/>
        </p:nvSpPr>
        <p:spPr>
          <a:xfrm>
            <a:off x="4272315" y="2304120"/>
            <a:ext cx="4386869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r>
              <a:rPr lang="en-US" sz="2400" dirty="0"/>
              <a:t>Hillary Smolenski</a:t>
            </a:r>
          </a:p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r>
              <a:rPr lang="en-US" sz="2400" dirty="0">
                <a:solidFill>
                  <a:srgbClr val="66FF33"/>
                </a:solidFill>
              </a:rPr>
              <a:t>Grant Committee Chair</a:t>
            </a:r>
          </a:p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endParaRPr lang="en-US" sz="2400" dirty="0"/>
          </a:p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r>
              <a:rPr lang="en-US" sz="2400" dirty="0"/>
              <a:t>Donna Kahoe</a:t>
            </a:r>
          </a:p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r>
              <a:rPr lang="en-US" sz="2400" dirty="0">
                <a:solidFill>
                  <a:srgbClr val="66FF33"/>
                </a:solidFill>
              </a:rPr>
              <a:t>Membership &amp; Outreach Committee Chair</a:t>
            </a:r>
          </a:p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endParaRPr lang="en-US" sz="2400" dirty="0">
              <a:solidFill>
                <a:srgbClr val="66FF33"/>
              </a:solidFill>
            </a:endParaRPr>
          </a:p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r>
              <a:rPr lang="en-US" sz="2400" dirty="0"/>
              <a:t>Debbie Lynch</a:t>
            </a:r>
          </a:p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r>
              <a:rPr lang="en-US" sz="2400" dirty="0">
                <a:solidFill>
                  <a:srgbClr val="66FF33"/>
                </a:solidFill>
              </a:rPr>
              <a:t>Communications Chair</a:t>
            </a:r>
          </a:p>
          <a:p>
            <a:pPr marL="0" marR="64007" lvl="2" indent="0" algn="ctr">
              <a:spcBef>
                <a:spcPts val="400"/>
              </a:spcBef>
              <a:buFont typeface="Courier New" panose="02070309020205020404" pitchFamily="49" charset="0"/>
              <a:buNone/>
              <a:defRPr sz="2700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8F48C-AA6B-FA8D-CEBB-95466ED31297}"/>
              </a:ext>
            </a:extLst>
          </p:cNvPr>
          <p:cNvSpPr txBox="1"/>
          <p:nvPr/>
        </p:nvSpPr>
        <p:spPr>
          <a:xfrm>
            <a:off x="1934737" y="5821754"/>
            <a:ext cx="4572000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Malat</a:t>
            </a:r>
          </a:p>
          <a:p>
            <a:pPr marL="0" marR="64007" lvl="2" indent="0" algn="ctr" defTabSz="914400">
              <a:spcBef>
                <a:spcPts val="400"/>
              </a:spcBef>
              <a:buClrTx/>
              <a:buNone/>
              <a:defRPr sz="2700"/>
            </a:pPr>
            <a:r>
              <a:rPr lang="en-US" sz="24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Chair</a:t>
            </a:r>
          </a:p>
        </p:txBody>
      </p:sp>
    </p:spTree>
    <p:extLst>
      <p:ext uri="{BB962C8B-B14F-4D97-AF65-F5344CB8AC3E}">
        <p14:creationId xmlns:p14="http://schemas.microsoft.com/office/powerpoint/2010/main" val="9490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iginal file ‎ (SVG file, nominally 465 × 306 pixels ...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7" y="1309254"/>
            <a:ext cx="6880225" cy="4525962"/>
          </a:xfrm>
        </p:spPr>
      </p:pic>
    </p:spTree>
    <p:extLst>
      <p:ext uri="{BB962C8B-B14F-4D97-AF65-F5344CB8AC3E}">
        <p14:creationId xmlns:p14="http://schemas.microsoft.com/office/powerpoint/2010/main" val="19233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888" y="-188410"/>
            <a:ext cx="7886700" cy="2852737"/>
          </a:xfrm>
        </p:spPr>
        <p:txBody>
          <a:bodyPr/>
          <a:lstStyle/>
          <a:p>
            <a:pPr algn="ctr"/>
            <a:r>
              <a:rPr lang="en-US" dirty="0"/>
              <a:t>Closing Remarks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3888" y="3890962"/>
            <a:ext cx="7886700" cy="1500187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66FF33"/>
                </a:solidFill>
              </a:rPr>
              <a:t>Bonnie Miranda</a:t>
            </a:r>
            <a:endParaRPr lang="en-US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26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32494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4392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0870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State of the Circle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5686" y="2769449"/>
            <a:ext cx="4863326" cy="373111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45% increase in membership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equates to $18,000 of additional grant dollars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Reached $500,000 in giving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Celebrated our 10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Revamped the Membership and Outreach Committee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66FF3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23256-1AF3-895C-CD7E-5DBF5440A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0946" r="8175"/>
          <a:stretch/>
        </p:blipFill>
        <p:spPr>
          <a:xfrm>
            <a:off x="4824987" y="2745174"/>
            <a:ext cx="4013327" cy="27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0B5A6F-773E-FBC7-F915-E9747C28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29" y="844989"/>
            <a:ext cx="5753342" cy="57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1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685799" y="1752600"/>
            <a:ext cx="7876309" cy="96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Circle Update – Grants to Date</a:t>
            </a:r>
            <a:endParaRPr/>
          </a:p>
        </p:txBody>
      </p:sp>
      <p:pic>
        <p:nvPicPr>
          <p:cNvPr id="109" name="Google Shape;109;p9" descr="Pot of go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0812" y="3061867"/>
            <a:ext cx="1404534" cy="140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 descr="Wrea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546" y="2876189"/>
            <a:ext cx="1664564" cy="16645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/>
          <p:nvPr/>
        </p:nvSpPr>
        <p:spPr>
          <a:xfrm>
            <a:off x="958788" y="2903825"/>
            <a:ext cx="7358510" cy="306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 Years</a:t>
            </a:r>
            <a:endParaRPr lang="en-US" dirty="0">
              <a:solidFill>
                <a:schemeClr val="lt1"/>
              </a:solidFill>
              <a:latin typeface="Arial"/>
              <a:cs typeface="Arial"/>
            </a:endParaRPr>
          </a:p>
          <a:p>
            <a:pPr lvl="8" indent="0" algn="ctr">
              <a:spcBef>
                <a:spcPts val="600"/>
              </a:spcBef>
              <a:buClr>
                <a:schemeClr val="lt1"/>
              </a:buClr>
              <a:buSzPts val="3200"/>
            </a:pPr>
            <a:r>
              <a:rPr lang="en-US" sz="3200" dirty="0">
                <a:solidFill>
                  <a:schemeClr val="lt1"/>
                </a:solidFill>
                <a:latin typeface="Arial"/>
                <a:cs typeface="Arial"/>
              </a:rPr>
              <a:t>$ 510,200.14 </a:t>
            </a:r>
          </a:p>
          <a:p>
            <a:pPr marL="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149 Grants</a:t>
            </a:r>
            <a:endParaRPr dirty="0">
              <a:solidFill>
                <a:schemeClr val="lt1"/>
              </a:solidFill>
              <a:latin typeface="Arial"/>
              <a:cs typeface="Arial"/>
            </a:endParaRPr>
          </a:p>
          <a:p>
            <a:pPr marL="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58 Nonprofits serving women, families, and children in Harford County</a:t>
            </a:r>
            <a:endParaRPr dirty="0">
              <a:solidFill>
                <a:schemeClr val="lt1"/>
              </a:solidFill>
              <a:latin typeface="Arial"/>
              <a:cs typeface="Arial"/>
            </a:endParaRPr>
          </a:p>
          <a:p>
            <a:pPr marL="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888" y="576263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Finance Update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66FF33"/>
                </a:solidFill>
              </a:rPr>
              <a:t>Monica Worrell</a:t>
            </a:r>
          </a:p>
        </p:txBody>
      </p:sp>
    </p:spTree>
    <p:extLst>
      <p:ext uri="{BB962C8B-B14F-4D97-AF65-F5344CB8AC3E}">
        <p14:creationId xmlns:p14="http://schemas.microsoft.com/office/powerpoint/2010/main" val="405054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75137"/>
            <a:ext cx="7886700" cy="127063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 Balances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09ACC-CAAF-44FA-BD4E-7D6AB6FB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404" y="5505962"/>
            <a:ext cx="9867724" cy="1552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A4268-13FC-1945-BD4C-753BB606465C}"/>
              </a:ext>
            </a:extLst>
          </p:cNvPr>
          <p:cNvSpPr txBox="1"/>
          <p:nvPr/>
        </p:nvSpPr>
        <p:spPr>
          <a:xfrm>
            <a:off x="341906" y="1907741"/>
            <a:ext cx="84506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0"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$133,630.27 – Endowed Fund (as of 12/31/2022)</a:t>
            </a:r>
          </a:p>
          <a:p>
            <a:pPr lvl="8" indent="0">
              <a:spcAft>
                <a:spcPts val="1200"/>
              </a:spcAft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(held by Community Foundation of Harford County)</a:t>
            </a:r>
          </a:p>
          <a:p>
            <a:pPr lvl="8" indent="0"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$56,852.21 – Grant Fund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2023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of 1/8/2023)*</a:t>
            </a:r>
          </a:p>
          <a:p>
            <a:pPr lvl="8" indent="0">
              <a:spcAft>
                <a:spcPts val="1200"/>
              </a:spcAft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(held by Grapevine Giving Foundation)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indent="0"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b="1" dirty="0"/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866.52 - Administrative Fund (as of 1/3/2023)*</a:t>
            </a:r>
          </a:p>
          <a:p>
            <a:pPr lvl="8" indent="0">
              <a:spcAft>
                <a:spcPts val="600"/>
              </a:spcAft>
              <a:buClr>
                <a:srgbClr val="0070C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(held by Faith Based Nonprofit Resource Center)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*  Unofficial Balance           </a:t>
            </a:r>
          </a:p>
          <a:p>
            <a:r>
              <a:rPr lang="en-US" sz="1400" dirty="0">
                <a:solidFill>
                  <a:schemeClr val="bg1"/>
                </a:solidFill>
              </a:rPr>
              <a:t>Balances Subject to Reconciliation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1056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888" y="746238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Grant Committee Report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>
                <a:solidFill>
                  <a:srgbClr val="66FF33"/>
                </a:solidFill>
                <a:latin typeface="Arial"/>
                <a:cs typeface="Arial"/>
              </a:rPr>
              <a:t>Sara Burley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1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2022 Grant Year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2009090"/>
            <a:ext cx="8301039" cy="438425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11200" dirty="0">
                <a:latin typeface="Arial"/>
                <a:cs typeface="Arial"/>
              </a:rPr>
              <a:t>25 applications reviewed by 16 Committee members and a total of $113,988 in requests </a:t>
            </a:r>
            <a:endParaRPr lang="en-US" sz="11200" dirty="0"/>
          </a:p>
          <a:p>
            <a:r>
              <a:rPr lang="en-US" sz="11200" dirty="0">
                <a:latin typeface="Arial"/>
                <a:cs typeface="Arial"/>
              </a:rPr>
              <a:t>5 applicants applied who have never been previously awarded a grant</a:t>
            </a:r>
          </a:p>
          <a:p>
            <a:r>
              <a:rPr lang="en-US" sz="11200" dirty="0">
                <a:latin typeface="Arial"/>
                <a:cs typeface="Arial"/>
              </a:rPr>
              <a:t>14 recipients awarded a total of $54.460.50</a:t>
            </a:r>
            <a:endParaRPr lang="en-US" sz="9600" dirty="0">
              <a:latin typeface="Arial"/>
              <a:cs typeface="Arial"/>
            </a:endParaRPr>
          </a:p>
          <a:p>
            <a:r>
              <a:rPr lang="en-US" sz="11200" dirty="0"/>
              <a:t>Thanks to your philanthropy, we estimate serving:</a:t>
            </a:r>
          </a:p>
          <a:p>
            <a:pPr marL="0" indent="0">
              <a:buNone/>
            </a:pPr>
            <a:endParaRPr lang="en-US" sz="11200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r>
              <a:rPr lang="en-US" sz="11200" dirty="0">
                <a:solidFill>
                  <a:srgbClr val="66FF33"/>
                </a:solidFill>
                <a:latin typeface="Arial"/>
                <a:cs typeface="Arial"/>
              </a:rPr>
              <a:t>675 children</a:t>
            </a:r>
          </a:p>
          <a:p>
            <a:pPr lvl="1"/>
            <a:r>
              <a:rPr lang="en-US" sz="11200" dirty="0">
                <a:solidFill>
                  <a:srgbClr val="66FF33"/>
                </a:solidFill>
                <a:latin typeface="Arial"/>
                <a:cs typeface="Arial"/>
              </a:rPr>
              <a:t>238 women/elderly</a:t>
            </a:r>
            <a:endParaRPr lang="en-US" sz="11200" dirty="0">
              <a:solidFill>
                <a:srgbClr val="66FF33"/>
              </a:solidFill>
            </a:endParaRPr>
          </a:p>
          <a:p>
            <a:pPr lvl="1"/>
            <a:r>
              <a:rPr lang="en-US" sz="11200" dirty="0">
                <a:solidFill>
                  <a:srgbClr val="66FF33"/>
                </a:solidFill>
                <a:latin typeface="Arial"/>
                <a:cs typeface="Arial"/>
              </a:rPr>
              <a:t>25 families</a:t>
            </a:r>
            <a:br>
              <a:rPr lang="en-US" sz="9600" dirty="0"/>
            </a:br>
            <a:br>
              <a:rPr lang="en-US" sz="9600" dirty="0"/>
            </a:br>
            <a:endParaRPr lang="en-US" sz="96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6922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Concourse">
      <a:majorFont>
        <a:latin typeface="Calibri"/>
        <a:ea typeface="Calibri"/>
        <a:cs typeface="Calibri"/>
      </a:majorFont>
      <a:minorFont>
        <a:latin typeface="Verdana"/>
        <a:ea typeface="Verdana"/>
        <a:cs typeface="Verdana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870</Words>
  <Application>Microsoft Office PowerPoint</Application>
  <PresentationFormat>On-screen Show (4:3)</PresentationFormat>
  <Paragraphs>190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Arial,Sans-Serif</vt:lpstr>
      <vt:lpstr>Calibri</vt:lpstr>
      <vt:lpstr>Calibri Light</vt:lpstr>
      <vt:lpstr>Courier New</vt:lpstr>
      <vt:lpstr>Lucida Sans</vt:lpstr>
      <vt:lpstr>Lucida Sans Unicode</vt:lpstr>
      <vt:lpstr>Verdana</vt:lpstr>
      <vt:lpstr>Wingdings</vt:lpstr>
      <vt:lpstr>Title Slide</vt:lpstr>
      <vt:lpstr>Section Titles</vt:lpstr>
      <vt:lpstr>Section Content</vt:lpstr>
      <vt:lpstr>1_Title Slide</vt:lpstr>
      <vt:lpstr>State of Circle &amp;  Executive Board Vote   January 9, 2023</vt:lpstr>
      <vt:lpstr>2020-2022 Executive Board</vt:lpstr>
      <vt:lpstr>State of the Circle</vt:lpstr>
      <vt:lpstr>PowerPoint Presentation</vt:lpstr>
      <vt:lpstr>Circle Update – Grants to Date</vt:lpstr>
      <vt:lpstr>Finance Update</vt:lpstr>
      <vt:lpstr>Fund Balances</vt:lpstr>
      <vt:lpstr>Grant Committee Report</vt:lpstr>
      <vt:lpstr>2022 Grant Year</vt:lpstr>
      <vt:lpstr>2023 Grant Year Timeline</vt:lpstr>
      <vt:lpstr>2023 Grant Year</vt:lpstr>
      <vt:lpstr>Members’ Choice Award</vt:lpstr>
      <vt:lpstr>Members’ Choice Award</vt:lpstr>
      <vt:lpstr>Members’ Choice Award</vt:lpstr>
      <vt:lpstr>Members’ Choice Award</vt:lpstr>
      <vt:lpstr>Members’ Choice Awards</vt:lpstr>
      <vt:lpstr>Membership and Outreach Committee Report</vt:lpstr>
      <vt:lpstr>Membership</vt:lpstr>
      <vt:lpstr>PowerPoint Presentation</vt:lpstr>
      <vt:lpstr>PowerPoint Presentation</vt:lpstr>
      <vt:lpstr>PowerPoint Presentation</vt:lpstr>
      <vt:lpstr>Renew with a Recurring Gift </vt:lpstr>
      <vt:lpstr>Stay Connected!</vt:lpstr>
      <vt:lpstr>Nominating Committee</vt:lpstr>
      <vt:lpstr>Proposed Executive Board 2023-2025</vt:lpstr>
      <vt:lpstr>PowerPoint Presentation</vt:lpstr>
      <vt:lpstr>Closing Remarks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Davis</dc:creator>
  <cp:lastModifiedBy>Donna Kreis</cp:lastModifiedBy>
  <cp:revision>403</cp:revision>
  <dcterms:modified xsi:type="dcterms:W3CDTF">2023-01-14T23:06:54Z</dcterms:modified>
</cp:coreProperties>
</file>