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3" r:id="rId2"/>
  </p:sldMasterIdLst>
  <p:notesMasterIdLst>
    <p:notesMasterId r:id="rId45"/>
  </p:notesMasterIdLst>
  <p:sldIdLst>
    <p:sldId id="544" r:id="rId3"/>
    <p:sldId id="543" r:id="rId4"/>
    <p:sldId id="259" r:id="rId5"/>
    <p:sldId id="549" r:id="rId6"/>
    <p:sldId id="545" r:id="rId7"/>
    <p:sldId id="265" r:id="rId8"/>
    <p:sldId id="528" r:id="rId9"/>
    <p:sldId id="489" r:id="rId10"/>
    <p:sldId id="449" r:id="rId11"/>
    <p:sldId id="539" r:id="rId12"/>
    <p:sldId id="409" r:id="rId13"/>
    <p:sldId id="493" r:id="rId14"/>
    <p:sldId id="301" r:id="rId15"/>
    <p:sldId id="268" r:id="rId16"/>
    <p:sldId id="455" r:id="rId17"/>
    <p:sldId id="270" r:id="rId18"/>
    <p:sldId id="271" r:id="rId19"/>
    <p:sldId id="272" r:id="rId20"/>
    <p:sldId id="278" r:id="rId21"/>
    <p:sldId id="275" r:id="rId22"/>
    <p:sldId id="279" r:id="rId23"/>
    <p:sldId id="282" r:id="rId24"/>
    <p:sldId id="538" r:id="rId25"/>
    <p:sldId id="537" r:id="rId26"/>
    <p:sldId id="280" r:id="rId27"/>
    <p:sldId id="277" r:id="rId28"/>
    <p:sldId id="276" r:id="rId29"/>
    <p:sldId id="274" r:id="rId30"/>
    <p:sldId id="283" r:id="rId31"/>
    <p:sldId id="273" r:id="rId32"/>
    <p:sldId id="281" r:id="rId33"/>
    <p:sldId id="284" r:id="rId34"/>
    <p:sldId id="285" r:id="rId35"/>
    <p:sldId id="286" r:id="rId36"/>
    <p:sldId id="287" r:id="rId37"/>
    <p:sldId id="288" r:id="rId38"/>
    <p:sldId id="289" r:id="rId39"/>
    <p:sldId id="355" r:id="rId40"/>
    <p:sldId id="548" r:id="rId41"/>
    <p:sldId id="547" r:id="rId42"/>
    <p:sldId id="302" r:id="rId43"/>
    <p:sldId id="303" r:id="rId44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Lucida Sans" panose="020B060203050402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8" roundtripDataSignature="AMtx7mgdF9ZeTVnfeT3GYib3kkq8n1QG1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E5A0C4F-AF70-44E1-8508-3BF682F9AD86}">
  <a:tblStyle styleId="{2E5A0C4F-AF70-44E1-8508-3BF682F9AD86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3" autoAdjust="0"/>
    <p:restoredTop sz="97390" autoAdjust="0"/>
  </p:normalViewPr>
  <p:slideViewPr>
    <p:cSldViewPr snapToGrid="0">
      <p:cViewPr varScale="1">
        <p:scale>
          <a:sx n="101" d="100"/>
          <a:sy n="101" d="100"/>
        </p:scale>
        <p:origin x="84" y="1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68" Type="http://customschemas.google.com/relationships/presentationmetadata" Target="metadata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008659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7" name="Google Shape;57;p1:notes"/>
          <p:cNvSpPr txBox="1">
            <a:spLocks noGrp="1"/>
          </p:cNvSpPr>
          <p:nvPr>
            <p:ph type="body" idx="1"/>
          </p:nvPr>
        </p:nvSpPr>
        <p:spPr>
          <a:xfrm>
            <a:off x="934720" y="4415790"/>
            <a:ext cx="514096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46568" rIns="93162" bIns="46568" anchor="t" anchorCtr="0">
            <a:noAutofit/>
          </a:bodyPr>
          <a:lstStyle/>
          <a:p>
            <a:pPr marL="0" indent="0"/>
            <a:r>
              <a:rPr lang="en-US" dirty="0"/>
              <a:t>Donna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06584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D2</a:t>
            </a:r>
          </a:p>
          <a:p>
            <a:endParaRPr lang="en-US" dirty="0"/>
          </a:p>
          <a:p>
            <a:r>
              <a:rPr lang="en-US" dirty="0"/>
              <a:t>Stress importance  of membership – members = grants</a:t>
            </a:r>
          </a:p>
          <a:p>
            <a:endParaRPr lang="en-US" dirty="0"/>
          </a:p>
          <a:p>
            <a:r>
              <a:rPr lang="en-US" dirty="0"/>
              <a:t>On 1/1/23, we had 109 active members</a:t>
            </a:r>
          </a:p>
          <a:p>
            <a:r>
              <a:rPr lang="en-US" dirty="0"/>
              <a:t>As of 5/2/23, we have 121 active members (12 new members in 2023 so far)</a:t>
            </a:r>
          </a:p>
          <a:p>
            <a:pPr lvl="1"/>
            <a:r>
              <a:rPr lang="en-US" dirty="0"/>
              <a:t>3 Next Generation members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8022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AAA30-92F2-4E02-B937-A72EE9A9BFF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152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D2</a:t>
            </a:r>
          </a:p>
          <a:p>
            <a:endParaRPr lang="en-US" dirty="0"/>
          </a:p>
          <a:p>
            <a:r>
              <a:rPr lang="en-US" dirty="0"/>
              <a:t>If you just joined this year or have already paid in 2023, ignore this.  If you haven’t renewed, there are three payment methods,</a:t>
            </a:r>
          </a:p>
        </p:txBody>
      </p:sp>
    </p:spTree>
    <p:extLst>
      <p:ext uri="{BB962C8B-B14F-4D97-AF65-F5344CB8AC3E}">
        <p14:creationId xmlns:p14="http://schemas.microsoft.com/office/powerpoint/2010/main" val="2529874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48" name="Google Shape;348;p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D2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Kelley introduce Hillary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Hillary</a:t>
            </a:r>
          </a:p>
        </p:txBody>
      </p:sp>
    </p:spTree>
    <p:extLst>
      <p:ext uri="{BB962C8B-B14F-4D97-AF65-F5344CB8AC3E}">
        <p14:creationId xmlns:p14="http://schemas.microsoft.com/office/powerpoint/2010/main" val="13916131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4" name="Google Shape;154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Hillary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0" name="Google Shape;160;p1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Sara and Sarah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92177bdbb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1" name="Google Shape;201;gd92177bdbb_0_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2" name="Google Shape;62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36898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d92177bdb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0" name="Google Shape;180;gd92177bdbb_0_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d92177bdb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8" name="Google Shape;208;gd92177bdbb_0_3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d92177bdb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0" name="Google Shape;230;gd92177bdbb_0_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92177bdb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d92177bdbb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92177bdb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d92177bdbb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d92177bdbb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5" name="Google Shape;215;gd92177bdbb_0_3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92177bdbb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" name="Google Shape;194;gd92177bdbb_0_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d92177bdbb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" name="Google Shape;187;gd92177bdbb_0_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3" name="Google Shape;173;p1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d92177bdbb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37" name="Google Shape;237;gd92177bdbb_0_5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</a:t>
            </a:r>
            <a:endParaRPr dirty="0"/>
          </a:p>
        </p:txBody>
      </p:sp>
      <p:sp>
        <p:nvSpPr>
          <p:cNvPr id="74" name="Google Shape;7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6" name="Google Shape;166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d92177bdbb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3" name="Google Shape;223;gd92177bdbb_0_4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44" name="Google Shape;244;p2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Hillary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– ask for questions / discussion</a:t>
            </a:r>
            <a:endParaRPr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0" name="Google Shape;250;p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</a:t>
            </a: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Google Shape;255;p2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</a:t>
            </a:r>
            <a:endParaRPr dirty="0"/>
          </a:p>
        </p:txBody>
      </p:sp>
      <p:sp>
        <p:nvSpPr>
          <p:cNvPr id="256" name="Google Shape;256;p22:notes"/>
          <p:cNvSpPr txBox="1">
            <a:spLocks noGrp="1"/>
          </p:cNvSpPr>
          <p:nvPr>
            <p:ph type="sldNum" idx="12"/>
          </p:nvPr>
        </p:nvSpPr>
        <p:spPr>
          <a:xfrm>
            <a:off x="3885145" y="8686006"/>
            <a:ext cx="2971272" cy="456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fld id="{00000000-1234-1234-1234-123412341234}" type="slidenum"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" name="Google Shape;262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</a:t>
            </a:r>
            <a:endParaRPr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8" name="Google Shape;268;p2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 introduce Terri</a:t>
            </a:r>
            <a:endParaRPr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73" name="Google Shape;273;p2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Terri</a:t>
            </a:r>
            <a:endParaRPr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Terri</a:t>
            </a:r>
          </a:p>
        </p:txBody>
      </p:sp>
    </p:spTree>
    <p:extLst>
      <p:ext uri="{BB962C8B-B14F-4D97-AF65-F5344CB8AC3E}">
        <p14:creationId xmlns:p14="http://schemas.microsoft.com/office/powerpoint/2010/main" val="25783895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Google Shape;355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 </a:t>
            </a:r>
            <a:r>
              <a:rPr lang="en-US"/>
              <a:t>introduce Debbie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1112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4" name="Google Shape;104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Kim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6" name="Google Shape;216;p2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5" name="Google Shape;355;p3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 introduce Bonnie</a:t>
            </a:r>
            <a:endParaRPr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" name="Google Shape;360;p3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987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5" name="Google Shape;115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Donna to Introduce Monica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Kelley</a:t>
            </a:r>
          </a:p>
        </p:txBody>
      </p:sp>
    </p:spTree>
    <p:extLst>
      <p:ext uri="{BB962C8B-B14F-4D97-AF65-F5344CB8AC3E}">
        <p14:creationId xmlns:p14="http://schemas.microsoft.com/office/powerpoint/2010/main" val="1195916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Kelley introduce D2</a:t>
            </a:r>
          </a:p>
        </p:txBody>
      </p:sp>
    </p:spTree>
    <p:extLst>
      <p:ext uri="{BB962C8B-B14F-4D97-AF65-F5344CB8AC3E}">
        <p14:creationId xmlns:p14="http://schemas.microsoft.com/office/powerpoint/2010/main" val="2979677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D2</a:t>
            </a:r>
          </a:p>
          <a:p>
            <a:endParaRPr lang="en-US" dirty="0"/>
          </a:p>
          <a:p>
            <a:r>
              <a:rPr lang="en-US" dirty="0"/>
              <a:t>Stress importance  of membership – members = grants</a:t>
            </a:r>
          </a:p>
        </p:txBody>
      </p:sp>
    </p:spTree>
    <p:extLst>
      <p:ext uri="{BB962C8B-B14F-4D97-AF65-F5344CB8AC3E}">
        <p14:creationId xmlns:p14="http://schemas.microsoft.com/office/powerpoint/2010/main" val="3048871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1"/>
          <p:cNvSpPr txBox="1">
            <a:spLocks noGrp="1"/>
          </p:cNvSpPr>
          <p:nvPr>
            <p:ph type="title"/>
          </p:nvPr>
        </p:nvSpPr>
        <p:spPr>
          <a:xfrm>
            <a:off x="685800" y="1752600"/>
            <a:ext cx="7772400" cy="182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ucida Sans"/>
              <a:buNone/>
              <a:defRPr sz="48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1"/>
          <p:cNvSpPr txBox="1">
            <a:spLocks noGrp="1"/>
          </p:cNvSpPr>
          <p:nvPr>
            <p:ph type="body" idx="1"/>
          </p:nvPr>
        </p:nvSpPr>
        <p:spPr>
          <a:xfrm>
            <a:off x="685800" y="3611607"/>
            <a:ext cx="7772400" cy="119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64007" lvl="0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64007" lvl="1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64007" lvl="2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64007" lvl="3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64007" lvl="4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0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" name="Google Shape;38;p50"/>
          <p:cNvSpPr txBox="1">
            <a:spLocks noGrp="1"/>
          </p:cNvSpPr>
          <p:nvPr>
            <p:ph type="body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1"/>
          <p:cNvSpPr txBox="1"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1"/>
          <p:cNvSpPr txBox="1"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51"/>
          <p:cNvSpPr txBox="1">
            <a:spLocks noGrp="1"/>
          </p:cNvSpPr>
          <p:nvPr>
            <p:ph type="body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5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4" name="Google Shape;44;p5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2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53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3"/>
          <p:cNvSpPr txBox="1">
            <a:spLocks noGrp="1"/>
          </p:cNvSpPr>
          <p:nvPr>
            <p:ph type="body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0" name="Google Shape;50;p53"/>
          <p:cNvSpPr txBox="1">
            <a:spLocks noGrp="1"/>
          </p:cNvSpPr>
          <p:nvPr>
            <p:ph type="body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54"/>
          <p:cNvSpPr txBox="1"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>
            <a:spLocks noGrp="1"/>
          </p:cNvSpPr>
          <p:nvPr>
            <p:ph type="pic" idx="2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54"/>
          <p:cNvSpPr txBox="1">
            <a:spLocks noGrp="1"/>
          </p:cNvSpPr>
          <p:nvPr>
            <p:ph type="body" idx="1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AND_BODY_1">
  <p:cSld name="TITLE_AND_BODY_1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3000"/>
              <a:buFont typeface="Arial"/>
              <a:buNone/>
              <a:defRPr sz="3000" b="0" i="0" u="none" strike="noStrike" cap="non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4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800"/>
              <a:buFont typeface="Arial"/>
              <a:buChar char="•"/>
              <a:defRPr sz="2000" b="1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3019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1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3019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3019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3019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1CC89"/>
              </a:buClr>
              <a:buSzPts val="1600"/>
              <a:buFont typeface="Arial"/>
              <a:buChar char="•"/>
              <a:defRPr sz="1800" b="0" i="0" u="none" strike="noStrike" cap="none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8" descr="GF-blurred-background-blue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49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628650" y="2388334"/>
            <a:ext cx="7886700" cy="373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7524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3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3"/>
          <p:cNvSpPr txBox="1">
            <a:spLocks noGrp="1"/>
          </p:cNvSpPr>
          <p:nvPr>
            <p:ph type="body" idx="1"/>
          </p:nvPr>
        </p:nvSpPr>
        <p:spPr>
          <a:xfrm>
            <a:off x="628650" y="2388334"/>
            <a:ext cx="7886700" cy="373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Noto Sans Symbols"/>
              <a:buChar char="▪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urier New"/>
              <a:buChar char="o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⮚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oto Sans Symbols"/>
              <a:buChar char="✔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4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4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6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0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2DA2BF"/>
            </a:gs>
            <a:gs pos="35000">
              <a:srgbClr val="177BA9"/>
            </a:gs>
            <a:gs pos="58999">
              <a:srgbClr val="005493">
                <a:alpha val="80000"/>
              </a:srgbClr>
            </a:gs>
            <a:gs pos="100000">
              <a:srgbClr val="00ADB6">
                <a:alpha val="55686"/>
              </a:srgbClr>
            </a:gs>
          </a:gsLst>
          <a:lin ang="5400000" scaled="0"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6;p40"/>
          <p:cNvGrpSpPr/>
          <p:nvPr/>
        </p:nvGrpSpPr>
        <p:grpSpPr>
          <a:xfrm>
            <a:off x="1286368" y="382641"/>
            <a:ext cx="6571265" cy="6063176"/>
            <a:chOff x="1350495" y="562708"/>
            <a:chExt cx="6136738" cy="5662246"/>
          </a:xfrm>
        </p:grpSpPr>
        <p:sp>
          <p:nvSpPr>
            <p:cNvPr id="7" name="Google Shape;7;p40"/>
            <p:cNvSpPr/>
            <p:nvPr/>
          </p:nvSpPr>
          <p:spPr>
            <a:xfrm>
              <a:off x="1350495" y="562708"/>
              <a:ext cx="6136738" cy="5662246"/>
            </a:xfrm>
            <a:prstGeom prst="rect">
              <a:avLst/>
            </a:prstGeom>
            <a:solidFill>
              <a:srgbClr val="FFFFFF"/>
            </a:solidFill>
            <a:ln w="244475" cap="rnd" cmpd="sng">
              <a:solidFill>
                <a:srgbClr val="2DA2B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127000" sx="103000" sy="103000" algn="ctr" rotWithShape="0">
                <a:srgbClr val="002060">
                  <a:alpha val="40000"/>
                </a:srgbClr>
              </a:outerShdw>
            </a:effectLst>
          </p:spPr>
          <p:txBody>
            <a:bodyPr spcFirstLastPara="1" wrap="square" lIns="45700" tIns="45700" rIns="45700" bIns="45700" anchor="ctr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endParaRPr>
            </a:p>
          </p:txBody>
        </p:sp>
        <p:pic>
          <p:nvPicPr>
            <p:cNvPr id="8" name="Google Shape;8;p4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866430" y="885103"/>
              <a:ext cx="5104868" cy="501745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3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1">
            <a:alphaModFix/>
          </a:blip>
          <a:stretch>
            <a:fillRect/>
          </a:stretch>
        </a:blip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2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42"/>
          <p:cNvSpPr txBox="1">
            <a:spLocks noGrp="1"/>
          </p:cNvSpPr>
          <p:nvPr>
            <p:ph type="body" idx="1"/>
          </p:nvPr>
        </p:nvSpPr>
        <p:spPr>
          <a:xfrm>
            <a:off x="628650" y="2388334"/>
            <a:ext cx="7886700" cy="373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WGCHarfordMembership@gmail.com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69;p3">
            <a:extLst>
              <a:ext uri="{FF2B5EF4-FFF2-40B4-BE49-F238E27FC236}">
                <a16:creationId xmlns:a16="http://schemas.microsoft.com/office/drawing/2014/main" id="{739A32A9-FAD7-4BE4-A07B-91606DB2E5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28559" y="1224952"/>
            <a:ext cx="3402957" cy="44080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2023 Grant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Vote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br>
              <a:rPr lang="en-US" sz="40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600" dirty="0">
                <a:latin typeface="Arial" panose="020B0604020202020204" pitchFamily="34" charset="0"/>
                <a:cs typeface="Arial" panose="020B0604020202020204" pitchFamily="34" charset="0"/>
              </a:rPr>
              <a:t>May 11, 2023</a:t>
            </a:r>
            <a:endParaRPr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A1D6F2-EA6A-4A89-FFAE-9FDE2D622A05}"/>
              </a:ext>
            </a:extLst>
          </p:cNvPr>
          <p:cNvGrpSpPr/>
          <p:nvPr/>
        </p:nvGrpSpPr>
        <p:grpSpPr>
          <a:xfrm>
            <a:off x="821933" y="1588105"/>
            <a:ext cx="3626777" cy="3681790"/>
            <a:chOff x="945223" y="1058236"/>
            <a:chExt cx="4104525" cy="4135349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0232C7A-194C-6DBC-2B91-242EACE44A71}"/>
                </a:ext>
              </a:extLst>
            </p:cNvPr>
            <p:cNvSpPr/>
            <p:nvPr/>
          </p:nvSpPr>
          <p:spPr>
            <a:xfrm>
              <a:off x="945223" y="1058236"/>
              <a:ext cx="4104525" cy="413534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 descr="A picture containing text, device">
              <a:extLst>
                <a:ext uri="{FF2B5EF4-FFF2-40B4-BE49-F238E27FC236}">
                  <a16:creationId xmlns:a16="http://schemas.microsoft.com/office/drawing/2014/main" id="{24DF2AB2-FB4D-B4DC-0E2F-4D892E3C2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71254" y="1175065"/>
              <a:ext cx="3657600" cy="3913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138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46480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25590"/>
            <a:ext cx="7886700" cy="275191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1/1/23, we had 109 active members</a:t>
            </a:r>
          </a:p>
          <a:p>
            <a:r>
              <a:rPr lang="en-US" dirty="0"/>
              <a:t>As of 5/10/23, we have 126 active members</a:t>
            </a:r>
          </a:p>
          <a:p>
            <a:pPr lvl="1"/>
            <a:r>
              <a:rPr lang="en-US" dirty="0"/>
              <a:t>3 Next Generation members</a:t>
            </a:r>
          </a:p>
          <a:p>
            <a:r>
              <a:rPr lang="en-US" dirty="0"/>
              <a:t>2023 Goals????</a:t>
            </a:r>
          </a:p>
          <a:p>
            <a:pPr lvl="1"/>
            <a:r>
              <a:rPr lang="en-US" dirty="0"/>
              <a:t>Reach 140 active members by 12/15/2023</a:t>
            </a:r>
          </a:p>
          <a:p>
            <a:pPr lvl="1"/>
            <a:r>
              <a:rPr lang="en-US" dirty="0"/>
              <a:t>Welcome 31 new members </a:t>
            </a:r>
          </a:p>
          <a:p>
            <a:pPr lvl="1"/>
            <a:endParaRPr lang="en-US" i="1" dirty="0">
              <a:solidFill>
                <a:srgbClr val="66FF33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8787" y="4909981"/>
            <a:ext cx="8406426" cy="1499790"/>
            <a:chOff x="368787" y="5012851"/>
            <a:chExt cx="8406426" cy="149979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06" r="14514" b="56297"/>
            <a:stretch/>
          </p:blipFill>
          <p:spPr>
            <a:xfrm>
              <a:off x="368787" y="5012851"/>
              <a:ext cx="4269854" cy="149979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67" t="44968" r="-129" b="15047"/>
            <a:stretch/>
          </p:blipFill>
          <p:spPr>
            <a:xfrm>
              <a:off x="4638641" y="5015310"/>
              <a:ext cx="4136572" cy="14973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5180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95154" y="532436"/>
            <a:ext cx="8553691" cy="5816278"/>
          </a:xfrm>
        </p:spPr>
        <p:txBody>
          <a:bodyPr>
            <a:normAutofit fontScale="25000" lnSpcReduction="20000"/>
          </a:bodyPr>
          <a:lstStyle/>
          <a:p>
            <a:pPr marL="137160" indent="0" algn="ctr">
              <a:lnSpc>
                <a:spcPct val="90000"/>
              </a:lnSpc>
              <a:buNone/>
            </a:pPr>
            <a:endParaRPr lang="en-US" sz="2600" b="1" u="sng" dirty="0"/>
          </a:p>
          <a:p>
            <a:pPr marL="137160" indent="0" algn="ctr">
              <a:lnSpc>
                <a:spcPct val="90000"/>
              </a:lnSpc>
              <a:buNone/>
            </a:pPr>
            <a:r>
              <a:rPr lang="en-US" sz="16000" i="1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greater our membership, the greater our giving!</a:t>
            </a:r>
          </a:p>
          <a:p>
            <a:pPr marL="137160" indent="0" algn="ctr">
              <a:lnSpc>
                <a:spcPct val="90000"/>
              </a:lnSpc>
              <a:buNone/>
            </a:pPr>
            <a:endParaRPr lang="en-US" sz="16000" i="1" dirty="0">
              <a:solidFill>
                <a:srgbClr val="66FF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Reach out across your personal and professional networks. </a:t>
            </a:r>
          </a:p>
          <a:p>
            <a:pPr marL="0" marR="0" indent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Share the impact and power of women’s philanthropy.</a:t>
            </a:r>
          </a:p>
          <a:p>
            <a:pPr marL="0" marR="0" indent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Grow the WGC love in 2024!</a:t>
            </a:r>
            <a:endParaRPr lang="en-US" sz="5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Do you have a friend, family member, or colleague interested in learning more about our organization?</a:t>
            </a:r>
          </a:p>
          <a:p>
            <a:pPr marL="0" marR="0" indent="0" algn="ctr">
              <a:lnSpc>
                <a:spcPct val="107000"/>
              </a:lnSpc>
              <a:spcBef>
                <a:spcPts val="1200"/>
              </a:spcBef>
              <a:spcAft>
                <a:spcPts val="800"/>
              </a:spcAft>
              <a:buNone/>
            </a:pP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Introduce us! Copy them on an email to 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WGCHarfordMembership@gmail.com</a:t>
            </a:r>
            <a:r>
              <a:rPr lang="en-US" sz="9600" dirty="0">
                <a:latin typeface="Arial" panose="020B0604020202020204" pitchFamily="34" charset="0"/>
                <a:cs typeface="Arial" panose="020B0604020202020204" pitchFamily="34" charset="0"/>
              </a:rPr>
              <a:t> or provide us with their information and we’ll reach out!</a:t>
            </a:r>
          </a:p>
          <a:p>
            <a:pPr marL="0" marR="0" indent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indent="-457200" algn="ctr">
              <a:lnSpc>
                <a:spcPct val="90000"/>
              </a:lnSpc>
              <a:spcBef>
                <a:spcPts val="0"/>
              </a:spcBef>
              <a:buNone/>
            </a:pP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indent="-457200" algn="ctr">
              <a:lnSpc>
                <a:spcPct val="90000"/>
              </a:lnSpc>
              <a:buNone/>
            </a:pPr>
            <a:endParaRPr lang="en-US" sz="9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94360" indent="-457200" algn="ctr">
              <a:lnSpc>
                <a:spcPct val="90000"/>
              </a:lnSpc>
              <a:buNone/>
            </a:pPr>
            <a:r>
              <a:rPr lang="en-US" sz="8000" b="1" dirty="0"/>
              <a:t> </a:t>
            </a:r>
          </a:p>
          <a:p>
            <a:pPr marL="594360" indent="-457200">
              <a:lnSpc>
                <a:spcPct val="90000"/>
              </a:lnSpc>
              <a:buNone/>
            </a:pPr>
            <a:endParaRPr lang="en-US" sz="2200" b="1" dirty="0"/>
          </a:p>
          <a:p>
            <a:pPr marL="594360" indent="-457200">
              <a:lnSpc>
                <a:spcPct val="90000"/>
              </a:lnSpc>
              <a:buNone/>
            </a:pPr>
            <a:endParaRPr lang="en-US" sz="2200" b="1" dirty="0"/>
          </a:p>
          <a:p>
            <a:pPr marL="594360" indent="-457200">
              <a:lnSpc>
                <a:spcPct val="90000"/>
              </a:lnSpc>
              <a:buNone/>
            </a:pP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07217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536845"/>
            <a:ext cx="7886700" cy="923826"/>
          </a:xfrm>
        </p:spPr>
        <p:txBody>
          <a:bodyPr/>
          <a:lstStyle/>
          <a:p>
            <a:pPr algn="ctr"/>
            <a:r>
              <a:rPr lang="en-US" dirty="0"/>
              <a:t>Membership Renewal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4542" y="1943101"/>
            <a:ext cx="5048316" cy="2723492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b="1" i="1" dirty="0">
                <a:solidFill>
                  <a:srgbClr val="66FF33"/>
                </a:solidFill>
              </a:rPr>
              <a:t>Four ways to renew:</a:t>
            </a:r>
          </a:p>
          <a:p>
            <a:pPr marL="517525" lvl="1" indent="-342900">
              <a:buFont typeface="Arial" panose="020B0604020202020204" pitchFamily="34" charset="0"/>
              <a:buChar char="•"/>
            </a:pPr>
            <a:r>
              <a:rPr lang="en-US" dirty="0"/>
              <a:t>Credit Card or Bank Account</a:t>
            </a:r>
          </a:p>
          <a:p>
            <a:pPr marL="517525" lvl="1" indent="-342900">
              <a:buFont typeface="Arial" panose="020B0604020202020204" pitchFamily="34" charset="0"/>
              <a:buChar char="•"/>
            </a:pPr>
            <a:r>
              <a:rPr lang="en-US" dirty="0"/>
              <a:t>Check</a:t>
            </a:r>
          </a:p>
          <a:p>
            <a:pPr marL="517525" lvl="1" indent="-342900">
              <a:buFont typeface="Arial" panose="020B0604020202020204" pitchFamily="34" charset="0"/>
              <a:buChar char="•"/>
            </a:pPr>
            <a:r>
              <a:rPr lang="en-US" dirty="0"/>
              <a:t>Donor Advised Fund</a:t>
            </a:r>
          </a:p>
          <a:p>
            <a:pPr marL="517525" lvl="1" indent="-342900">
              <a:buFont typeface="Arial" panose="020B0604020202020204" pitchFamily="34" charset="0"/>
              <a:buChar char="•"/>
            </a:pPr>
            <a:r>
              <a:rPr lang="en-US" dirty="0"/>
              <a:t>Direct Transfer / ACH Payment</a:t>
            </a:r>
          </a:p>
          <a:p>
            <a:pPr marL="517525" lvl="1" indent="-342900"/>
            <a:endParaRPr lang="en-US" b="1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C2FB8E-B2EE-4F66-8B36-B1F62F1C16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8559" y="1863510"/>
            <a:ext cx="3920900" cy="41308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0490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7"/>
          <p:cNvSpPr txBox="1">
            <a:spLocks noGrp="1"/>
          </p:cNvSpPr>
          <p:nvPr>
            <p:ph type="title"/>
          </p:nvPr>
        </p:nvSpPr>
        <p:spPr>
          <a:xfrm>
            <a:off x="628650" y="738554"/>
            <a:ext cx="7886700" cy="1526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Upcoming Events</a:t>
            </a:r>
            <a:br>
              <a:rPr lang="en-US" dirty="0"/>
            </a:br>
            <a:endParaRPr sz="3100" b="0" dirty="0"/>
          </a:p>
        </p:txBody>
      </p:sp>
      <p:sp>
        <p:nvSpPr>
          <p:cNvPr id="351" name="Google Shape;351;p37"/>
          <p:cNvSpPr txBox="1">
            <a:spLocks noGrp="1"/>
          </p:cNvSpPr>
          <p:nvPr>
            <p:ph type="body" idx="1"/>
          </p:nvPr>
        </p:nvSpPr>
        <p:spPr>
          <a:xfrm>
            <a:off x="628650" y="1744395"/>
            <a:ext cx="7886700" cy="4206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55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FF33"/>
              </a:buClr>
              <a:buSzPts val="2800"/>
              <a:buNone/>
            </a:pPr>
            <a:r>
              <a:rPr lang="en-US" dirty="0">
                <a:solidFill>
                  <a:srgbClr val="66FF33"/>
                </a:solidFill>
              </a:rPr>
              <a:t>Save the Date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FF33"/>
              </a:buClr>
              <a:buSzPts val="2800"/>
              <a:buNone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900" dirty="0"/>
              <a:t>Grantee Showcase Meeting </a:t>
            </a:r>
          </a:p>
          <a:p>
            <a:pPr marL="800100" lvl="1" indent="-342900">
              <a:spcBef>
                <a:spcPts val="1000"/>
              </a:spcBef>
              <a:buSzPts val="2800"/>
              <a:buFont typeface="Arial"/>
              <a:buChar char="•"/>
            </a:pPr>
            <a:r>
              <a:rPr lang="en-US" sz="2900" dirty="0"/>
              <a:t>September 19</a:t>
            </a:r>
          </a:p>
          <a:p>
            <a:pPr marL="800100" lvl="1" indent="-342900">
              <a:spcBef>
                <a:spcPts val="1000"/>
              </a:spcBef>
              <a:buSzPts val="2800"/>
              <a:buFont typeface="Arial"/>
              <a:buChar char="•"/>
            </a:pPr>
            <a:r>
              <a:rPr lang="en-US" sz="2900" dirty="0"/>
              <a:t>Meet the 2023 grantees!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900" b="0" dirty="0"/>
              <a:t>Impromptu Summer Ice Cream Social in the works with a grantee</a:t>
            </a:r>
          </a:p>
          <a:p>
            <a:pPr marL="685800" lvl="1" indent="-228600">
              <a:spcBef>
                <a:spcPts val="1000"/>
              </a:spcBef>
              <a:buSzPts val="2800"/>
              <a:buChar char="•"/>
            </a:pPr>
            <a:r>
              <a:rPr lang="en-US" sz="2900" b="0" dirty="0"/>
              <a:t>  Watch our website/Facebook page/Newsletter for more information…..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900" b="0" dirty="0"/>
              <a:t>Lunch visit to Chesapeake Therapeutic Riding</a:t>
            </a:r>
          </a:p>
          <a:p>
            <a:pPr marL="685800" lvl="1" indent="-228600">
              <a:spcBef>
                <a:spcPts val="1000"/>
              </a:spcBef>
              <a:buSzPts val="2800"/>
              <a:buChar char="•"/>
            </a:pPr>
            <a:r>
              <a:rPr lang="en-US" sz="2900" dirty="0"/>
              <a:t>  October 6</a:t>
            </a:r>
          </a:p>
          <a:p>
            <a:pPr marL="685800" lvl="1" indent="-228600">
              <a:spcBef>
                <a:spcPts val="1000"/>
              </a:spcBef>
              <a:buSzPts val="2800"/>
              <a:buChar char="•"/>
            </a:pPr>
            <a:r>
              <a:rPr lang="en-US" sz="2900" b="0" dirty="0"/>
              <a:t>  Meet this grantee’s team and learn of </a:t>
            </a:r>
            <a:r>
              <a:rPr lang="en-US" sz="2900" dirty="0"/>
              <a:t>the good work </a:t>
            </a:r>
            <a:r>
              <a:rPr lang="en-US" sz="2900" b="0" dirty="0"/>
              <a:t>they do!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</a:pPr>
            <a:r>
              <a:rPr lang="en-US" sz="2900" b="0" dirty="0"/>
              <a:t>Giving Tuesday Holiday Happy Hour </a:t>
            </a:r>
          </a:p>
          <a:p>
            <a:pPr marL="800100" lvl="1" indent="-342900">
              <a:buSzPts val="2800"/>
              <a:buFont typeface="Arial"/>
              <a:buChar char="•"/>
            </a:pPr>
            <a:r>
              <a:rPr lang="en-US" sz="2900" dirty="0"/>
              <a:t>November 28 </a:t>
            </a:r>
          </a:p>
          <a:p>
            <a:pPr marL="800100" lvl="1" indent="-342900">
              <a:buSzPts val="2800"/>
              <a:buFont typeface="Arial"/>
              <a:buChar char="•"/>
            </a:pPr>
            <a:r>
              <a:rPr lang="en-US" sz="2900" dirty="0"/>
              <a:t>Announcement of the 2023 Members’ Choice Award!</a:t>
            </a:r>
          </a:p>
          <a:p>
            <a:pPr marL="800100" lvl="1" indent="-342900">
              <a:buSzPts val="2800"/>
              <a:buFont typeface="Arial"/>
              <a:buChar char="•"/>
            </a:pPr>
            <a:r>
              <a:rPr lang="en-US" sz="2900" dirty="0"/>
              <a:t>Members mix and mingle</a:t>
            </a: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lang="en-US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623888" y="418523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Grant Committee Report</a:t>
            </a:r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FF33"/>
              </a:buClr>
              <a:buSzPts val="3200"/>
              <a:buNone/>
            </a:pPr>
            <a:r>
              <a:rPr lang="en-US" sz="3200" dirty="0">
                <a:solidFill>
                  <a:srgbClr val="66FF33"/>
                </a:solidFill>
              </a:rPr>
              <a:t>Hillary Smolenski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1478" y="1570895"/>
            <a:ext cx="8482886" cy="411247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January 13 –  Guidelines and application posted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January 23 – Pre-application meeting for potential applicants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February 3 – Grant Committee meeting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solidFill>
                  <a:schemeClr val="bg1"/>
                </a:solidFill>
                <a:latin typeface="Arial"/>
                <a:cs typeface="Arial"/>
              </a:rPr>
              <a:t>March 10 – Applications due 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latin typeface="Arial"/>
                <a:cs typeface="Arial"/>
              </a:rPr>
              <a:t>March 15 to April 19 – Individual reviews by Committee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>
                <a:latin typeface="Arial"/>
                <a:cs typeface="Arial"/>
              </a:rPr>
              <a:t>April 21 – Committee meeting - discussion and recommendations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200" dirty="0"/>
              <a:t>April 27 – Grantee recommendations to Board</a:t>
            </a:r>
          </a:p>
          <a:p>
            <a:r>
              <a:rPr lang="en-US" sz="2200" dirty="0">
                <a:solidFill>
                  <a:srgbClr val="66FF33"/>
                </a:solidFill>
              </a:rPr>
              <a:t>May 11 - General membership meeting vote on grantee recommendations</a:t>
            </a:r>
          </a:p>
          <a:p>
            <a:r>
              <a:rPr lang="en-US" sz="2200" dirty="0">
                <a:solidFill>
                  <a:schemeClr val="bg1"/>
                </a:solidFill>
              </a:rPr>
              <a:t>End of May/June – Notification to grantees, funds disbursed, press release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48" y="303520"/>
            <a:ext cx="7886700" cy="1325563"/>
          </a:xfrm>
        </p:spPr>
        <p:txBody>
          <a:bodyPr/>
          <a:lstStyle/>
          <a:p>
            <a:pPr algn="ctr"/>
            <a:r>
              <a:rPr lang="en-US" dirty="0">
                <a:latin typeface="Arial"/>
                <a:cs typeface="Arial"/>
              </a:rPr>
              <a:t>2023</a:t>
            </a:r>
            <a:r>
              <a:rPr lang="en-US" dirty="0">
                <a:effectLst/>
                <a:latin typeface="Arial"/>
                <a:cs typeface="Arial"/>
              </a:rPr>
              <a:t> Grant Year Timeline</a:t>
            </a:r>
          </a:p>
        </p:txBody>
      </p:sp>
    </p:spTree>
    <p:extLst>
      <p:ext uri="{BB962C8B-B14F-4D97-AF65-F5344CB8AC3E}">
        <p14:creationId xmlns:p14="http://schemas.microsoft.com/office/powerpoint/2010/main" val="3133999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5"/>
          <p:cNvSpPr txBox="1">
            <a:spLocks noGrp="1"/>
          </p:cNvSpPr>
          <p:nvPr>
            <p:ph type="body" idx="1"/>
          </p:nvPr>
        </p:nvSpPr>
        <p:spPr>
          <a:xfrm>
            <a:off x="628650" y="1946900"/>
            <a:ext cx="7886700" cy="373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566928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Applications were reviewed and individually scored by Grant Committee members.</a:t>
            </a:r>
            <a:endParaRPr dirty="0"/>
          </a:p>
          <a:p>
            <a:pPr marL="566928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Grant Committee met to discuss the applications as a group and to formulate a slate of recommendations to the Board.</a:t>
            </a:r>
            <a:endParaRPr dirty="0"/>
          </a:p>
          <a:p>
            <a:pPr marL="566928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Board considered the recommendations from the Grant Committee and voted to approve.</a:t>
            </a:r>
            <a:endParaRPr dirty="0"/>
          </a:p>
          <a:p>
            <a:pPr marL="566928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proposed grants are now presented to the general membership for approval.</a:t>
            </a:r>
            <a:endParaRPr dirty="0"/>
          </a:p>
          <a:p>
            <a:pPr marL="624078" lvl="0" indent="-34988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endParaRPr dirty="0"/>
          </a:p>
          <a:p>
            <a:pPr marL="624078" lvl="0" indent="-34988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endParaRPr dirty="0"/>
          </a:p>
        </p:txBody>
      </p:sp>
      <p:sp>
        <p:nvSpPr>
          <p:cNvPr id="151" name="Google Shape;151;p15"/>
          <p:cNvSpPr txBox="1">
            <a:spLocks noGrp="1"/>
          </p:cNvSpPr>
          <p:nvPr>
            <p:ph type="title"/>
          </p:nvPr>
        </p:nvSpPr>
        <p:spPr>
          <a:xfrm>
            <a:off x="628650" y="461175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Grant Process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6"/>
          <p:cNvSpPr txBox="1">
            <a:spLocks noGrp="1"/>
          </p:cNvSpPr>
          <p:nvPr>
            <p:ph type="body" idx="1"/>
          </p:nvPr>
        </p:nvSpPr>
        <p:spPr>
          <a:xfrm>
            <a:off x="628650" y="2091942"/>
            <a:ext cx="7886700" cy="373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66928" lvl="0" indent="-457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Proposed grants approved by the general membership are submitted to Grapevine.</a:t>
            </a:r>
            <a:endParaRPr dirty="0"/>
          </a:p>
          <a:p>
            <a:pPr marL="566928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Grant agreements are executed and publicity photos are taken.</a:t>
            </a:r>
            <a:endParaRPr dirty="0"/>
          </a:p>
          <a:p>
            <a:pPr marL="566420" indent="-457200">
              <a:buSzPct val="100000"/>
              <a:buFont typeface="Arial,Sans-Serif"/>
            </a:pPr>
            <a:r>
              <a:rPr lang="en-US" dirty="0"/>
              <a:t>Grapevine issues the award.</a:t>
            </a:r>
          </a:p>
          <a:p>
            <a:pPr marL="566928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Grantees are formally recognized at the Grantee Showcase Meeting on      September 19, 2023.</a:t>
            </a:r>
            <a:endParaRPr dirty="0"/>
          </a:p>
          <a:p>
            <a:pPr marL="624078" lvl="0" indent="-34988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endParaRPr dirty="0"/>
          </a:p>
          <a:p>
            <a:pPr marL="624078" lvl="0" indent="-34988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None/>
            </a:pPr>
            <a:endParaRPr dirty="0"/>
          </a:p>
        </p:txBody>
      </p:sp>
      <p:sp>
        <p:nvSpPr>
          <p:cNvPr id="157" name="Google Shape;157;p16"/>
          <p:cNvSpPr txBox="1">
            <a:spLocks noGrp="1"/>
          </p:cNvSpPr>
          <p:nvPr>
            <p:ph type="title"/>
          </p:nvPr>
        </p:nvSpPr>
        <p:spPr>
          <a:xfrm>
            <a:off x="628650" y="42964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Grant Process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E7D45A-3DA7-45C0-9C2D-9DD1C847CCB8}"/>
              </a:ext>
            </a:extLst>
          </p:cNvPr>
          <p:cNvSpPr txBox="1"/>
          <p:nvPr/>
        </p:nvSpPr>
        <p:spPr>
          <a:xfrm rot="19442794">
            <a:off x="3330281" y="1042995"/>
            <a:ext cx="270063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>
            <a:spLocks noGrp="1"/>
          </p:cNvSpPr>
          <p:nvPr>
            <p:ph type="title"/>
          </p:nvPr>
        </p:nvSpPr>
        <p:spPr>
          <a:xfrm>
            <a:off x="483577" y="1752600"/>
            <a:ext cx="8176846" cy="182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Recommendations for 2023</a:t>
            </a:r>
            <a:endParaRPr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d92177bdbb_0_25"/>
          <p:cNvSpPr txBox="1">
            <a:spLocks noGrp="1"/>
          </p:cNvSpPr>
          <p:nvPr>
            <p:ph type="title"/>
          </p:nvPr>
        </p:nvSpPr>
        <p:spPr>
          <a:xfrm>
            <a:off x="744074" y="460393"/>
            <a:ext cx="7772400" cy="2226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Chesapeake Therapeutic Riding 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57150" algn="ctr">
              <a:lnSpc>
                <a:spcPct val="114999"/>
              </a:lnSpc>
            </a:pPr>
            <a:r>
              <a:rPr lang="en-US" sz="2000" dirty="0">
                <a:latin typeface="Arial"/>
                <a:cs typeface="Arial"/>
                <a:sym typeface="Arial"/>
              </a:rPr>
              <a:t>Breathe Better at CTR</a:t>
            </a:r>
            <a:endParaRPr sz="2000" dirty="0">
              <a:latin typeface="Arial"/>
            </a:endParaRPr>
          </a:p>
        </p:txBody>
      </p:sp>
      <p:sp>
        <p:nvSpPr>
          <p:cNvPr id="204" name="Google Shape;204;gd92177bdbb_0_25"/>
          <p:cNvSpPr txBox="1">
            <a:spLocks noGrp="1"/>
          </p:cNvSpPr>
          <p:nvPr>
            <p:ph type="body" idx="1"/>
          </p:nvPr>
        </p:nvSpPr>
        <p:spPr>
          <a:xfrm>
            <a:off x="579400" y="3013650"/>
            <a:ext cx="7772400" cy="83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cs typeface="Arial"/>
                <a:sym typeface="Arial"/>
              </a:rPr>
              <a:t>$3,849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05" name="Google Shape;205;gd92177bdbb_0_25"/>
          <p:cNvSpPr txBox="1"/>
          <p:nvPr/>
        </p:nvSpPr>
        <p:spPr>
          <a:xfrm>
            <a:off x="1060800" y="3806599"/>
            <a:ext cx="70224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The grant will cover the cost of (1) Micro Rain M25 water wheel. This device will reduce the amount of dust in the air, making riders and volunteers more comfortable.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"/>
          <p:cNvSpPr txBox="1">
            <a:spLocks noGrp="1"/>
          </p:cNvSpPr>
          <p:nvPr>
            <p:ph type="title"/>
          </p:nvPr>
        </p:nvSpPr>
        <p:spPr>
          <a:xfrm>
            <a:off x="685800" y="304077"/>
            <a:ext cx="7772400" cy="182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Special Thanks to: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8868CF-2062-4F5B-AC19-729870F80E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508" y="4286525"/>
            <a:ext cx="3736982" cy="2387037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EE319739-9ECA-BB41-1F9F-A7D30536F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777" y="1643077"/>
            <a:ext cx="4796443" cy="238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39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d92177bdbb_0_7"/>
          <p:cNvSpPr txBox="1">
            <a:spLocks noGrp="1"/>
          </p:cNvSpPr>
          <p:nvPr>
            <p:ph type="title"/>
          </p:nvPr>
        </p:nvSpPr>
        <p:spPr>
          <a:xfrm>
            <a:off x="751050" y="446775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CASA of Harford County</a:t>
            </a:r>
            <a:br>
              <a:rPr lang="en-US" b="1" dirty="0">
                <a:latin typeface="Arial"/>
                <a:ea typeface="Arial"/>
                <a:cs typeface="Arial"/>
              </a:rPr>
            </a:br>
            <a:r>
              <a:rPr lang="en-US" sz="2000" dirty="0">
                <a:latin typeface="Arial"/>
                <a:ea typeface="Arial"/>
                <a:cs typeface="Arial"/>
              </a:rPr>
              <a:t>Tutoring Servic</a:t>
            </a:r>
            <a:r>
              <a:rPr lang="en-US" sz="2000" b="1" dirty="0">
                <a:latin typeface="Arial"/>
                <a:ea typeface="Arial"/>
                <a:cs typeface="Arial"/>
              </a:rPr>
              <a:t>es</a:t>
            </a:r>
            <a:endParaRPr lang="en-US" sz="2000" dirty="0">
              <a:latin typeface="Arial"/>
              <a:ea typeface="Arial"/>
              <a:cs typeface="Arial"/>
            </a:endParaRPr>
          </a:p>
        </p:txBody>
      </p:sp>
      <p:sp>
        <p:nvSpPr>
          <p:cNvPr id="183" name="Google Shape;183;gd92177bdbb_0_7"/>
          <p:cNvSpPr txBox="1">
            <a:spLocks noGrp="1"/>
          </p:cNvSpPr>
          <p:nvPr>
            <p:ph type="body" idx="1"/>
          </p:nvPr>
        </p:nvSpPr>
        <p:spPr>
          <a:xfrm>
            <a:off x="685800" y="2170377"/>
            <a:ext cx="77724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184" name="Google Shape;184;gd92177bdbb_0_7"/>
          <p:cNvSpPr txBox="1"/>
          <p:nvPr/>
        </p:nvSpPr>
        <p:spPr>
          <a:xfrm>
            <a:off x="852750" y="3269840"/>
            <a:ext cx="7438500" cy="135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grant will provide tutoring services for children currently being served by CASA of Harford County.</a:t>
            </a:r>
          </a:p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d92177bdbb_0_31"/>
          <p:cNvSpPr txBox="1">
            <a:spLocks noGrp="1"/>
          </p:cNvSpPr>
          <p:nvPr>
            <p:ph type="title"/>
          </p:nvPr>
        </p:nvSpPr>
        <p:spPr>
          <a:xfrm>
            <a:off x="705104" y="1062497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The HOPE Center of Maryland, Inc</a:t>
            </a:r>
            <a:endParaRPr lang="en-US" b="1" dirty="0">
              <a:latin typeface="Arial"/>
              <a:ea typeface="Arial"/>
              <a:cs typeface="Arial"/>
            </a:endParaRPr>
          </a:p>
          <a:p>
            <a:pPr marL="571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Beyond Blessings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211" name="Google Shape;211;gd92177bdbb_0_31"/>
          <p:cNvSpPr txBox="1">
            <a:spLocks noGrp="1"/>
          </p:cNvSpPr>
          <p:nvPr>
            <p:ph type="body" idx="1"/>
          </p:nvPr>
        </p:nvSpPr>
        <p:spPr>
          <a:xfrm>
            <a:off x="685800" y="2739033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635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lang="en-US" u="sng"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$3,000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12" name="Google Shape;212;gd92177bdbb_0_31"/>
          <p:cNvSpPr txBox="1"/>
          <p:nvPr/>
        </p:nvSpPr>
        <p:spPr>
          <a:xfrm>
            <a:off x="988116" y="3973547"/>
            <a:ext cx="71772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This grant will provide 75 low-income students with a backpack filled with shelf-stable meals to ensure students do not go hungry over weekends and during the holidays. </a:t>
            </a:r>
            <a:endParaRPr lang="en-US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92177bdbb_0_1"/>
          <p:cNvSpPr txBox="1">
            <a:spLocks noGrp="1"/>
          </p:cNvSpPr>
          <p:nvPr>
            <p:ph type="title"/>
          </p:nvPr>
        </p:nvSpPr>
        <p:spPr>
          <a:xfrm>
            <a:off x="598750" y="740228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Girls on the Run of Central Maryland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5715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Harford County Program Expansion Initiative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233" name="Google Shape;233;gd92177bdbb_0_1"/>
          <p:cNvSpPr txBox="1">
            <a:spLocks noGrp="1"/>
          </p:cNvSpPr>
          <p:nvPr>
            <p:ph type="body" idx="1"/>
          </p:nvPr>
        </p:nvSpPr>
        <p:spPr>
          <a:xfrm>
            <a:off x="497814" y="2364129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34" name="Google Shape;234;gd92177bdbb_0_1"/>
          <p:cNvSpPr txBox="1"/>
          <p:nvPr/>
        </p:nvSpPr>
        <p:spPr>
          <a:xfrm>
            <a:off x="1193950" y="3624492"/>
            <a:ext cx="7177200" cy="16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GOTR will utilize grant funds to grow participation among Title 1 schools in Harford County.  Additionally, they will purchase running shoes for any participant in need.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92177bdbb_0_50"/>
          <p:cNvSpPr txBox="1">
            <a:spLocks noGrp="1"/>
          </p:cNvSpPr>
          <p:nvPr>
            <p:ph type="title"/>
          </p:nvPr>
        </p:nvSpPr>
        <p:spPr>
          <a:xfrm>
            <a:off x="850225" y="875723"/>
            <a:ext cx="7772400" cy="1076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Homecoming Project</a:t>
            </a:r>
            <a:br>
              <a:rPr lang="en-US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cs typeface="Arial"/>
                <a:sym typeface="Arial"/>
              </a:rPr>
              <a:t>Life Skills Group</a:t>
            </a:r>
            <a:endParaRPr sz="2000" dirty="0">
              <a:latin typeface="Arial"/>
              <a:cs typeface="Arial"/>
              <a:sym typeface="Arial"/>
            </a:endParaRPr>
          </a:p>
        </p:txBody>
      </p:sp>
      <p:sp>
        <p:nvSpPr>
          <p:cNvPr id="240" name="Google Shape;240;gd92177bdbb_0_50"/>
          <p:cNvSpPr txBox="1">
            <a:spLocks noGrp="1"/>
          </p:cNvSpPr>
          <p:nvPr>
            <p:ph type="body" idx="1"/>
          </p:nvPr>
        </p:nvSpPr>
        <p:spPr>
          <a:xfrm>
            <a:off x="608308" y="1786602"/>
            <a:ext cx="7772400" cy="72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41" name="Google Shape;241;gd92177bdbb_0_50"/>
          <p:cNvSpPr txBox="1"/>
          <p:nvPr/>
        </p:nvSpPr>
        <p:spPr>
          <a:xfrm>
            <a:off x="1094575" y="3291215"/>
            <a:ext cx="7283700" cy="1384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600" dirty="0">
                <a:solidFill>
                  <a:schemeClr val="bg1"/>
                </a:solidFill>
              </a:rPr>
              <a:t>This grant will cover the cost of a 20-week life skills group. Each group will include 8 participants and 1-2 licensed counselors. </a:t>
            </a:r>
            <a:endParaRPr lang="en-US" sz="2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37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92177bdbb_0_50"/>
          <p:cNvSpPr txBox="1">
            <a:spLocks noGrp="1"/>
          </p:cNvSpPr>
          <p:nvPr>
            <p:ph type="title"/>
          </p:nvPr>
        </p:nvSpPr>
        <p:spPr>
          <a:xfrm>
            <a:off x="850225" y="1449721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Arial"/>
                <a:cs typeface="Arial"/>
                <a:sym typeface="Arial"/>
              </a:rPr>
              <a:t>Boys and Girls Club of Harford and Cecil Counties</a:t>
            </a:r>
            <a:br>
              <a:rPr lang="en-US" b="1" dirty="0">
                <a:latin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cs typeface="Arial"/>
                <a:sym typeface="Arial"/>
              </a:rPr>
              <a:t>Summer Camp</a:t>
            </a:r>
            <a:endParaRPr sz="2000" dirty="0">
              <a:latin typeface="Arial"/>
              <a:cs typeface="Arial"/>
              <a:sym typeface="Arial"/>
            </a:endParaRPr>
          </a:p>
          <a:p>
            <a:pPr marL="57150" algn="ctr">
              <a:lnSpc>
                <a:spcPct val="114999"/>
              </a:lnSpc>
            </a:pPr>
            <a:endParaRPr sz="2000" dirty="0">
              <a:latin typeface="Arial"/>
            </a:endParaRPr>
          </a:p>
        </p:txBody>
      </p:sp>
      <p:sp>
        <p:nvSpPr>
          <p:cNvPr id="240" name="Google Shape;240;gd92177bdbb_0_50"/>
          <p:cNvSpPr txBox="1">
            <a:spLocks noGrp="1"/>
          </p:cNvSpPr>
          <p:nvPr>
            <p:ph type="body" idx="1"/>
          </p:nvPr>
        </p:nvSpPr>
        <p:spPr>
          <a:xfrm>
            <a:off x="685800" y="3008981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41" name="Google Shape;241;gd92177bdbb_0_50"/>
          <p:cNvSpPr txBox="1"/>
          <p:nvPr/>
        </p:nvSpPr>
        <p:spPr>
          <a:xfrm>
            <a:off x="1039224" y="4115065"/>
            <a:ext cx="7283700" cy="1338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500" dirty="0">
                <a:solidFill>
                  <a:schemeClr val="lt1"/>
                </a:solidFill>
              </a:rPr>
              <a:t>Grant funds will be used to run a summer camp that is designed to promote and sustain learning in youth of all ages during the summer months.</a:t>
            </a:r>
            <a:endParaRPr lang="en-US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807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92177bdbb_0_37"/>
          <p:cNvSpPr txBox="1">
            <a:spLocks noGrp="1"/>
          </p:cNvSpPr>
          <p:nvPr>
            <p:ph type="title"/>
          </p:nvPr>
        </p:nvSpPr>
        <p:spPr>
          <a:xfrm>
            <a:off x="869575" y="312645"/>
            <a:ext cx="7772400" cy="23507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The Forgotten Initiative -Harford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571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Life Skills 101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218" name="Google Shape;218;gd92177bdbb_0_37"/>
          <p:cNvSpPr txBox="1">
            <a:spLocks noGrp="1"/>
          </p:cNvSpPr>
          <p:nvPr>
            <p:ph type="body" idx="1"/>
          </p:nvPr>
        </p:nvSpPr>
        <p:spPr>
          <a:xfrm>
            <a:off x="784875" y="2496677"/>
            <a:ext cx="7772400" cy="1418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$2,000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19" name="Google Shape;219;gd92177bdbb_0_37"/>
          <p:cNvSpPr txBox="1"/>
          <p:nvPr/>
        </p:nvSpPr>
        <p:spPr>
          <a:xfrm>
            <a:off x="908325" y="3748325"/>
            <a:ext cx="7525500" cy="24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d92177bdbb_0_37"/>
          <p:cNvSpPr txBox="1"/>
          <p:nvPr/>
        </p:nvSpPr>
        <p:spPr>
          <a:xfrm>
            <a:off x="1004925" y="3748325"/>
            <a:ext cx="7428900" cy="2031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lt1"/>
                </a:solidFill>
              </a:rPr>
              <a:t>This grant will be utilized for a weekly life skills class for transitional children (ages 14-21) in foster care. The classes will teach cooking, preparing a resume, finding affordable homes, financial literacy, and will help to identify career goals.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d92177bdbb_0_19"/>
          <p:cNvSpPr txBox="1">
            <a:spLocks noGrp="1"/>
          </p:cNvSpPr>
          <p:nvPr>
            <p:ph type="title"/>
          </p:nvPr>
        </p:nvSpPr>
        <p:spPr>
          <a:xfrm>
            <a:off x="637425" y="1585257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The Sexual Assault/Spouse Abuse Resource Center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571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Phelan Safehouse Client Needs</a:t>
            </a:r>
            <a:endParaRPr sz="2000" dirty="0">
              <a:latin typeface="Arial"/>
              <a:ea typeface="Arial"/>
              <a:cs typeface="Arial"/>
            </a:endParaRPr>
          </a:p>
        </p:txBody>
      </p:sp>
      <p:sp>
        <p:nvSpPr>
          <p:cNvPr id="198" name="Google Shape;198;gd92177bdbb_0_19"/>
          <p:cNvSpPr txBox="1"/>
          <p:nvPr/>
        </p:nvSpPr>
        <p:spPr>
          <a:xfrm>
            <a:off x="801950" y="4387900"/>
            <a:ext cx="7772400" cy="1769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This funding will allow SARC to purchase new car seats, strollers, and bedding and will provide childcare and ride share assistance.</a:t>
            </a:r>
            <a:endParaRPr lang="en-US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2" name="Google Shape;197;gd92177bdbb_0_19">
            <a:extLst>
              <a:ext uri="{FF2B5EF4-FFF2-40B4-BE49-F238E27FC236}">
                <a16:creationId xmlns:a16="http://schemas.microsoft.com/office/drawing/2014/main" id="{B38030F6-E269-16CD-62CC-61CA91A8D85A}"/>
              </a:ext>
            </a:extLst>
          </p:cNvPr>
          <p:cNvSpPr txBox="1">
            <a:spLocks/>
          </p:cNvSpPr>
          <p:nvPr/>
        </p:nvSpPr>
        <p:spPr>
          <a:xfrm>
            <a:off x="685800" y="3144403"/>
            <a:ext cx="7772400" cy="7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64007" lvl="0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marL="914400" marR="64007" lvl="1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marL="1371600" marR="64007" lvl="2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marL="1828800" marR="64007" lvl="3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marL="2286000" marR="64007" lvl="4" indent="-40005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0" algn="ctr">
              <a:spcBef>
                <a:spcPts val="0"/>
              </a:spcBef>
              <a:buFont typeface="Arial"/>
              <a:buNone/>
            </a:pPr>
            <a:endParaRPr lang="en-US" dirty="0"/>
          </a:p>
          <a:p>
            <a:pPr marL="228600" indent="0" algn="ctr">
              <a:buClr>
                <a:srgbClr val="66FF33"/>
              </a:buClr>
              <a:buSzPts val="4000"/>
              <a:buFont typeface="Arial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d92177bdbb_0_13"/>
          <p:cNvSpPr txBox="1">
            <a:spLocks noGrp="1"/>
          </p:cNvSpPr>
          <p:nvPr>
            <p:ph type="title"/>
          </p:nvPr>
        </p:nvSpPr>
        <p:spPr>
          <a:xfrm>
            <a:off x="618100" y="466100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The Sharing Table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57150" algn="ctr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n-US" sz="2000" dirty="0">
                <a:latin typeface="Arial"/>
                <a:cs typeface="Arial"/>
                <a:sym typeface="Arial"/>
              </a:rPr>
              <a:t>Weekly Meal and Grocery Distribution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90" name="Google Shape;190;gd92177bdbb_0_13"/>
          <p:cNvSpPr txBox="1">
            <a:spLocks noGrp="1"/>
          </p:cNvSpPr>
          <p:nvPr>
            <p:ph type="body" idx="1"/>
          </p:nvPr>
        </p:nvSpPr>
        <p:spPr>
          <a:xfrm>
            <a:off x="618100" y="2345652"/>
            <a:ext cx="77724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191" name="Google Shape;191;gd92177bdbb_0_13"/>
          <p:cNvSpPr txBox="1"/>
          <p:nvPr/>
        </p:nvSpPr>
        <p:spPr>
          <a:xfrm>
            <a:off x="1254348" y="3642949"/>
            <a:ext cx="73416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funding will provide meals and groceries to those in need in the Edgewood community.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>
            <a:spLocks noGrp="1"/>
          </p:cNvSpPr>
          <p:nvPr>
            <p:ph type="title"/>
          </p:nvPr>
        </p:nvSpPr>
        <p:spPr>
          <a:xfrm>
            <a:off x="828325" y="701006"/>
            <a:ext cx="7772400" cy="18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Harford County Family Assistance Fund</a:t>
            </a:r>
            <a:endParaRPr b="1" dirty="0">
              <a:latin typeface="Arial"/>
              <a:ea typeface="Arial"/>
              <a:cs typeface="Arial"/>
              <a:sym typeface="Arial"/>
            </a:endParaRPr>
          </a:p>
          <a:p>
            <a:pPr marL="57150" algn="ctr">
              <a:lnSpc>
                <a:spcPct val="114999"/>
              </a:lnSpc>
            </a:pPr>
            <a:endParaRPr sz="2000" dirty="0">
              <a:latin typeface="Arial"/>
            </a:endParaRPr>
          </a:p>
        </p:txBody>
      </p:sp>
      <p:sp>
        <p:nvSpPr>
          <p:cNvPr id="176" name="Google Shape;176;p19"/>
          <p:cNvSpPr txBox="1">
            <a:spLocks noGrp="1"/>
          </p:cNvSpPr>
          <p:nvPr>
            <p:ph type="body" idx="1"/>
          </p:nvPr>
        </p:nvSpPr>
        <p:spPr>
          <a:xfrm>
            <a:off x="618075" y="2180027"/>
            <a:ext cx="77724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$1,375</a:t>
            </a:r>
            <a:endParaRPr dirty="0"/>
          </a:p>
          <a:p>
            <a:pPr marL="228600" marR="64007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177" name="Google Shape;177;p19"/>
          <p:cNvSpPr txBox="1"/>
          <p:nvPr/>
        </p:nvSpPr>
        <p:spPr>
          <a:xfrm>
            <a:off x="792175" y="3564525"/>
            <a:ext cx="7844700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program will provide 25 children who are entering into out-of-home care with luggage in order to help their transition go as smoothly as possible and to ensure that their special items come with them.</a:t>
            </a:r>
          </a:p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d92177bdbb_0_50"/>
          <p:cNvSpPr txBox="1">
            <a:spLocks noGrp="1"/>
          </p:cNvSpPr>
          <p:nvPr>
            <p:ph type="title"/>
          </p:nvPr>
        </p:nvSpPr>
        <p:spPr>
          <a:xfrm>
            <a:off x="850225" y="220247"/>
            <a:ext cx="7772400" cy="159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57150" algn="ctr">
              <a:lnSpc>
                <a:spcPct val="115000"/>
              </a:lnSpc>
              <a:buClr>
                <a:schemeClr val="dk1"/>
              </a:buClr>
              <a:buSzPts val="1100"/>
              <a:buFont typeface="Arial"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Improving Education</a:t>
            </a:r>
            <a:endParaRPr lang="en-US" b="1" dirty="0">
              <a:latin typeface="Arial"/>
              <a:ea typeface="Arial"/>
              <a:cs typeface="Arial"/>
            </a:endParaRPr>
          </a:p>
          <a:p>
            <a:pPr marL="57150" algn="ctr">
              <a:lnSpc>
                <a:spcPct val="114999"/>
              </a:lnSpc>
            </a:pPr>
            <a:r>
              <a:rPr lang="en-US" sz="2000" dirty="0">
                <a:latin typeface="Arial"/>
                <a:cs typeface="Arial"/>
                <a:sym typeface="Arial"/>
              </a:rPr>
              <a:t>Bedtime in a Box</a:t>
            </a:r>
            <a:endParaRPr sz="2000" dirty="0">
              <a:latin typeface="Arial"/>
            </a:endParaRPr>
          </a:p>
        </p:txBody>
      </p:sp>
      <p:sp>
        <p:nvSpPr>
          <p:cNvPr id="240" name="Google Shape;240;gd92177bdbb_0_50"/>
          <p:cNvSpPr txBox="1">
            <a:spLocks noGrp="1"/>
          </p:cNvSpPr>
          <p:nvPr>
            <p:ph type="body" idx="1"/>
          </p:nvPr>
        </p:nvSpPr>
        <p:spPr>
          <a:xfrm>
            <a:off x="685800" y="1790506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 dirty="0"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241" name="Google Shape;241;gd92177bdbb_0_50"/>
          <p:cNvSpPr txBox="1"/>
          <p:nvPr/>
        </p:nvSpPr>
        <p:spPr>
          <a:xfrm>
            <a:off x="1094575" y="2929607"/>
            <a:ext cx="72837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program will provide low-income families with books and healthcare materials to establish a nightly routine that supports their child’s health, sleep and early learning. Each box will have 4 age-appropriate books, bath wash, a towel, bath toys, toothbrush, toothpaste, pajamas, a stuffed animal, alarm clock, learning kit, and a kid-friendly routine log.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609601" y="653556"/>
            <a:ext cx="7924800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2023-2025 Executive Board</a:t>
            </a:r>
            <a:endParaRPr dirty="0"/>
          </a:p>
        </p:txBody>
      </p:sp>
      <p:sp>
        <p:nvSpPr>
          <p:cNvPr id="4" name="Shape 213">
            <a:extLst>
              <a:ext uri="{FF2B5EF4-FFF2-40B4-BE49-F238E27FC236}">
                <a16:creationId xmlns:a16="http://schemas.microsoft.com/office/drawing/2014/main" id="{FFB48144-E57C-78A6-CA3D-08EAD419D7DE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944902"/>
            <a:ext cx="3330298" cy="423607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/>
              <a:t>Donna </a:t>
            </a:r>
            <a:r>
              <a:rPr lang="en-US" sz="2400" dirty="0" err="1"/>
              <a:t>Kreis</a:t>
            </a:r>
            <a:endParaRPr lang="en-US" sz="2400" dirty="0"/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rgbClr val="66FF33"/>
                </a:solidFill>
              </a:rPr>
              <a:t>Chair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endParaRPr lang="en-US" sz="1000" dirty="0">
              <a:solidFill>
                <a:srgbClr val="66FF33"/>
              </a:solidFill>
            </a:endParaRP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/>
              <a:t>Vacant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rgbClr val="66FF33"/>
                </a:solidFill>
              </a:rPr>
              <a:t>Vice Chair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endParaRPr lang="en-US" sz="1000" dirty="0"/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/>
              <a:t>Bonnie Miranda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rgbClr val="66FF33"/>
                </a:solidFill>
              </a:rPr>
              <a:t>Secretary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endParaRPr lang="en-US" sz="1000" dirty="0"/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/>
              <a:t>Kelley Pugh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rgbClr val="66FF33"/>
                </a:solidFill>
              </a:rPr>
              <a:t>Treasurer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1000" dirty="0">
                <a:solidFill>
                  <a:srgbClr val="66FF33"/>
                </a:solidFill>
              </a:rPr>
              <a:t> 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Kim Malat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r>
              <a:rPr lang="en-US" sz="2400" dirty="0">
                <a:solidFill>
                  <a:srgbClr val="66FF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 Chair</a:t>
            </a: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endParaRPr lang="en-US" sz="2400" dirty="0">
              <a:solidFill>
                <a:srgbClr val="66FF33"/>
              </a:solidFill>
            </a:endParaRPr>
          </a:p>
          <a:p>
            <a:pPr marL="0" marR="64007" lvl="2" indent="0" algn="ctr" defTabSz="914400">
              <a:spcBef>
                <a:spcPts val="400"/>
              </a:spcBef>
              <a:buClrTx/>
              <a:buNone/>
              <a:defRPr sz="2700"/>
            </a:pPr>
            <a:endParaRPr lang="en-US" sz="1000" dirty="0">
              <a:solidFill>
                <a:srgbClr val="66FF33"/>
              </a:solidFill>
            </a:endParaRPr>
          </a:p>
        </p:txBody>
      </p:sp>
      <p:sp>
        <p:nvSpPr>
          <p:cNvPr id="5" name="Shape 213">
            <a:extLst>
              <a:ext uri="{FF2B5EF4-FFF2-40B4-BE49-F238E27FC236}">
                <a16:creationId xmlns:a16="http://schemas.microsoft.com/office/drawing/2014/main" id="{B0AC1D1D-0045-5F06-F9CF-D8E91167F452}"/>
              </a:ext>
            </a:extLst>
          </p:cNvPr>
          <p:cNvSpPr txBox="1">
            <a:spLocks/>
          </p:cNvSpPr>
          <p:nvPr/>
        </p:nvSpPr>
        <p:spPr>
          <a:xfrm>
            <a:off x="4228421" y="2176987"/>
            <a:ext cx="4386869" cy="37719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Ø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/>
              <a:t>Hillary Smolenski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>
                <a:solidFill>
                  <a:srgbClr val="66FF33"/>
                </a:solidFill>
              </a:rPr>
              <a:t>Grant Committee Chair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endParaRPr lang="en-US" sz="2400" dirty="0"/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/>
              <a:t>Donna Kahoe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>
                <a:solidFill>
                  <a:srgbClr val="66FF33"/>
                </a:solidFill>
              </a:rPr>
              <a:t>Membership &amp; Outreach Committee Chair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endParaRPr lang="en-US" sz="2400" dirty="0">
              <a:solidFill>
                <a:srgbClr val="66FF33"/>
              </a:solidFill>
            </a:endParaRP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/>
              <a:t>Debbie Lynch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>
                <a:solidFill>
                  <a:srgbClr val="66FF33"/>
                </a:solidFill>
              </a:rPr>
              <a:t>Communications Chair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endParaRPr lang="en-US" sz="1000" dirty="0">
              <a:solidFill>
                <a:srgbClr val="66FF33"/>
              </a:solidFill>
            </a:endParaRP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r>
              <a:rPr lang="en-US" sz="2600" dirty="0"/>
              <a:t>Terri Garland</a:t>
            </a:r>
          </a:p>
          <a:p>
            <a:pPr marL="0" marR="64007" lvl="2" indent="0" algn="ctr">
              <a:spcBef>
                <a:spcPts val="400"/>
              </a:spcBef>
              <a:buNone/>
              <a:defRPr sz="2700"/>
            </a:pPr>
            <a:r>
              <a:rPr lang="en-US" sz="2600" dirty="0">
                <a:solidFill>
                  <a:srgbClr val="66FF33"/>
                </a:solidFill>
              </a:rPr>
              <a:t>Members’ Choice Award Committee Chair</a:t>
            </a:r>
          </a:p>
          <a:p>
            <a:pPr marL="0" marR="64007" lvl="2" indent="0" algn="ctr">
              <a:spcBef>
                <a:spcPts val="400"/>
              </a:spcBef>
              <a:buFont typeface="Courier New" panose="02070309020205020404" pitchFamily="49" charset="0"/>
              <a:buNone/>
              <a:defRPr sz="2700"/>
            </a:pP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685800" y="214398"/>
            <a:ext cx="7772400" cy="1530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LASOS, Inc</a:t>
            </a:r>
            <a:endParaRPr lang="en-US" b="1" dirty="0">
              <a:latin typeface="Arial"/>
              <a:ea typeface="Arial"/>
              <a:cs typeface="Arial"/>
            </a:endParaRPr>
          </a:p>
          <a:p>
            <a:pPr algn="ctr">
              <a:lnSpc>
                <a:spcPct val="114999"/>
              </a:lnSpc>
            </a:pPr>
            <a:r>
              <a:rPr lang="en-US" sz="2000" dirty="0">
                <a:latin typeface="Arial"/>
                <a:cs typeface="Arial"/>
              </a:rPr>
              <a:t>Summer Program “On the Town Fridays”</a:t>
            </a:r>
            <a:endParaRPr lang="en-US" sz="2000" dirty="0">
              <a:latin typeface="Arial"/>
            </a:endParaRPr>
          </a:p>
        </p:txBody>
      </p:sp>
      <p:sp>
        <p:nvSpPr>
          <p:cNvPr id="169" name="Google Shape;169;p18"/>
          <p:cNvSpPr txBox="1">
            <a:spLocks noGrp="1"/>
          </p:cNvSpPr>
          <p:nvPr>
            <p:ph type="body" idx="1"/>
          </p:nvPr>
        </p:nvSpPr>
        <p:spPr>
          <a:xfrm>
            <a:off x="630025" y="1744579"/>
            <a:ext cx="7772400" cy="13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 dirty="0"/>
          </a:p>
          <a:p>
            <a:pPr marL="228600" marR="635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 dirty="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$4,500</a:t>
            </a:r>
            <a:endParaRPr dirty="0"/>
          </a:p>
          <a:p>
            <a:pPr marL="228600" marR="64007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 dirty="0"/>
          </a:p>
        </p:txBody>
      </p:sp>
      <p:sp>
        <p:nvSpPr>
          <p:cNvPr id="170" name="Google Shape;170;p18"/>
          <p:cNvSpPr txBox="1"/>
          <p:nvPr/>
        </p:nvSpPr>
        <p:spPr>
          <a:xfrm>
            <a:off x="840625" y="2825438"/>
            <a:ext cx="73512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This funding will cover the cost to rent the Bel Air Armory on Fridays. This will allow LASOS to run their camp 5 days per week over the summer. Those being served by the camp are children aged 4-21 who are enrolled in school in Harford County who do not speak English as their first language.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92177bdbb_0_43"/>
          <p:cNvSpPr txBox="1">
            <a:spLocks noGrp="1"/>
          </p:cNvSpPr>
          <p:nvPr>
            <p:ph type="title"/>
          </p:nvPr>
        </p:nvSpPr>
        <p:spPr>
          <a:xfrm>
            <a:off x="685800" y="988450"/>
            <a:ext cx="7772400" cy="11544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>
                <a:latin typeface="Arial"/>
                <a:ea typeface="Arial"/>
                <a:cs typeface="Arial"/>
                <a:sym typeface="Arial"/>
              </a:rPr>
              <a:t>Coming of Kings</a:t>
            </a:r>
            <a:br>
              <a:rPr lang="en-US" sz="4500" b="1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Mentoring Program</a:t>
            </a:r>
            <a:endParaRPr lang="en-US" sz="2000" dirty="0">
              <a:latin typeface="Arial"/>
              <a:ea typeface="Arial"/>
              <a:cs typeface="Arial"/>
            </a:endParaRPr>
          </a:p>
        </p:txBody>
      </p:sp>
      <p:sp>
        <p:nvSpPr>
          <p:cNvPr id="226" name="Google Shape;226;gd92177bdbb_0_43"/>
          <p:cNvSpPr txBox="1">
            <a:spLocks noGrp="1"/>
          </p:cNvSpPr>
          <p:nvPr>
            <p:ph type="body" idx="1"/>
          </p:nvPr>
        </p:nvSpPr>
        <p:spPr>
          <a:xfrm>
            <a:off x="685891" y="2033810"/>
            <a:ext cx="7772400" cy="11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</a:pPr>
            <a:endParaRPr/>
          </a:p>
          <a:p>
            <a:pPr marL="228600" lvl="0" indent="0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66FF33"/>
              </a:buClr>
              <a:buSzPts val="4000"/>
              <a:buNone/>
            </a:pPr>
            <a:r>
              <a:rPr lang="en-US" sz="4000">
                <a:solidFill>
                  <a:srgbClr val="66FF33"/>
                </a:solidFill>
                <a:latin typeface="Arial"/>
                <a:ea typeface="Arial"/>
                <a:cs typeface="Arial"/>
                <a:sym typeface="Arial"/>
              </a:rPr>
              <a:t>$5,000</a:t>
            </a:r>
            <a:endParaRPr/>
          </a:p>
          <a:p>
            <a:pPr marL="228600" marR="64006" lvl="0" indent="0" algn="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Lucida Sans"/>
              <a:buNone/>
            </a:pPr>
            <a:endParaRPr/>
          </a:p>
        </p:txBody>
      </p:sp>
      <p:sp>
        <p:nvSpPr>
          <p:cNvPr id="227" name="Google Shape;227;gd92177bdbb_0_43"/>
          <p:cNvSpPr txBox="1"/>
          <p:nvPr/>
        </p:nvSpPr>
        <p:spPr>
          <a:xfrm>
            <a:off x="954450" y="3098970"/>
            <a:ext cx="7235100" cy="253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2500" dirty="0">
                <a:solidFill>
                  <a:schemeClr val="bg1"/>
                </a:solidFill>
              </a:rPr>
              <a:t>This grant will allow boys to meet with mentors each Sunday from 1-3 p.m. The program will include speakers and field trips with a focus on leadership development, college preparation, and work readiness.</a:t>
            </a:r>
            <a:endParaRPr lang="en-US" dirty="0">
              <a:solidFill>
                <a:schemeClr val="bg1"/>
              </a:solidFill>
            </a:endParaRPr>
          </a:p>
          <a:p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" name="Google Shape;246;p20"/>
          <p:cNvGraphicFramePr/>
          <p:nvPr>
            <p:extLst>
              <p:ext uri="{D42A27DB-BD31-4B8C-83A1-F6EECF244321}">
                <p14:modId xmlns:p14="http://schemas.microsoft.com/office/powerpoint/2010/main" val="2590170429"/>
              </p:ext>
            </p:extLst>
          </p:nvPr>
        </p:nvGraphicFramePr>
        <p:xfrm>
          <a:off x="523374" y="1912757"/>
          <a:ext cx="8372472" cy="4249913"/>
        </p:xfrm>
        <a:graphic>
          <a:graphicData uri="http://schemas.openxmlformats.org/drawingml/2006/table">
            <a:tbl>
              <a:tblPr firstRow="1" bandRow="1">
                <a:noFill/>
                <a:tableStyleId>{2E5A0C4F-AF70-44E1-8508-3BF682F9AD86}</a:tableStyleId>
              </a:tblPr>
              <a:tblGrid>
                <a:gridCol w="15372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35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6199">
                <a:tc gridSpan="2"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u="none" strike="noStrike" cap="none" dirty="0">
                          <a:solidFill>
                            <a:srgbClr val="66FF33"/>
                          </a:solidFill>
                          <a:latin typeface="+mn-lt"/>
                        </a:rPr>
                        <a:t>$</a:t>
                      </a:r>
                      <a:r>
                        <a:rPr lang="en-US" sz="2000" u="none" strike="noStrike" cap="none" dirty="0">
                          <a:solidFill>
                            <a:srgbClr val="66FF33"/>
                          </a:solidFill>
                          <a:latin typeface="+mn-lt"/>
                          <a:ea typeface="Calibri"/>
                          <a:cs typeface="Calibri"/>
                          <a:sym typeface="Calibri"/>
                        </a:rPr>
                        <a:t>54,724</a:t>
                      </a:r>
                      <a:r>
                        <a:rPr lang="en-US" sz="2000" u="none" strike="noStrike" cap="none" dirty="0">
                          <a:solidFill>
                            <a:srgbClr val="66FF33"/>
                          </a:solidFill>
                          <a:latin typeface="+mn-lt"/>
                        </a:rPr>
                        <a:t> to </a:t>
                      </a:r>
                      <a:r>
                        <a:rPr lang="en-US" sz="2000" dirty="0">
                          <a:solidFill>
                            <a:srgbClr val="66FF33"/>
                          </a:solidFill>
                          <a:latin typeface="+mn-lt"/>
                        </a:rPr>
                        <a:t>13</a:t>
                      </a:r>
                      <a:r>
                        <a:rPr lang="en-US" sz="2000" u="none" strike="noStrike" cap="none" dirty="0">
                          <a:solidFill>
                            <a:srgbClr val="66FF33"/>
                          </a:solidFill>
                          <a:latin typeface="+mn-lt"/>
                        </a:rPr>
                        <a:t> Deserving Applicants (*new recipient)</a:t>
                      </a:r>
                      <a:endParaRPr sz="2000" u="none" strike="noStrike" cap="none" dirty="0">
                        <a:solidFill>
                          <a:srgbClr val="66FF33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91450" marR="91450" marT="45725" marB="457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925">
                <a:tc>
                  <a:txBody>
                    <a:bodyPr/>
                    <a:lstStyle/>
                    <a:p>
                      <a:pPr marL="18288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  <a:sym typeface="Calibri"/>
                        </a:rPr>
                        <a:t>$</a:t>
                      </a: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3,849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$2,000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$1,375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$4,500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$5,000</a:t>
                      </a:r>
                    </a:p>
                    <a:p>
                      <a:pPr marL="18288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$3,000</a:t>
                      </a: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bg1"/>
                          </a:solidFill>
                          <a:latin typeface="Arial"/>
                          <a:ea typeface="Calibri"/>
                          <a:cs typeface="Calibri"/>
                        </a:rPr>
                        <a:t>Chesapeake Therapeutic Riding, Inc.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CASA of Harford County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Girls on the Run of Central Maryland, Inc.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Homecoming Project, Inc.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Boys and Girls Club of Harford and Cecil Counties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The Forgotten Initiative-Harford*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/>
                        </a:rPr>
                        <a:t>The Sexual Assault/Spousal Abuse Resource Center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The Sharing Table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Arial"/>
                        </a:rPr>
                        <a:t>Harford County Family Assistance Fund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Improving Education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LASOS, Inc.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Coming of Kings, Inc.*</a:t>
                      </a:r>
                    </a:p>
                    <a:p>
                      <a:pPr marL="0" marR="0" lvl="0" indent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 noProof="0" dirty="0">
                          <a:solidFill>
                            <a:schemeClr val="bg1"/>
                          </a:solidFill>
                          <a:latin typeface="Arial"/>
                        </a:rPr>
                        <a:t>The HOPE Center of Maryland</a:t>
                      </a:r>
                      <a:r>
                        <a:rPr lang="en-US" sz="1800" b="0" i="0" u="none" strike="noStrike" cap="none" noProof="0">
                          <a:solidFill>
                            <a:schemeClr val="bg1"/>
                          </a:solidFill>
                          <a:latin typeface="Arial"/>
                        </a:rPr>
                        <a:t>, Inc.</a:t>
                      </a:r>
                      <a:endParaRPr lang="en-US" sz="1800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85725" marR="9525" marT="9525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247" name="Google Shape;247;p20"/>
          <p:cNvSpPr txBox="1">
            <a:spLocks noGrp="1"/>
          </p:cNvSpPr>
          <p:nvPr>
            <p:ph type="title" idx="4294967295"/>
          </p:nvPr>
        </p:nvSpPr>
        <p:spPr>
          <a:xfrm>
            <a:off x="392112" y="467377"/>
            <a:ext cx="8359775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2023 Grant Awards Proposed</a:t>
            </a:r>
            <a:endParaRPr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1" descr="Original file ‎ (SVG file, nominally 465 × 306 pixels ...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31887" y="1309254"/>
            <a:ext cx="6880225" cy="4525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 txBox="1">
            <a:spLocks noGrp="1"/>
          </p:cNvSpPr>
          <p:nvPr>
            <p:ph type="body" idx="1"/>
          </p:nvPr>
        </p:nvSpPr>
        <p:spPr>
          <a:xfrm>
            <a:off x="628650" y="2388334"/>
            <a:ext cx="7886700" cy="373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09728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109728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109728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109728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/>
          </a:p>
          <a:p>
            <a:pPr marL="109728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</a:pPr>
            <a:endParaRPr sz="5400" b="1"/>
          </a:p>
          <a:p>
            <a:pPr marL="109728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endParaRPr sz="6000" b="1"/>
          </a:p>
        </p:txBody>
      </p:sp>
      <p:sp>
        <p:nvSpPr>
          <p:cNvPr id="259" name="Google Shape;259;p22"/>
          <p:cNvSpPr txBox="1">
            <a:spLocks noGrp="1"/>
          </p:cNvSpPr>
          <p:nvPr>
            <p:ph type="title"/>
          </p:nvPr>
        </p:nvSpPr>
        <p:spPr>
          <a:xfrm>
            <a:off x="762000" y="1039090"/>
            <a:ext cx="7924800" cy="4904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And the Grant Total </a:t>
            </a:r>
            <a:br>
              <a:rPr lang="en-US" sz="48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for 2011 – 2023 </a:t>
            </a:r>
            <a:br>
              <a:rPr lang="en-US" sz="4800" dirty="0">
                <a:latin typeface="Arial"/>
                <a:ea typeface="Arial"/>
                <a:cs typeface="Arial"/>
                <a:sym typeface="Arial"/>
              </a:rPr>
            </a:b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Awards Is….</a:t>
            </a:r>
            <a:endParaRPr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23" descr="C:\Users\kmalat\Downloads\IMG_058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513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3"/>
          <p:cNvSpPr/>
          <p:nvPr/>
        </p:nvSpPr>
        <p:spPr>
          <a:xfrm>
            <a:off x="2167110" y="2666734"/>
            <a:ext cx="5060760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6600"/>
              <a:buFont typeface="Arial"/>
              <a:buNone/>
            </a:pPr>
            <a:r>
              <a:rPr lang="en-US" sz="6600" b="1" i="0" u="none" strike="noStrike" cap="none" dirty="0">
                <a:solidFill>
                  <a:srgbClr val="00B050"/>
                </a:solidFill>
                <a:latin typeface="Arial"/>
                <a:ea typeface="Arial"/>
                <a:cs typeface="Arial"/>
                <a:sym typeface="Arial"/>
              </a:rPr>
              <a:t>$</a:t>
            </a:r>
            <a:r>
              <a:rPr lang="en-US" sz="6600" b="1" dirty="0">
                <a:solidFill>
                  <a:srgbClr val="00B050"/>
                </a:solidFill>
              </a:rPr>
              <a:t>564,924.14</a:t>
            </a:r>
            <a:endParaRPr sz="6600" b="1" i="0" u="none" strike="noStrike" cap="none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4"/>
          <p:cNvSpPr txBox="1">
            <a:spLocks noGrp="1"/>
          </p:cNvSpPr>
          <p:nvPr>
            <p:ph type="ctrTitle"/>
          </p:nvPr>
        </p:nvSpPr>
        <p:spPr>
          <a:xfrm>
            <a:off x="1143000" y="439075"/>
            <a:ext cx="6858000" cy="33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dirty="0"/>
              <a:t>Members’ Choice Award Update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FFC4BB-1954-4874-A25B-CDE411CB1399}"/>
              </a:ext>
            </a:extLst>
          </p:cNvPr>
          <p:cNvSpPr txBox="1"/>
          <p:nvPr/>
        </p:nvSpPr>
        <p:spPr>
          <a:xfrm>
            <a:off x="2230734" y="482255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66FF33"/>
                </a:solidFill>
              </a:rPr>
              <a:t>Terri Garland</a:t>
            </a:r>
            <a:endParaRPr lang="en-US" sz="32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5"/>
          <p:cNvSpPr txBox="1">
            <a:spLocks noGrp="1"/>
          </p:cNvSpPr>
          <p:nvPr>
            <p:ph type="title"/>
          </p:nvPr>
        </p:nvSpPr>
        <p:spPr>
          <a:xfrm>
            <a:off x="628650" y="927834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Members’ Choice Award</a:t>
            </a:r>
            <a:endParaRPr dirty="0"/>
          </a:p>
        </p:txBody>
      </p:sp>
      <p:sp>
        <p:nvSpPr>
          <p:cNvPr id="276" name="Google Shape;276;p25"/>
          <p:cNvSpPr txBox="1">
            <a:spLocks noGrp="1"/>
          </p:cNvSpPr>
          <p:nvPr>
            <p:ph type="body" idx="1"/>
          </p:nvPr>
        </p:nvSpPr>
        <p:spPr>
          <a:xfrm>
            <a:off x="628650" y="2388334"/>
            <a:ext cx="7886700" cy="3731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FF33"/>
              </a:buClr>
              <a:buSzPts val="2800"/>
              <a:buChar char="•"/>
            </a:pPr>
            <a:r>
              <a:rPr lang="en-US" dirty="0">
                <a:solidFill>
                  <a:srgbClr val="66FF33"/>
                </a:solidFill>
              </a:rPr>
              <a:t>Committee Members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</a:pPr>
            <a:r>
              <a:rPr lang="en-US" dirty="0"/>
              <a:t>Terri Garland, Chair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</a:pPr>
            <a:r>
              <a:rPr lang="en-US" dirty="0"/>
              <a:t>Jodi Marschhauser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</a:pPr>
            <a:r>
              <a:rPr lang="en-US" dirty="0"/>
              <a:t>Kim </a:t>
            </a:r>
            <a:r>
              <a:rPr lang="en-US" dirty="0" err="1"/>
              <a:t>Malat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▪"/>
            </a:pPr>
            <a:r>
              <a:rPr lang="en-US" dirty="0"/>
              <a:t>Tami Zavislan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1732"/>
            <a:ext cx="7886700" cy="127063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Members’ Choice Award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09ACC-CAAF-44FA-BD4E-7D6AB6FBAE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04" y="5505962"/>
            <a:ext cx="9867724" cy="1552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2A4268-13FC-1945-BD4C-753BB606465C}"/>
              </a:ext>
            </a:extLst>
          </p:cNvPr>
          <p:cNvSpPr txBox="1"/>
          <p:nvPr/>
        </p:nvSpPr>
        <p:spPr>
          <a:xfrm>
            <a:off x="637545" y="1373649"/>
            <a:ext cx="8273277" cy="4154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Established in 2020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Distribution from Endowed Fund held by the Community Foundation</a:t>
            </a:r>
          </a:p>
          <a:p>
            <a:pPr marL="457200" lvl="8" indent="-45720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2022 Recipient: 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8" indent="457200">
              <a:spcAft>
                <a:spcPts val="600"/>
              </a:spcAft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The Brandon Tolson Foundation</a:t>
            </a:r>
          </a:p>
          <a:p>
            <a:pPr lvl="1" indent="457200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$5,517.28</a:t>
            </a:r>
          </a:p>
          <a:p>
            <a:pPr lvl="1" indent="457200">
              <a:buClr>
                <a:schemeClr val="bg1"/>
              </a:buClr>
            </a:pPr>
            <a:r>
              <a:rPr lang="en-US" sz="2400" i="1" dirty="0">
                <a:solidFill>
                  <a:schemeClr val="bg1"/>
                </a:solidFill>
              </a:rPr>
              <a:t>Nominated by Debbie Lynch</a:t>
            </a:r>
          </a:p>
          <a:p>
            <a:pPr marL="457200" lvl="1" indent="-45720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Planning underway for 4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award</a:t>
            </a:r>
          </a:p>
          <a:p>
            <a:pPr lvl="1" indent="457200">
              <a:buClr>
                <a:schemeClr val="bg1"/>
              </a:buClr>
            </a:pPr>
            <a:r>
              <a:rPr lang="en-US" sz="2400" dirty="0">
                <a:solidFill>
                  <a:schemeClr val="bg1"/>
                </a:solidFill>
              </a:rPr>
              <a:t>2023 Distribution = $5,991.61</a:t>
            </a:r>
            <a:endParaRPr lang="en-US" sz="2400" i="1" dirty="0">
              <a:solidFill>
                <a:schemeClr val="bg1"/>
              </a:solidFill>
            </a:endParaRPr>
          </a:p>
          <a:p>
            <a:pPr lvl="8" indent="0" algn="ctr">
              <a:spcAft>
                <a:spcPts val="600"/>
              </a:spcAft>
              <a:buClr>
                <a:srgbClr val="0070C0"/>
              </a:buClr>
            </a:pP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0759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>
            <a:spLocks noGrp="1"/>
          </p:cNvSpPr>
          <p:nvPr>
            <p:ph type="ctrTitle"/>
          </p:nvPr>
        </p:nvSpPr>
        <p:spPr>
          <a:xfrm>
            <a:off x="1233435" y="393858"/>
            <a:ext cx="6858000" cy="33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dirty="0"/>
              <a:t>Communications Update</a:t>
            </a: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BC8F5-DAAB-4AFD-992C-646E6A5552D1}"/>
              </a:ext>
            </a:extLst>
          </p:cNvPr>
          <p:cNvSpPr txBox="1"/>
          <p:nvPr/>
        </p:nvSpPr>
        <p:spPr>
          <a:xfrm>
            <a:off x="2230734" y="482255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66FF33"/>
                </a:solidFill>
              </a:rPr>
              <a:t>Debbie Lynch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83372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9"/>
          <p:cNvSpPr txBox="1">
            <a:spLocks noGrp="1"/>
          </p:cNvSpPr>
          <p:nvPr>
            <p:ph type="title"/>
          </p:nvPr>
        </p:nvSpPr>
        <p:spPr>
          <a:xfrm>
            <a:off x="685799" y="1752600"/>
            <a:ext cx="7876309" cy="96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sz="4400">
                <a:latin typeface="Arial"/>
                <a:ea typeface="Arial"/>
                <a:cs typeface="Arial"/>
                <a:sym typeface="Arial"/>
              </a:rPr>
              <a:t>Circle Update – Grants to Date</a:t>
            </a:r>
            <a:endParaRPr/>
          </a:p>
        </p:txBody>
      </p:sp>
      <p:sp>
        <p:nvSpPr>
          <p:cNvPr id="107" name="Google Shape;107;p9"/>
          <p:cNvSpPr/>
          <p:nvPr/>
        </p:nvSpPr>
        <p:spPr>
          <a:xfrm>
            <a:off x="1679729" y="935943"/>
            <a:ext cx="5784541" cy="816657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rgbClr val="B3C6E7"/>
          </a:solidFill>
          <a:ln w="549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45700" tIns="45700" rIns="45700" bIns="457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Lucida Sans"/>
              <a:ea typeface="Lucida Sans"/>
              <a:cs typeface="Lucida Sans"/>
              <a:sym typeface="Lucida Sans"/>
            </a:endParaRPr>
          </a:p>
        </p:txBody>
      </p:sp>
      <p:cxnSp>
        <p:nvCxnSpPr>
          <p:cNvPr id="108" name="Google Shape;108;p9"/>
          <p:cNvCxnSpPr/>
          <p:nvPr/>
        </p:nvCxnSpPr>
        <p:spPr>
          <a:xfrm>
            <a:off x="1090874" y="548366"/>
            <a:ext cx="7226424" cy="0"/>
          </a:xfrm>
          <a:prstGeom prst="straightConnector1">
            <a:avLst/>
          </a:prstGeom>
          <a:noFill/>
          <a:ln w="549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rotWithShape="0">
              <a:srgbClr val="000000">
                <a:alpha val="34901"/>
              </a:srgbClr>
            </a:outerShdw>
          </a:effectLst>
        </p:spPr>
      </p:cxnSp>
      <p:pic>
        <p:nvPicPr>
          <p:cNvPr id="109" name="Google Shape;109;p9" descr="Pot of gol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0812" y="3061867"/>
            <a:ext cx="1404534" cy="140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9" descr="Wreath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9546" y="2876189"/>
            <a:ext cx="1664564" cy="1664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788" y="6292131"/>
            <a:ext cx="7358510" cy="164606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9"/>
          <p:cNvSpPr txBox="1"/>
          <p:nvPr/>
        </p:nvSpPr>
        <p:spPr>
          <a:xfrm>
            <a:off x="958788" y="2903825"/>
            <a:ext cx="7358510" cy="306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12 Years</a:t>
            </a:r>
            <a:endParaRPr dirty="0"/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dirty="0">
                <a:solidFill>
                  <a:schemeClr val="lt1"/>
                </a:solidFill>
              </a:rPr>
              <a:t>$ 510,200.14 </a:t>
            </a:r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149 Grants</a:t>
            </a:r>
            <a:endParaRPr dirty="0"/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endParaRPr sz="20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58 Nonprofits serving women, families, and children in Harford County</a:t>
            </a:r>
            <a:endParaRPr dirty="0"/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8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3"/>
          <p:cNvSpPr txBox="1">
            <a:spLocks noGrp="1"/>
          </p:cNvSpPr>
          <p:nvPr>
            <p:ph type="title"/>
          </p:nvPr>
        </p:nvSpPr>
        <p:spPr>
          <a:xfrm>
            <a:off x="628650" y="164783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Stay Connected!</a:t>
            </a:r>
            <a:endParaRPr dirty="0"/>
          </a:p>
        </p:txBody>
      </p:sp>
      <p:sp>
        <p:nvSpPr>
          <p:cNvPr id="219" name="Google Shape;219;p23"/>
          <p:cNvSpPr txBox="1">
            <a:spLocks noGrp="1"/>
          </p:cNvSpPr>
          <p:nvPr>
            <p:ph type="body" idx="1"/>
          </p:nvPr>
        </p:nvSpPr>
        <p:spPr>
          <a:xfrm>
            <a:off x="464689" y="1514106"/>
            <a:ext cx="4662257" cy="4315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228600" indent="-228600">
              <a:buSzPts val="2800"/>
            </a:pPr>
            <a:endParaRPr dirty="0"/>
          </a:p>
          <a:p>
            <a:pPr marL="228600" indent="-228600">
              <a:buSzPts val="2800"/>
            </a:pPr>
            <a:r>
              <a:rPr lang="en-US" dirty="0"/>
              <a:t>“Connect” with us on LinkedIn</a:t>
            </a:r>
          </a:p>
          <a:p>
            <a:pPr marL="228600" indent="-228600">
              <a:buSzPts val="2800"/>
            </a:pPr>
            <a:r>
              <a:rPr lang="en-US" dirty="0"/>
              <a:t>“Like" the WGC Facebook page and “share” the posted news and events</a:t>
            </a:r>
          </a:p>
          <a:p>
            <a:pPr marL="685800" lvl="1" indent="-228600">
              <a:buSzPts val="2800"/>
            </a:pPr>
            <a:r>
              <a:rPr lang="en-US" dirty="0"/>
              <a:t>Consider being part of “Meet the Member”</a:t>
            </a:r>
            <a:endParaRPr dirty="0"/>
          </a:p>
          <a:p>
            <a:pPr marL="228600" indent="-228600">
              <a:buSzPts val="2800"/>
            </a:pPr>
            <a:r>
              <a:rPr lang="en-US" dirty="0"/>
              <a:t>Follow us on Instagram</a:t>
            </a:r>
            <a:endParaRPr dirty="0"/>
          </a:p>
          <a:p>
            <a:pPr marL="228600" indent="-228600">
              <a:buSzPts val="2800"/>
            </a:pPr>
            <a:r>
              <a:rPr lang="en-US" dirty="0"/>
              <a:t>Visit our website</a:t>
            </a:r>
            <a:endParaRPr dirty="0"/>
          </a:p>
          <a:p>
            <a:pPr marL="228600" indent="-228600">
              <a:buSzPts val="2800"/>
            </a:pPr>
            <a:r>
              <a:rPr lang="en-US" dirty="0"/>
              <a:t>Forward emails and posts to your philanthropic friends</a:t>
            </a:r>
            <a:endParaRPr dirty="0"/>
          </a:p>
          <a:p>
            <a:pPr marL="228600" indent="-228600">
              <a:buSzPts val="2800"/>
            </a:pPr>
            <a:r>
              <a:rPr lang="en-US" dirty="0"/>
              <a:t>Keep an eye on your Inbox for our monthly newsletter</a:t>
            </a:r>
          </a:p>
          <a:p>
            <a:pPr marL="228600" indent="-228600">
              <a:buSzPts val="2800"/>
            </a:pPr>
            <a:r>
              <a:rPr lang="en-US" dirty="0"/>
              <a:t>Update your email address as needed so we can reach you!</a:t>
            </a: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9D1954-50CC-B4E6-E8B3-62E87EAF5D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3337" y="1887917"/>
            <a:ext cx="2052689" cy="2446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FBEE36-3FCC-A8AD-382A-D41738801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573" y="4433263"/>
            <a:ext cx="2272283" cy="2321583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8"/>
          <p:cNvSpPr txBox="1">
            <a:spLocks noGrp="1"/>
          </p:cNvSpPr>
          <p:nvPr>
            <p:ph type="ctrTitle"/>
          </p:nvPr>
        </p:nvSpPr>
        <p:spPr>
          <a:xfrm>
            <a:off x="1233435" y="393858"/>
            <a:ext cx="6858000" cy="33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Closing Remarks</a:t>
            </a: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1BC8F5-DAAB-4AFD-992C-646E6A5552D1}"/>
              </a:ext>
            </a:extLst>
          </p:cNvPr>
          <p:cNvSpPr txBox="1"/>
          <p:nvPr/>
        </p:nvSpPr>
        <p:spPr>
          <a:xfrm>
            <a:off x="2230734" y="4822558"/>
            <a:ext cx="457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66FF33"/>
                </a:solidFill>
              </a:rPr>
              <a:t>Debbie Lynch</a:t>
            </a:r>
            <a:endParaRPr lang="en-US" sz="32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9"/>
          <p:cNvSpPr txBox="1">
            <a:spLocks noGrp="1"/>
          </p:cNvSpPr>
          <p:nvPr>
            <p:ph type="ctrTitle"/>
          </p:nvPr>
        </p:nvSpPr>
        <p:spPr>
          <a:xfrm>
            <a:off x="1178169" y="484293"/>
            <a:ext cx="6858000" cy="332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/>
              <a:t>Thank you!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0B5A6F-773E-FBC7-F915-E9747C28D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329" y="510760"/>
            <a:ext cx="5753342" cy="57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425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1719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n-US" dirty="0"/>
              <a:t>Finance Report</a:t>
            </a:r>
            <a:endParaRPr dirty="0"/>
          </a:p>
        </p:txBody>
      </p:sp>
      <p:sp>
        <p:nvSpPr>
          <p:cNvPr id="118" name="Google Shape;118;p10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66FF33"/>
              </a:buClr>
              <a:buSzPts val="3200"/>
              <a:buNone/>
            </a:pPr>
            <a:r>
              <a:rPr lang="en-US" sz="3200" dirty="0">
                <a:solidFill>
                  <a:srgbClr val="66FF33"/>
                </a:solidFill>
              </a:rPr>
              <a:t>Kelley Pugh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724487"/>
            <a:ext cx="7886700" cy="1270635"/>
          </a:xfrm>
        </p:spPr>
        <p:txBody>
          <a:bodyPr anchor="ctr">
            <a:noAutofit/>
          </a:bodyPr>
          <a:lstStyle/>
          <a:p>
            <a:pPr algn="ctr"/>
            <a:r>
              <a:rPr lang="en-US" sz="4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Fund Balances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709ACC-CAAF-44FA-BD4E-7D6AB6FBAE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404" y="5812437"/>
            <a:ext cx="9867724" cy="1552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2A4268-13FC-1945-BD4C-753BB606465C}"/>
              </a:ext>
            </a:extLst>
          </p:cNvPr>
          <p:cNvSpPr txBox="1"/>
          <p:nvPr/>
        </p:nvSpPr>
        <p:spPr>
          <a:xfrm>
            <a:off x="232323" y="2089046"/>
            <a:ext cx="8881533" cy="39241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8" indent="800100">
              <a:spcAft>
                <a:spcPts val="600"/>
              </a:spcAft>
              <a:buClr>
                <a:srgbClr val="0070C0"/>
              </a:buClr>
            </a:pPr>
            <a:r>
              <a:rPr lang="en-US" sz="2800" dirty="0">
                <a:solidFill>
                  <a:schemeClr val="bg1"/>
                </a:solidFill>
              </a:rPr>
              <a:t>$138,999.04 Endowed Fund (</a:t>
            </a:r>
            <a:r>
              <a:rPr lang="en-US" sz="2000" dirty="0">
                <a:solidFill>
                  <a:schemeClr val="bg1"/>
                </a:solidFill>
              </a:rPr>
              <a:t>as of 12/2022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  <a:p>
            <a:pPr marL="1485900" lvl="8" indent="-4000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$5,991.61 for 4</a:t>
            </a:r>
            <a:r>
              <a:rPr lang="en-US" sz="2000" baseline="30000" dirty="0">
                <a:solidFill>
                  <a:schemeClr val="bg1"/>
                </a:solidFill>
              </a:rPr>
              <a:t>th</a:t>
            </a:r>
            <a:r>
              <a:rPr lang="en-US" sz="2000" dirty="0">
                <a:solidFill>
                  <a:schemeClr val="bg1"/>
                </a:solidFill>
              </a:rPr>
              <a:t> Members’ Choice Award</a:t>
            </a:r>
            <a:endParaRPr lang="en-US" sz="2800" dirty="0">
              <a:solidFill>
                <a:schemeClr val="bg1"/>
              </a:solidFill>
            </a:endParaRPr>
          </a:p>
          <a:p>
            <a:pPr lvl="8" indent="800100">
              <a:spcAft>
                <a:spcPts val="600"/>
              </a:spcAft>
              <a:buClr>
                <a:srgbClr val="66FF33"/>
              </a:buClr>
            </a:pPr>
            <a:r>
              <a:rPr lang="en-US" sz="2800" dirty="0">
                <a:solidFill>
                  <a:schemeClr val="bg1"/>
                </a:solidFill>
              </a:rPr>
              <a:t>$55,293.37 Grant Fund for 2023 (</a:t>
            </a:r>
            <a:r>
              <a:rPr lang="en-US" sz="2000" dirty="0">
                <a:solidFill>
                  <a:schemeClr val="bg1"/>
                </a:solidFill>
              </a:rPr>
              <a:t>official balance</a:t>
            </a:r>
            <a:r>
              <a:rPr lang="en-US" sz="2800" dirty="0">
                <a:solidFill>
                  <a:schemeClr val="bg1"/>
                </a:solidFill>
              </a:rPr>
              <a:t>)</a:t>
            </a:r>
          </a:p>
          <a:p>
            <a:pPr lvl="8" indent="800100">
              <a:spcAft>
                <a:spcPts val="600"/>
              </a:spcAft>
              <a:buClr>
                <a:srgbClr val="0070C0"/>
              </a:buClr>
            </a:pPr>
            <a:r>
              <a:rPr lang="en-US" sz="2800" dirty="0">
                <a:solidFill>
                  <a:schemeClr val="bg1"/>
                </a:solidFill>
              </a:rPr>
              <a:t>$18,609.50 Grant Fund for 2024 (</a:t>
            </a:r>
            <a:r>
              <a:rPr lang="en-US" sz="2000" dirty="0">
                <a:solidFill>
                  <a:schemeClr val="bg1"/>
                </a:solidFill>
              </a:rPr>
              <a:t>as of 5/3/2023</a:t>
            </a:r>
            <a:r>
              <a:rPr lang="en-US" sz="2800" dirty="0">
                <a:solidFill>
                  <a:schemeClr val="bg1"/>
                </a:solidFill>
              </a:rPr>
              <a:t>)*</a:t>
            </a:r>
          </a:p>
          <a:p>
            <a:pPr lvl="8" indent="800100">
              <a:spcAft>
                <a:spcPts val="600"/>
              </a:spcAft>
              <a:buClr>
                <a:srgbClr val="0070C0"/>
              </a:buClr>
            </a:pPr>
            <a:r>
              <a:rPr lang="en-US" sz="2800" dirty="0">
                <a:solidFill>
                  <a:schemeClr val="bg1"/>
                </a:solidFill>
              </a:rPr>
              <a:t>$4,132.92 Administrative Fund (</a:t>
            </a:r>
            <a:r>
              <a:rPr lang="en-US" sz="2000" dirty="0">
                <a:solidFill>
                  <a:schemeClr val="bg1"/>
                </a:solidFill>
              </a:rPr>
              <a:t>as of 5/3/2023</a:t>
            </a:r>
            <a:r>
              <a:rPr lang="en-US" sz="2800" dirty="0">
                <a:solidFill>
                  <a:schemeClr val="bg1"/>
                </a:solidFill>
              </a:rPr>
              <a:t>)*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dirty="0">
                <a:solidFill>
                  <a:schemeClr val="bg1"/>
                </a:solidFill>
              </a:rPr>
              <a:t>* Unofficial balance</a:t>
            </a:r>
            <a:r>
              <a:rPr lang="en-US" dirty="0">
                <a:solidFill>
                  <a:schemeClr val="bg1"/>
                </a:solidFill>
              </a:rPr>
              <a:t>, subject to reconciliation 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4D7B39-C646-9707-467B-3BD4A9A986AD}"/>
              </a:ext>
            </a:extLst>
          </p:cNvPr>
          <p:cNvSpPr txBox="1"/>
          <p:nvPr/>
        </p:nvSpPr>
        <p:spPr>
          <a:xfrm rot="20222298">
            <a:off x="3014366" y="1294103"/>
            <a:ext cx="24909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54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143000" y="105093"/>
            <a:ext cx="6858000" cy="3324946"/>
          </a:xfrm>
        </p:spPr>
        <p:txBody>
          <a:bodyPr/>
          <a:lstStyle/>
          <a:p>
            <a:r>
              <a:rPr lang="en-US" dirty="0"/>
              <a:t>Membership and Outreach Committee Report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49" y="3430039"/>
            <a:ext cx="4356289" cy="29041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73627" y="4420470"/>
            <a:ext cx="3534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66FF33"/>
                </a:solidFill>
              </a:rPr>
              <a:t>“Alone, we can do so little. Together, we can do so much.” </a:t>
            </a:r>
          </a:p>
          <a:p>
            <a:r>
              <a:rPr lang="en-US" b="1" i="1" dirty="0">
                <a:solidFill>
                  <a:srgbClr val="66FF33"/>
                </a:solidFill>
              </a:rPr>
              <a:t>-</a:t>
            </a:r>
            <a:r>
              <a:rPr lang="en-US" i="1" dirty="0">
                <a:solidFill>
                  <a:srgbClr val="66FF33"/>
                </a:solidFill>
              </a:rPr>
              <a:t>Helen Keller</a:t>
            </a:r>
          </a:p>
        </p:txBody>
      </p:sp>
    </p:spTree>
    <p:extLst>
      <p:ext uri="{BB962C8B-B14F-4D97-AF65-F5344CB8AC3E}">
        <p14:creationId xmlns:p14="http://schemas.microsoft.com/office/powerpoint/2010/main" val="823572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646480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Membership and Outreach Committee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2110155"/>
            <a:ext cx="7886700" cy="3924886"/>
          </a:xfrm>
        </p:spPr>
        <p:txBody>
          <a:bodyPr numCol="2">
            <a:noAutofit/>
          </a:bodyPr>
          <a:lstStyle/>
          <a:p>
            <a:r>
              <a:rPr lang="en-US" sz="2400" dirty="0"/>
              <a:t>Donna Kahoe, Chair</a:t>
            </a:r>
          </a:p>
          <a:p>
            <a:r>
              <a:rPr lang="en-US" sz="2400" dirty="0"/>
              <a:t>Rosemary King Johnston</a:t>
            </a:r>
          </a:p>
          <a:p>
            <a:r>
              <a:rPr lang="en-US" sz="2400" dirty="0"/>
              <a:t>Terri Garland </a:t>
            </a:r>
          </a:p>
          <a:p>
            <a:r>
              <a:rPr lang="en-US" sz="2400" dirty="0"/>
              <a:t>Susan Humphries </a:t>
            </a:r>
          </a:p>
          <a:p>
            <a:r>
              <a:rPr lang="en-US" sz="2400" dirty="0"/>
              <a:t>Allison Humphries Cuneo</a:t>
            </a:r>
          </a:p>
          <a:p>
            <a:r>
              <a:rPr lang="en-US" sz="2400" dirty="0"/>
              <a:t>Debi </a:t>
            </a:r>
            <a:r>
              <a:rPr lang="en-US" sz="2400" dirty="0" err="1"/>
              <a:t>Buta</a:t>
            </a:r>
            <a:endParaRPr lang="en-US" sz="2400" dirty="0"/>
          </a:p>
          <a:p>
            <a:r>
              <a:rPr lang="en-US" sz="2400" dirty="0"/>
              <a:t>Judy </a:t>
            </a:r>
            <a:r>
              <a:rPr lang="en-US" sz="2400" dirty="0" err="1"/>
              <a:t>Antisdel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Pat </a:t>
            </a:r>
            <a:r>
              <a:rPr lang="en-US" sz="2400" dirty="0" err="1"/>
              <a:t>Koermer</a:t>
            </a:r>
            <a:endParaRPr lang="en-US" sz="2400" dirty="0"/>
          </a:p>
          <a:p>
            <a:r>
              <a:rPr lang="en-US" sz="2400" dirty="0"/>
              <a:t>Sue Nappi</a:t>
            </a:r>
          </a:p>
          <a:p>
            <a:r>
              <a:rPr lang="en-US" sz="2400" dirty="0"/>
              <a:t>Beth </a:t>
            </a:r>
            <a:r>
              <a:rPr lang="en-US" sz="2400" dirty="0" err="1"/>
              <a:t>Rebuck</a:t>
            </a:r>
            <a:endParaRPr lang="en-US" sz="2400" dirty="0"/>
          </a:p>
          <a:p>
            <a:r>
              <a:rPr lang="en-US" sz="2400" dirty="0"/>
              <a:t>Rocky Lynch</a:t>
            </a:r>
          </a:p>
          <a:p>
            <a:r>
              <a:rPr lang="en-US" sz="2400" dirty="0"/>
              <a:t>Jane Dorsey</a:t>
            </a:r>
          </a:p>
          <a:p>
            <a:r>
              <a:rPr lang="en-US" sz="2400" dirty="0"/>
              <a:t>Jean </a:t>
            </a:r>
            <a:r>
              <a:rPr lang="en-US" sz="2400" dirty="0" err="1"/>
              <a:t>Foulk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pPr lvl="1"/>
            <a:endParaRPr lang="en-US" i="1" dirty="0">
              <a:solidFill>
                <a:srgbClr val="66FF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028391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ection Titles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ourse">
  <a:themeElements>
    <a:clrScheme name="Concours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3788</TotalTime>
  <Words>1617</Words>
  <Application>Microsoft Office PowerPoint</Application>
  <PresentationFormat>On-screen Show (4:3)</PresentationFormat>
  <Paragraphs>315</Paragraphs>
  <Slides>42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Calibri</vt:lpstr>
      <vt:lpstr>Wingdings</vt:lpstr>
      <vt:lpstr>Lucida Sans</vt:lpstr>
      <vt:lpstr>Courier New</vt:lpstr>
      <vt:lpstr>Noto Sans Symbols</vt:lpstr>
      <vt:lpstr>Arial</vt:lpstr>
      <vt:lpstr>Arial,Sans-Serif</vt:lpstr>
      <vt:lpstr>Title Slide</vt:lpstr>
      <vt:lpstr>Section Titles</vt:lpstr>
      <vt:lpstr>2023 Grant Vote    May 11, 2023</vt:lpstr>
      <vt:lpstr>Special Thanks to: </vt:lpstr>
      <vt:lpstr>2023-2025 Executive Board</vt:lpstr>
      <vt:lpstr>Circle Update – Grants to Date</vt:lpstr>
      <vt:lpstr>PowerPoint Presentation</vt:lpstr>
      <vt:lpstr>Finance Report</vt:lpstr>
      <vt:lpstr>Fund Balances</vt:lpstr>
      <vt:lpstr>Membership and Outreach Committee Report</vt:lpstr>
      <vt:lpstr>Membership and Outreach Committee Members</vt:lpstr>
      <vt:lpstr>Membership</vt:lpstr>
      <vt:lpstr>PowerPoint Presentation</vt:lpstr>
      <vt:lpstr>Membership Renewal</vt:lpstr>
      <vt:lpstr>Upcoming Events </vt:lpstr>
      <vt:lpstr>Grant Committee Report</vt:lpstr>
      <vt:lpstr>2023 Grant Year Timeline</vt:lpstr>
      <vt:lpstr>Grant Process</vt:lpstr>
      <vt:lpstr>Grant Process</vt:lpstr>
      <vt:lpstr>Recommendations for 2023</vt:lpstr>
      <vt:lpstr>Chesapeake Therapeutic Riding  Breathe Better at CTR</vt:lpstr>
      <vt:lpstr>CASA of Harford County Tutoring Services</vt:lpstr>
      <vt:lpstr>The HOPE Center of Maryland, Inc Beyond Blessings</vt:lpstr>
      <vt:lpstr>Girls on the Run of Central Maryland Harford County Program Expansion Initiative</vt:lpstr>
      <vt:lpstr>Homecoming Project Life Skills Group</vt:lpstr>
      <vt:lpstr>Boys and Girls Club of Harford and Cecil Counties Summer Camp </vt:lpstr>
      <vt:lpstr>The Forgotten Initiative -Harford Life Skills 101</vt:lpstr>
      <vt:lpstr>The Sexual Assault/Spouse Abuse Resource Center Phelan Safehouse Client Needs</vt:lpstr>
      <vt:lpstr>The Sharing Table Weekly Meal and Grocery Distribution</vt:lpstr>
      <vt:lpstr>Harford County Family Assistance Fund </vt:lpstr>
      <vt:lpstr>Improving Education Bedtime in a Box</vt:lpstr>
      <vt:lpstr>LASOS, Inc Summer Program “On the Town Fridays”</vt:lpstr>
      <vt:lpstr>Coming of Kings Mentoring Program</vt:lpstr>
      <vt:lpstr>2023 Grant Awards Proposed</vt:lpstr>
      <vt:lpstr>PowerPoint Presentation</vt:lpstr>
      <vt:lpstr>And the Grant Total  for 2011 – 2023  Awards Is….</vt:lpstr>
      <vt:lpstr>PowerPoint Presentation</vt:lpstr>
      <vt:lpstr>Members’ Choice Award Update</vt:lpstr>
      <vt:lpstr>Members’ Choice Award</vt:lpstr>
      <vt:lpstr>Members’ Choice Award</vt:lpstr>
      <vt:lpstr>Communications Update</vt:lpstr>
      <vt:lpstr>Stay Connected!</vt:lpstr>
      <vt:lpstr>Closing Remarks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Jodi Davis</dc:creator>
  <cp:lastModifiedBy>Donna Kreis</cp:lastModifiedBy>
  <cp:revision>602</cp:revision>
  <dcterms:modified xsi:type="dcterms:W3CDTF">2023-05-11T14:39:14Z</dcterms:modified>
</cp:coreProperties>
</file>