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3" r:id="rId2"/>
  </p:sldMasterIdLst>
  <p:notesMasterIdLst>
    <p:notesMasterId r:id="rId50"/>
  </p:notesMasterIdLst>
  <p:sldIdLst>
    <p:sldId id="256" r:id="rId3"/>
    <p:sldId id="257" r:id="rId4"/>
    <p:sldId id="258" r:id="rId5"/>
    <p:sldId id="259" r:id="rId6"/>
    <p:sldId id="260" r:id="rId7"/>
    <p:sldId id="261" r:id="rId8"/>
    <p:sldId id="262" r:id="rId9"/>
    <p:sldId id="356" r:id="rId10"/>
    <p:sldId id="263" r:id="rId11"/>
    <p:sldId id="264" r:id="rId12"/>
    <p:sldId id="265" r:id="rId13"/>
    <p:sldId id="528" r:id="rId14"/>
    <p:sldId id="532"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55" r:id="rId38"/>
    <p:sldId id="489" r:id="rId39"/>
    <p:sldId id="449" r:id="rId40"/>
    <p:sldId id="409" r:id="rId41"/>
    <p:sldId id="492" r:id="rId42"/>
    <p:sldId id="493" r:id="rId43"/>
    <p:sldId id="535" r:id="rId44"/>
    <p:sldId id="448" r:id="rId45"/>
    <p:sldId id="452" r:id="rId46"/>
    <p:sldId id="301" r:id="rId47"/>
    <p:sldId id="302" r:id="rId48"/>
    <p:sldId id="303"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Helvetica Neue" panose="020B0604020202020204" charset="0"/>
      <p:regular r:id="rId55"/>
      <p:bold r:id="rId56"/>
      <p:italic r:id="rId57"/>
      <p:boldItalic r:id="rId58"/>
    </p:embeddedFont>
    <p:embeddedFont>
      <p:font typeface="Lucida Sans" panose="020B0602030504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dF9ZeTVnfeT3GYib3kkq8n1QG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5A0C4F-AF70-44E1-8508-3BF682F9AD86}">
  <a:tblStyle styleId="{2E5A0C4F-AF70-44E1-8508-3BF682F9AD86}"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586"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68" Type="http://customschemas.google.com/relationships/presentationmetadata" Target="meta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 name="Google Shape;5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 introduce Donna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Donna</a:t>
            </a:r>
          </a:p>
        </p:txBody>
      </p:sp>
    </p:spTree>
    <p:extLst>
      <p:ext uri="{BB962C8B-B14F-4D97-AF65-F5344CB8AC3E}">
        <p14:creationId xmlns:p14="http://schemas.microsoft.com/office/powerpoint/2010/main" val="119591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Donna introduce Rosemary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92177bdb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d92177bdbb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92177bdbb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d92177bdbb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92177bdbb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gd92177bdbb_0_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92177bdb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gd92177bdbb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92177bdbb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gd92177bdbb_0_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d92177bdbb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gd92177bdbb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d92177bdbb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gd92177bdbb_0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92177bdbb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gd92177bdbb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d92177bdbb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gd92177bdbb_0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Rosemary – ask for questions / discussion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256" name="Google Shape;256;p22:notes"/>
          <p:cNvSpPr txBox="1">
            <a:spLocks noGrp="1"/>
          </p:cNvSpPr>
          <p:nvPr>
            <p:ph type="sldNum" idx="12"/>
          </p:nvPr>
        </p:nvSpPr>
        <p:spPr>
          <a:xfrm>
            <a:off x="3885145" y="8686006"/>
            <a:ext cx="2971272" cy="4564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32</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 introduce Tami</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Tami</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a:t>
            </a:r>
          </a:p>
        </p:txBody>
      </p:sp>
    </p:spTree>
    <p:extLst>
      <p:ext uri="{BB962C8B-B14F-4D97-AF65-F5344CB8AC3E}">
        <p14:creationId xmlns:p14="http://schemas.microsoft.com/office/powerpoint/2010/main" val="2578389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Tami introduce Lisa and Carol</a:t>
            </a:r>
          </a:p>
        </p:txBody>
      </p:sp>
    </p:spTree>
    <p:extLst>
      <p:ext uri="{BB962C8B-B14F-4D97-AF65-F5344CB8AC3E}">
        <p14:creationId xmlns:p14="http://schemas.microsoft.com/office/powerpoint/2010/main" val="1539311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a:p>
            <a:endParaRPr lang="en-US" dirty="0"/>
          </a:p>
          <a:p>
            <a:r>
              <a:rPr lang="en-US" dirty="0"/>
              <a:t>Stress importance  of membership – members = grants</a:t>
            </a:r>
          </a:p>
        </p:txBody>
      </p:sp>
    </p:spTree>
    <p:extLst>
      <p:ext uri="{BB962C8B-B14F-4D97-AF65-F5344CB8AC3E}">
        <p14:creationId xmlns:p14="http://schemas.microsoft.com/office/powerpoint/2010/main" val="3048871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a:p>
            <a:endParaRPr lang="en-US" dirty="0"/>
          </a:p>
          <a:p>
            <a:r>
              <a:rPr lang="en-US" dirty="0"/>
              <a:t>Important to maintain</a:t>
            </a:r>
            <a:r>
              <a:rPr lang="en-US" baseline="0" dirty="0"/>
              <a:t> a presence for membership</a:t>
            </a:r>
            <a:endParaRPr lang="en-US" dirty="0"/>
          </a:p>
        </p:txBody>
      </p:sp>
      <p:sp>
        <p:nvSpPr>
          <p:cNvPr id="4" name="Slide Number Placeholder 3"/>
          <p:cNvSpPr>
            <a:spLocks noGrp="1"/>
          </p:cNvSpPr>
          <p:nvPr>
            <p:ph type="sldNum" sz="quarter" idx="10"/>
          </p:nvPr>
        </p:nvSpPr>
        <p:spPr/>
        <p:txBody>
          <a:bodyPr/>
          <a:lstStyle/>
          <a:p>
            <a:fld id="{BB0AAA30-92F2-4E02-B937-A72EE9A9BFFE}" type="slidenum">
              <a:rPr lang="en-US" smtClean="0"/>
              <a:pPr/>
              <a:t>39</a:t>
            </a:fld>
            <a:endParaRPr lang="en-US" dirty="0"/>
          </a:p>
        </p:txBody>
      </p:sp>
    </p:spTree>
    <p:extLst>
      <p:ext uri="{BB962C8B-B14F-4D97-AF65-F5344CB8AC3E}">
        <p14:creationId xmlns:p14="http://schemas.microsoft.com/office/powerpoint/2010/main" val="755152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p:txBody>
      </p:sp>
      <p:sp>
        <p:nvSpPr>
          <p:cNvPr id="4" name="Slide Number Placeholder 3"/>
          <p:cNvSpPr>
            <a:spLocks noGrp="1"/>
          </p:cNvSpPr>
          <p:nvPr>
            <p:ph type="sldNum" sz="quarter" idx="10"/>
          </p:nvPr>
        </p:nvSpPr>
        <p:spPr/>
        <p:txBody>
          <a:bodyPr/>
          <a:lstStyle/>
          <a:p>
            <a:fld id="{BB0AAA30-92F2-4E02-B937-A72EE9A9BFFE}" type="slidenum">
              <a:rPr lang="en-US" smtClean="0"/>
              <a:pPr/>
              <a:t>40</a:t>
            </a:fld>
            <a:endParaRPr lang="en-US" dirty="0"/>
          </a:p>
        </p:txBody>
      </p:sp>
    </p:spTree>
    <p:extLst>
      <p:ext uri="{BB962C8B-B14F-4D97-AF65-F5344CB8AC3E}">
        <p14:creationId xmlns:p14="http://schemas.microsoft.com/office/powerpoint/2010/main" val="347798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p:txBody>
      </p:sp>
    </p:spTree>
    <p:extLst>
      <p:ext uri="{BB962C8B-B14F-4D97-AF65-F5344CB8AC3E}">
        <p14:creationId xmlns:p14="http://schemas.microsoft.com/office/powerpoint/2010/main" val="2293889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p:txBody>
      </p:sp>
    </p:spTree>
    <p:extLst>
      <p:ext uri="{BB962C8B-B14F-4D97-AF65-F5344CB8AC3E}">
        <p14:creationId xmlns:p14="http://schemas.microsoft.com/office/powerpoint/2010/main" val="1575161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Lisa/Carol</a:t>
            </a:r>
          </a:p>
        </p:txBody>
      </p:sp>
    </p:spTree>
    <p:extLst>
      <p:ext uri="{BB962C8B-B14F-4D97-AF65-F5344CB8AC3E}">
        <p14:creationId xmlns:p14="http://schemas.microsoft.com/office/powerpoint/2010/main" val="304250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Tree>
    <p:extLst>
      <p:ext uri="{BB962C8B-B14F-4D97-AF65-F5344CB8AC3E}">
        <p14:creationId xmlns:p14="http://schemas.microsoft.com/office/powerpoint/2010/main" val="4189975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8" name="Google Shape;348;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 introduce Tami</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a:p>
            <a:pPr marL="0" lvl="0" indent="0" algn="l" rtl="0">
              <a:spcBef>
                <a:spcPts val="0"/>
              </a:spcBef>
              <a:spcAft>
                <a:spcPts val="0"/>
              </a:spcAft>
              <a:buNone/>
            </a:pPr>
            <a:endParaRPr/>
          </a:p>
          <a:p>
            <a:pPr marL="0" lvl="0" indent="0" algn="l" rtl="0">
              <a:spcBef>
                <a:spcPts val="0"/>
              </a:spcBef>
              <a:spcAft>
                <a:spcPts val="0"/>
              </a:spcAft>
              <a:buNone/>
            </a:pPr>
            <a:r>
              <a:rPr lang="en-US"/>
              <a:t>Very pleased with Growfund</a:t>
            </a:r>
            <a:endParaRPr/>
          </a:p>
          <a:p>
            <a:pPr marL="0" lvl="0" indent="0" algn="l" rtl="0">
              <a:spcBef>
                <a:spcPts val="0"/>
              </a:spcBef>
              <a:spcAft>
                <a:spcPts val="0"/>
              </a:spcAft>
              <a:buNone/>
            </a:pPr>
            <a:endParaRPr/>
          </a:p>
          <a:p>
            <a:pPr marL="0" lvl="0" indent="0" algn="l" rtl="0">
              <a:spcBef>
                <a:spcPts val="0"/>
              </a:spcBef>
              <a:spcAft>
                <a:spcPts val="0"/>
              </a:spcAft>
              <a:buNone/>
            </a:pPr>
            <a:r>
              <a:rPr lang="en-US"/>
              <a:t>New processes make administration simpler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a:p>
            <a:pPr marL="0" lvl="0" indent="0" algn="l" rtl="0">
              <a:spcBef>
                <a:spcPts val="0"/>
              </a:spcBef>
              <a:spcAft>
                <a:spcPts val="0"/>
              </a:spcAft>
              <a:buNone/>
            </a:pPr>
            <a:endParaRPr/>
          </a:p>
          <a:p>
            <a:pPr marL="0" lvl="0" indent="0" algn="l" rtl="0">
              <a:spcBef>
                <a:spcPts val="0"/>
              </a:spcBef>
              <a:spcAft>
                <a:spcPts val="0"/>
              </a:spcAft>
              <a:buNone/>
            </a:pPr>
            <a:r>
              <a:rPr lang="en-US"/>
              <a:t>Very pleased with Growfund</a:t>
            </a:r>
            <a:endParaRPr/>
          </a:p>
          <a:p>
            <a:pPr marL="0" lvl="0" indent="0" algn="l" rtl="0">
              <a:spcBef>
                <a:spcPts val="0"/>
              </a:spcBef>
              <a:spcAft>
                <a:spcPts val="0"/>
              </a:spcAft>
              <a:buNone/>
            </a:pPr>
            <a:endParaRPr/>
          </a:p>
          <a:p>
            <a:pPr marL="0" lvl="0" indent="0" algn="l" rtl="0">
              <a:spcBef>
                <a:spcPts val="0"/>
              </a:spcBef>
              <a:spcAft>
                <a:spcPts val="0"/>
              </a:spcAft>
              <a:buNone/>
            </a:pPr>
            <a:r>
              <a:rPr lang="en-US"/>
              <a:t>New processes make administration simpler</a:t>
            </a:r>
            <a:endParaRPr/>
          </a:p>
        </p:txBody>
      </p:sp>
    </p:spTree>
    <p:extLst>
      <p:ext uri="{BB962C8B-B14F-4D97-AF65-F5344CB8AC3E}">
        <p14:creationId xmlns:p14="http://schemas.microsoft.com/office/powerpoint/2010/main" val="256684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685800" y="1752600"/>
            <a:ext cx="7772400" cy="1829762"/>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chemeClr val="lt1"/>
              </a:buClr>
              <a:buSzPts val="4800"/>
              <a:buFont typeface="Lucida Sans"/>
              <a:buNone/>
              <a:defRPr sz="4800" b="0" i="0" u="none" strike="noStrike" cap="none">
                <a:solidFill>
                  <a:schemeClr val="lt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685800" y="3611607"/>
            <a:ext cx="7772400" cy="1199705"/>
          </a:xfrm>
          <a:prstGeom prst="rect">
            <a:avLst/>
          </a:prstGeom>
          <a:noFill/>
          <a:ln>
            <a:noFill/>
          </a:ln>
        </p:spPr>
        <p:txBody>
          <a:bodyPr spcFirstLastPara="1" wrap="square" lIns="91425" tIns="45700" rIns="91425" bIns="45700" anchor="t" anchorCtr="0">
            <a:noAutofit/>
          </a:bodyPr>
          <a:lstStyle>
            <a:lvl1pPr marL="457200" marR="64007" lvl="0"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1pPr>
            <a:lvl2pPr marL="914400" marR="64007" lvl="1"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2pPr>
            <a:lvl3pPr marL="1371600" marR="64007" lvl="2"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3pPr>
            <a:lvl4pPr marL="1828800" marR="64007" lvl="3"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4pPr>
            <a:lvl5pPr marL="2286000" marR="64007" lvl="4" indent="-400050" algn="r" rtl="0">
              <a:lnSpc>
                <a:spcPct val="90000"/>
              </a:lnSpc>
              <a:spcBef>
                <a:spcPts val="400"/>
              </a:spcBef>
              <a:spcAft>
                <a:spcPts val="0"/>
              </a:spcAft>
              <a:buClr>
                <a:schemeClr val="lt1"/>
              </a:buClr>
              <a:buSzPts val="2700"/>
              <a:buFont typeface="Arial"/>
              <a:buChar char="•"/>
              <a:defRPr sz="2700" b="0" i="0" u="none" strike="noStrike" cap="none">
                <a:solidFill>
                  <a:schemeClr val="lt1"/>
                </a:solidFill>
                <a:latin typeface="Lucida Sans"/>
                <a:ea typeface="Lucida Sans"/>
                <a:cs typeface="Lucida Sans"/>
                <a:sym typeface="Lucida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800"/>
              <a:buFont typeface="Calibri"/>
              <a:buNone/>
              <a:defRPr sz="18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51"/>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1"/>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51"/>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1"/>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1"/>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52"/>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5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5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5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 name="Google Shape;54;p5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13"/>
        <p:cNvGrpSpPr/>
        <p:nvPr/>
      </p:nvGrpSpPr>
      <p:grpSpPr>
        <a:xfrm>
          <a:off x="0" y="0"/>
          <a:ext cx="0" cy="0"/>
          <a:chOff x="0" y="0"/>
          <a:chExt cx="0" cy="0"/>
        </a:xfrm>
      </p:grpSpPr>
      <p:sp>
        <p:nvSpPr>
          <p:cNvPr id="14" name="Google Shape;14;p47"/>
          <p:cNvSpPr txBox="1">
            <a:spLocks noGrp="1"/>
          </p:cNvSpPr>
          <p:nvPr>
            <p:ph type="title"/>
          </p:nvPr>
        </p:nvSpPr>
        <p:spPr>
          <a:xfrm>
            <a:off x="457200" y="274637"/>
            <a:ext cx="8229600" cy="11432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rgbClr val="666666"/>
              </a:buClr>
              <a:buSzPts val="3000"/>
              <a:buFont typeface="Arial"/>
              <a:buNone/>
              <a:defRPr sz="3000" b="0" i="0" u="none" strike="noStrike" cap="none">
                <a:solidFill>
                  <a:srgbClr val="666666"/>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a:solidFill>
                  <a:schemeClr val="dk1"/>
                </a:solidFill>
                <a:latin typeface="Arial"/>
                <a:ea typeface="Arial"/>
                <a:cs typeface="Arial"/>
                <a:sym typeface="Arial"/>
              </a:defRPr>
            </a:lvl9pPr>
          </a:lstStyle>
          <a:p>
            <a:endParaRPr/>
          </a:p>
        </p:txBody>
      </p:sp>
      <p:sp>
        <p:nvSpPr>
          <p:cNvPr id="15" name="Google Shape;15;p47"/>
          <p:cNvSpPr txBox="1">
            <a:spLocks noGrp="1"/>
          </p:cNvSpPr>
          <p:nvPr>
            <p:ph type="body" idx="1"/>
          </p:nvPr>
        </p:nvSpPr>
        <p:spPr>
          <a:xfrm>
            <a:off x="457200" y="1600201"/>
            <a:ext cx="8229600" cy="4967599"/>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0"/>
              </a:spcBef>
              <a:spcAft>
                <a:spcPts val="0"/>
              </a:spcAft>
              <a:buClr>
                <a:srgbClr val="A1CC89"/>
              </a:buClr>
              <a:buSzPts val="1800"/>
              <a:buFont typeface="Arial"/>
              <a:buChar char="•"/>
              <a:defRPr sz="2000" b="1" i="0" u="none" strike="noStrike" cap="none">
                <a:solidFill>
                  <a:srgbClr val="666666"/>
                </a:solidFill>
                <a:latin typeface="Calibri"/>
                <a:ea typeface="Calibri"/>
                <a:cs typeface="Calibri"/>
                <a:sym typeface="Calibri"/>
              </a:defRPr>
            </a:lvl1pPr>
            <a:lvl2pPr marL="914400" marR="0" lvl="1" indent="-330198" algn="l" rtl="0">
              <a:lnSpc>
                <a:spcPct val="90000"/>
              </a:lnSpc>
              <a:spcBef>
                <a:spcPts val="0"/>
              </a:spcBef>
              <a:spcAft>
                <a:spcPts val="0"/>
              </a:spcAft>
              <a:buClr>
                <a:srgbClr val="A1CC89"/>
              </a:buClr>
              <a:buSzPts val="1600"/>
              <a:buFont typeface="Arial"/>
              <a:buChar char="•"/>
              <a:defRPr sz="1800" b="1" i="0" u="none" strike="noStrike" cap="none">
                <a:solidFill>
                  <a:srgbClr val="666666"/>
                </a:solidFill>
                <a:latin typeface="Calibri"/>
                <a:ea typeface="Calibri"/>
                <a:cs typeface="Calibri"/>
                <a:sym typeface="Calibri"/>
              </a:defRPr>
            </a:lvl2pPr>
            <a:lvl3pPr marL="1371600" marR="0" lvl="2"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3pPr>
            <a:lvl4pPr marL="1828800" marR="0" lvl="3"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4pPr>
            <a:lvl5pPr marL="2286000" marR="0" lvl="4"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5pPr>
            <a:lvl6pPr marL="2743200" marR="0" lvl="5"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6pPr>
            <a:lvl7pPr marL="3200400" marR="0" lvl="6" indent="-330199"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7pPr>
            <a:lvl8pPr marL="3657600" marR="0" lvl="7" indent="-330198"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8pPr>
            <a:lvl9pPr marL="4114800" marR="0" lvl="8" indent="-330198" algn="l" rtl="0">
              <a:lnSpc>
                <a:spcPct val="90000"/>
              </a:lnSpc>
              <a:spcBef>
                <a:spcPts val="0"/>
              </a:spcBef>
              <a:spcAft>
                <a:spcPts val="0"/>
              </a:spcAft>
              <a:buClr>
                <a:srgbClr val="A1CC89"/>
              </a:buClr>
              <a:buSzPts val="1600"/>
              <a:buFont typeface="Arial"/>
              <a:buChar char="•"/>
              <a:defRPr sz="1800" b="0" i="0" u="none" strike="noStrike" cap="none">
                <a:solidFill>
                  <a:srgbClr val="666666"/>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
        <p:cNvGrpSpPr/>
        <p:nvPr/>
      </p:nvGrpSpPr>
      <p:grpSpPr>
        <a:xfrm>
          <a:off x="0" y="0"/>
          <a:ext cx="0" cy="0"/>
          <a:chOff x="0" y="0"/>
          <a:chExt cx="0" cy="0"/>
        </a:xfrm>
      </p:grpSpPr>
      <p:pic>
        <p:nvPicPr>
          <p:cNvPr id="17" name="Google Shape;17;p48" descr="GF-blurred-background-blue.png"/>
          <p:cNvPicPr preferRelativeResize="0"/>
          <p:nvPr/>
        </p:nvPicPr>
        <p:blipFill rotWithShape="1">
          <a:blip r:embed="rId2">
            <a:alphaModFix/>
          </a:blip>
          <a:srcRect/>
          <a:stretch/>
        </p:blipFill>
        <p:spPr>
          <a:xfrm>
            <a:off x="0" y="-1"/>
            <a:ext cx="9144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tx">
  <p:cSld name="TITLE_AND_BODY">
    <p:spTree>
      <p:nvGrpSpPr>
        <p:cNvPr id="1" name="Shape 18"/>
        <p:cNvGrpSpPr/>
        <p:nvPr/>
      </p:nvGrpSpPr>
      <p:grpSpPr>
        <a:xfrm>
          <a:off x="0" y="0"/>
          <a:ext cx="0" cy="0"/>
          <a:chOff x="0" y="0"/>
          <a:chExt cx="0" cy="0"/>
        </a:xfrm>
      </p:grpSpPr>
      <p:sp>
        <p:nvSpPr>
          <p:cNvPr id="19" name="Google Shape;19;p49"/>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4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4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81000" algn="l">
              <a:lnSpc>
                <a:spcPct val="90000"/>
              </a:lnSpc>
              <a:spcBef>
                <a:spcPts val="500"/>
              </a:spcBef>
              <a:spcAft>
                <a:spcPts val="0"/>
              </a:spcAft>
              <a:buClr>
                <a:schemeClr val="lt1"/>
              </a:buClr>
              <a:buSzPts val="2400"/>
              <a:buFont typeface="Noto Sans Symbols"/>
              <a:buChar char="▪"/>
              <a:defRPr/>
            </a:lvl2pPr>
            <a:lvl3pPr marL="1371600" lvl="2" indent="-355600" algn="l">
              <a:lnSpc>
                <a:spcPct val="90000"/>
              </a:lnSpc>
              <a:spcBef>
                <a:spcPts val="500"/>
              </a:spcBef>
              <a:spcAft>
                <a:spcPts val="0"/>
              </a:spcAft>
              <a:buClr>
                <a:schemeClr val="lt1"/>
              </a:buClr>
              <a:buSzPts val="2000"/>
              <a:buFont typeface="Courier New"/>
              <a:buChar char="o"/>
              <a:defRPr/>
            </a:lvl3pPr>
            <a:lvl4pPr marL="1828800" lvl="3" indent="-342900" algn="l">
              <a:lnSpc>
                <a:spcPct val="90000"/>
              </a:lnSpc>
              <a:spcBef>
                <a:spcPts val="500"/>
              </a:spcBef>
              <a:spcAft>
                <a:spcPts val="0"/>
              </a:spcAft>
              <a:buClr>
                <a:schemeClr val="lt1"/>
              </a:buClr>
              <a:buSzPts val="1800"/>
              <a:buFont typeface="Noto Sans Symbols"/>
              <a:buChar char="⮚"/>
              <a:defRPr/>
            </a:lvl4pPr>
            <a:lvl5pPr marL="2286000" lvl="4" indent="-342900" algn="l">
              <a:lnSpc>
                <a:spcPct val="90000"/>
              </a:lnSpc>
              <a:spcBef>
                <a:spcPts val="500"/>
              </a:spcBef>
              <a:spcAft>
                <a:spcPts val="0"/>
              </a:spcAft>
              <a:buClr>
                <a:schemeClr val="lt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0"/>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0"/>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0"/>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DA2BF"/>
            </a:gs>
            <a:gs pos="35000">
              <a:srgbClr val="177BA9"/>
            </a:gs>
            <a:gs pos="58999">
              <a:srgbClr val="005493">
                <a:alpha val="80000"/>
              </a:srgbClr>
            </a:gs>
            <a:gs pos="100000">
              <a:srgbClr val="00ADB6">
                <a:alpha val="55686"/>
              </a:srgbClr>
            </a:gs>
          </a:gsLst>
          <a:lin ang="5400000" scaled="0"/>
        </a:gradFill>
        <a:effectLst/>
      </p:bgPr>
    </p:bg>
    <p:spTree>
      <p:nvGrpSpPr>
        <p:cNvPr id="1" name="Shape 5"/>
        <p:cNvGrpSpPr/>
        <p:nvPr/>
      </p:nvGrpSpPr>
      <p:grpSpPr>
        <a:xfrm>
          <a:off x="0" y="0"/>
          <a:ext cx="0" cy="0"/>
          <a:chOff x="0" y="0"/>
          <a:chExt cx="0" cy="0"/>
        </a:xfrm>
      </p:grpSpPr>
      <p:grpSp>
        <p:nvGrpSpPr>
          <p:cNvPr id="6" name="Google Shape;6;p40"/>
          <p:cNvGrpSpPr/>
          <p:nvPr/>
        </p:nvGrpSpPr>
        <p:grpSpPr>
          <a:xfrm>
            <a:off x="1286368" y="382641"/>
            <a:ext cx="6571265" cy="6063176"/>
            <a:chOff x="1350495" y="562708"/>
            <a:chExt cx="6136738" cy="5662246"/>
          </a:xfrm>
        </p:grpSpPr>
        <p:sp>
          <p:nvSpPr>
            <p:cNvPr id="7" name="Google Shape;7;p40"/>
            <p:cNvSpPr/>
            <p:nvPr/>
          </p:nvSpPr>
          <p:spPr>
            <a:xfrm>
              <a:off x="1350495" y="562708"/>
              <a:ext cx="6136738" cy="5662246"/>
            </a:xfrm>
            <a:prstGeom prst="rect">
              <a:avLst/>
            </a:prstGeom>
            <a:solidFill>
              <a:srgbClr val="FFFFFF"/>
            </a:solidFill>
            <a:ln w="244475" cap="rnd" cmpd="sng">
              <a:solidFill>
                <a:srgbClr val="2DA2BF"/>
              </a:solidFill>
              <a:prstDash val="solid"/>
              <a:round/>
              <a:headEnd type="none" w="sm" len="sm"/>
              <a:tailEnd type="none" w="sm" len="sm"/>
            </a:ln>
            <a:effectLst>
              <a:outerShdw blurRad="127000" sx="103000" sy="103000" algn="ctr" rotWithShape="0">
                <a:srgbClr val="002060">
                  <a:alpha val="40000"/>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Lucida Sans"/>
                <a:ea typeface="Lucida Sans"/>
                <a:cs typeface="Lucida Sans"/>
                <a:sym typeface="Lucida Sans"/>
              </a:endParaRPr>
            </a:p>
          </p:txBody>
        </p:sp>
        <p:pic>
          <p:nvPicPr>
            <p:cNvPr id="8" name="Google Shape;8;p40"/>
            <p:cNvPicPr preferRelativeResize="0"/>
            <p:nvPr/>
          </p:nvPicPr>
          <p:blipFill rotWithShape="1">
            <a:blip r:embed="rId6">
              <a:alphaModFix/>
            </a:blip>
            <a:srcRect/>
            <a:stretch/>
          </p:blipFill>
          <p:spPr>
            <a:xfrm>
              <a:off x="1866430" y="885103"/>
              <a:ext cx="5104868" cy="501745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22"/>
        <p:cNvGrpSpPr/>
        <p:nvPr/>
      </p:nvGrpSpPr>
      <p:grpSpPr>
        <a:xfrm>
          <a:off x="0" y="0"/>
          <a:ext cx="0" cy="0"/>
          <a:chOff x="0" y="0"/>
          <a:chExt cx="0" cy="0"/>
        </a:xfrm>
      </p:grpSpPr>
      <p:sp>
        <p:nvSpPr>
          <p:cNvPr id="23" name="Google Shape;23;p42"/>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42"/>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
          <p:cNvPicPr preferRelativeResize="0"/>
          <p:nvPr/>
        </p:nvPicPr>
        <p:blipFill rotWithShape="1">
          <a:blip r:embed="rId3">
            <a:alphaModFix/>
          </a:blip>
          <a:srcRect/>
          <a:stretch/>
        </p:blipFill>
        <p:spPr>
          <a:xfrm>
            <a:off x="-1" y="-56427"/>
            <a:ext cx="9219236" cy="6914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685799" y="1752600"/>
            <a:ext cx="7876309" cy="964356"/>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Arial"/>
              <a:buNone/>
            </a:pPr>
            <a:r>
              <a:rPr lang="en-US" sz="4400">
                <a:latin typeface="Arial"/>
                <a:ea typeface="Arial"/>
                <a:cs typeface="Arial"/>
                <a:sym typeface="Arial"/>
              </a:rPr>
              <a:t>Circle Update – Grants to Date</a:t>
            </a:r>
            <a:endParaRPr/>
          </a:p>
        </p:txBody>
      </p:sp>
      <p:sp>
        <p:nvSpPr>
          <p:cNvPr id="107" name="Google Shape;107;p9"/>
          <p:cNvSpPr/>
          <p:nvPr/>
        </p:nvSpPr>
        <p:spPr>
          <a:xfrm>
            <a:off x="1679729" y="935943"/>
            <a:ext cx="5784541" cy="816657"/>
          </a:xfrm>
          <a:prstGeom prst="ellipseRibbon2">
            <a:avLst>
              <a:gd name="adj1" fmla="val 25000"/>
              <a:gd name="adj2" fmla="val 50000"/>
              <a:gd name="adj3" fmla="val 12500"/>
            </a:avLst>
          </a:prstGeom>
          <a:solidFill>
            <a:srgbClr val="B3C6E7"/>
          </a:solidFill>
          <a:ln w="54975" cap="flat" cmpd="sng">
            <a:solidFill>
              <a:schemeClr val="accent1"/>
            </a:solidFill>
            <a:prstDash val="solid"/>
            <a:round/>
            <a:headEnd type="none" w="sm" len="sm"/>
            <a:tailEnd type="none" w="sm" len="sm"/>
          </a:ln>
          <a:effectLst>
            <a:outerShdw blurRad="50800" dist="38100" dir="5400000" rotWithShape="0">
              <a:srgbClr val="000000">
                <a:alpha val="34901"/>
              </a:srgbClr>
            </a:outerShdw>
          </a:effectLst>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Lucida Sans"/>
              <a:ea typeface="Lucida Sans"/>
              <a:cs typeface="Lucida Sans"/>
              <a:sym typeface="Lucida Sans"/>
            </a:endParaRPr>
          </a:p>
        </p:txBody>
      </p:sp>
      <p:cxnSp>
        <p:nvCxnSpPr>
          <p:cNvPr id="108" name="Google Shape;108;p9"/>
          <p:cNvCxnSpPr/>
          <p:nvPr/>
        </p:nvCxnSpPr>
        <p:spPr>
          <a:xfrm>
            <a:off x="1090874" y="548366"/>
            <a:ext cx="7226424" cy="0"/>
          </a:xfrm>
          <a:prstGeom prst="straightConnector1">
            <a:avLst/>
          </a:prstGeom>
          <a:noFill/>
          <a:ln w="54975" cap="flat" cmpd="sng">
            <a:solidFill>
              <a:schemeClr val="accent1"/>
            </a:solidFill>
            <a:prstDash val="solid"/>
            <a:round/>
            <a:headEnd type="none" w="sm" len="sm"/>
            <a:tailEnd type="none" w="sm" len="sm"/>
          </a:ln>
          <a:effectLst>
            <a:outerShdw blurRad="50800" dist="38100" dir="5400000" rotWithShape="0">
              <a:srgbClr val="000000">
                <a:alpha val="34901"/>
              </a:srgbClr>
            </a:outerShdw>
          </a:effectLst>
        </p:spPr>
      </p:cxnSp>
      <p:pic>
        <p:nvPicPr>
          <p:cNvPr id="109" name="Google Shape;109;p9" descr="Pot of gold"/>
          <p:cNvPicPr preferRelativeResize="0"/>
          <p:nvPr/>
        </p:nvPicPr>
        <p:blipFill rotWithShape="1">
          <a:blip r:embed="rId3">
            <a:alphaModFix/>
          </a:blip>
          <a:srcRect/>
          <a:stretch/>
        </p:blipFill>
        <p:spPr>
          <a:xfrm>
            <a:off x="7270812" y="3061867"/>
            <a:ext cx="1404534" cy="1404534"/>
          </a:xfrm>
          <a:prstGeom prst="rect">
            <a:avLst/>
          </a:prstGeom>
          <a:noFill/>
          <a:ln>
            <a:noFill/>
          </a:ln>
        </p:spPr>
      </p:pic>
      <p:pic>
        <p:nvPicPr>
          <p:cNvPr id="110" name="Google Shape;110;p9" descr="Wreath"/>
          <p:cNvPicPr preferRelativeResize="0"/>
          <p:nvPr/>
        </p:nvPicPr>
        <p:blipFill rotWithShape="1">
          <a:blip r:embed="rId4">
            <a:alphaModFix/>
          </a:blip>
          <a:srcRect/>
          <a:stretch/>
        </p:blipFill>
        <p:spPr>
          <a:xfrm>
            <a:off x="359546" y="2876189"/>
            <a:ext cx="1664564" cy="1664564"/>
          </a:xfrm>
          <a:prstGeom prst="rect">
            <a:avLst/>
          </a:prstGeom>
          <a:noFill/>
          <a:ln>
            <a:noFill/>
          </a:ln>
        </p:spPr>
      </p:pic>
      <p:pic>
        <p:nvPicPr>
          <p:cNvPr id="111" name="Google Shape;111;p9"/>
          <p:cNvPicPr preferRelativeResize="0"/>
          <p:nvPr/>
        </p:nvPicPr>
        <p:blipFill rotWithShape="1">
          <a:blip r:embed="rId5">
            <a:alphaModFix/>
          </a:blip>
          <a:srcRect/>
          <a:stretch/>
        </p:blipFill>
        <p:spPr>
          <a:xfrm>
            <a:off x="958788" y="6292131"/>
            <a:ext cx="7358510" cy="164606"/>
          </a:xfrm>
          <a:prstGeom prst="rect">
            <a:avLst/>
          </a:prstGeom>
          <a:noFill/>
          <a:ln>
            <a:noFill/>
          </a:ln>
        </p:spPr>
      </p:pic>
      <p:sp>
        <p:nvSpPr>
          <p:cNvPr id="112" name="Google Shape;112;p9"/>
          <p:cNvSpPr txBox="1"/>
          <p:nvPr/>
        </p:nvSpPr>
        <p:spPr>
          <a:xfrm>
            <a:off x="958788" y="2903825"/>
            <a:ext cx="7358510" cy="3067484"/>
          </a:xfrm>
          <a:prstGeom prst="rect">
            <a:avLst/>
          </a:prstGeom>
          <a:noFill/>
          <a:ln>
            <a:noFill/>
          </a:ln>
        </p:spPr>
        <p:txBody>
          <a:bodyPr spcFirstLastPara="1" wrap="square" lIns="91425" tIns="45700" rIns="91425" bIns="45700" anchor="t" anchorCtr="0">
            <a:noAutofit/>
          </a:bodyPr>
          <a:lstStyle/>
          <a:p>
            <a:pPr marL="0" marR="0" lvl="8"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10 Years</a:t>
            </a:r>
            <a:endParaRPr/>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$402,067.30</a:t>
            </a:r>
            <a:endParaRPr/>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122 Grants</a:t>
            </a:r>
            <a:endParaRPr/>
          </a:p>
          <a:p>
            <a:pPr marL="0" marR="0" lvl="8" indent="0" algn="ctr" rtl="0">
              <a:lnSpc>
                <a:spcPct val="100000"/>
              </a:lnSpc>
              <a:spcBef>
                <a:spcPts val="600"/>
              </a:spcBef>
              <a:spcAft>
                <a:spcPts val="0"/>
              </a:spcAft>
              <a:buClr>
                <a:srgbClr val="000000"/>
              </a:buClr>
              <a:buSzPts val="2000"/>
              <a:buFont typeface="Calibri"/>
              <a:buNone/>
            </a:pPr>
            <a:endParaRPr sz="2000" b="0" i="0" u="none" strike="noStrike" cap="none">
              <a:solidFill>
                <a:schemeClr val="lt1"/>
              </a:solidFill>
              <a:latin typeface="Arial"/>
              <a:ea typeface="Arial"/>
              <a:cs typeface="Arial"/>
              <a:sym typeface="Arial"/>
            </a:endParaRPr>
          </a:p>
          <a:p>
            <a:pPr marL="0" marR="0" lvl="8" indent="0" algn="ctr" rtl="0">
              <a:lnSpc>
                <a:spcPct val="100000"/>
              </a:lnSpc>
              <a:spcBef>
                <a:spcPts val="60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53 Nonprofits serving women, families, and children in Harford County</a:t>
            </a:r>
            <a:endParaRPr/>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a:solidFill>
                <a:schemeClr val="lt1"/>
              </a:solidFill>
              <a:latin typeface="Arial"/>
              <a:ea typeface="Arial"/>
              <a:cs typeface="Arial"/>
              <a:sym typeface="Arial"/>
            </a:endParaRPr>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a:solidFill>
                <a:schemeClr val="lt1"/>
              </a:solidFill>
              <a:latin typeface="Arial"/>
              <a:ea typeface="Arial"/>
              <a:cs typeface="Arial"/>
              <a:sym typeface="Arial"/>
            </a:endParaRPr>
          </a:p>
          <a:p>
            <a:pPr marL="0" marR="0" lvl="8" indent="0" algn="ctr" rtl="0">
              <a:lnSpc>
                <a:spcPct val="100000"/>
              </a:lnSpc>
              <a:spcBef>
                <a:spcPts val="600"/>
              </a:spcBef>
              <a:spcAft>
                <a:spcPts val="0"/>
              </a:spcAft>
              <a:buClr>
                <a:srgbClr val="000000"/>
              </a:buClr>
              <a:buSzPts val="3200"/>
              <a:buFont typeface="Calibri"/>
              <a:buNone/>
            </a:pP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title"/>
          </p:nvPr>
        </p:nvSpPr>
        <p:spPr>
          <a:xfrm>
            <a:off x="623888" y="1709739"/>
            <a:ext cx="7886700" cy="171926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dirty="0"/>
              <a:t>Finance Report</a:t>
            </a:r>
            <a:endParaRPr dirty="0"/>
          </a:p>
        </p:txBody>
      </p:sp>
      <p:sp>
        <p:nvSpPr>
          <p:cNvPr id="118" name="Google Shape;118;p1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3200"/>
              <a:buNone/>
            </a:pPr>
            <a:r>
              <a:rPr lang="en-US" sz="3200">
                <a:solidFill>
                  <a:srgbClr val="66FF33"/>
                </a:solidFill>
              </a:rPr>
              <a:t>Monica Worrell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24487"/>
            <a:ext cx="7886700" cy="1270635"/>
          </a:xfrm>
        </p:spPr>
        <p:txBody>
          <a:bodyPr anchor="ctr">
            <a:noAutofit/>
          </a:bodyPr>
          <a:lstStyle/>
          <a:p>
            <a:pPr algn="ctr"/>
            <a:r>
              <a:rPr lang="en-US" sz="4400" dirty="0">
                <a:effectLst/>
                <a:latin typeface="Arial" panose="020B0604020202020204" pitchFamily="34" charset="0"/>
                <a:cs typeface="Arial" panose="020B0604020202020204" pitchFamily="34" charset="0"/>
              </a:rPr>
              <a:t>Fund Balances</a:t>
            </a:r>
          </a:p>
        </p:txBody>
      </p:sp>
      <p:pic>
        <p:nvPicPr>
          <p:cNvPr id="5" name="Picture 4">
            <a:extLst>
              <a:ext uri="{FF2B5EF4-FFF2-40B4-BE49-F238E27FC236}">
                <a16:creationId xmlns:a16="http://schemas.microsoft.com/office/drawing/2014/main"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74404" y="5812437"/>
            <a:ext cx="9867724" cy="1552575"/>
          </a:xfrm>
          <a:prstGeom prst="rect">
            <a:avLst/>
          </a:prstGeom>
        </p:spPr>
      </p:pic>
      <p:sp>
        <p:nvSpPr>
          <p:cNvPr id="8" name="TextBox 7">
            <a:extLst>
              <a:ext uri="{FF2B5EF4-FFF2-40B4-BE49-F238E27FC236}">
                <a16:creationId xmlns:a16="http://schemas.microsoft.com/office/drawing/2014/main" id="{602A4268-13FC-1945-BD4C-753BB606465C}"/>
              </a:ext>
            </a:extLst>
          </p:cNvPr>
          <p:cNvSpPr txBox="1"/>
          <p:nvPr/>
        </p:nvSpPr>
        <p:spPr>
          <a:xfrm>
            <a:off x="232323" y="2089046"/>
            <a:ext cx="8881533" cy="3924151"/>
          </a:xfrm>
          <a:prstGeom prst="rect">
            <a:avLst/>
          </a:prstGeom>
          <a:noFill/>
        </p:spPr>
        <p:txBody>
          <a:bodyPr wrap="square" rtlCol="0">
            <a:spAutoFit/>
          </a:bodyPr>
          <a:lstStyle/>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$159,065.15 Endowed Fund (</a:t>
            </a:r>
            <a:r>
              <a:rPr lang="en-US" sz="2000" dirty="0">
                <a:solidFill>
                  <a:schemeClr val="bg1"/>
                </a:solidFill>
                <a:latin typeface="Arial" panose="020B0604020202020204" pitchFamily="34" charset="0"/>
                <a:cs typeface="Arial" panose="020B0604020202020204" pitchFamily="34" charset="0"/>
              </a:rPr>
              <a:t>as of 12/31/2020</a:t>
            </a:r>
            <a:r>
              <a:rPr lang="en-US" sz="2800" dirty="0">
                <a:solidFill>
                  <a:schemeClr val="bg1"/>
                </a:solidFill>
                <a:latin typeface="Arial" panose="020B0604020202020204" pitchFamily="34" charset="0"/>
                <a:cs typeface="Arial" panose="020B0604020202020204" pitchFamily="34" charset="0"/>
              </a:rPr>
              <a:t>)</a:t>
            </a:r>
          </a:p>
          <a:p>
            <a:pPr marL="1485900" lvl="8" indent="-400050">
              <a:spcAft>
                <a:spcPts val="600"/>
              </a:spcAft>
              <a:buClr>
                <a:srgbClr val="66FF33"/>
              </a:buCl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$ 4,639.58 for  2</a:t>
            </a:r>
            <a:r>
              <a:rPr lang="en-US" sz="2000" baseline="30000" dirty="0">
                <a:solidFill>
                  <a:schemeClr val="bg1"/>
                </a:solidFill>
                <a:latin typeface="Arial" panose="020B0604020202020204" pitchFamily="34" charset="0"/>
                <a:cs typeface="Arial" panose="020B0604020202020204" pitchFamily="34" charset="0"/>
              </a:rPr>
              <a:t>nd</a:t>
            </a:r>
            <a:r>
              <a:rPr lang="en-US" sz="2000" dirty="0">
                <a:solidFill>
                  <a:schemeClr val="bg1"/>
                </a:solidFill>
                <a:latin typeface="Arial" panose="020B0604020202020204" pitchFamily="34" charset="0"/>
                <a:cs typeface="Arial" panose="020B0604020202020204" pitchFamily="34" charset="0"/>
              </a:rPr>
              <a:t> Members’ Choice Award</a:t>
            </a:r>
            <a:endParaRPr lang="en-US" sz="2800" dirty="0">
              <a:solidFill>
                <a:schemeClr val="bg1"/>
              </a:solidFill>
              <a:latin typeface="Arial" panose="020B0604020202020204" pitchFamily="34" charset="0"/>
              <a:cs typeface="Arial" panose="020B0604020202020204" pitchFamily="34" charset="0"/>
            </a:endParaRPr>
          </a:p>
          <a:p>
            <a:pPr lvl="8" indent="800100">
              <a:spcAft>
                <a:spcPts val="600"/>
              </a:spcAft>
              <a:buClr>
                <a:srgbClr val="66FF33"/>
              </a:buClr>
            </a:pPr>
            <a:r>
              <a:rPr lang="en-US" sz="2800" dirty="0">
                <a:solidFill>
                  <a:schemeClr val="bg1"/>
                </a:solidFill>
                <a:latin typeface="Arial" panose="020B0604020202020204" pitchFamily="34" charset="0"/>
                <a:cs typeface="Arial" panose="020B0604020202020204" pitchFamily="34" charset="0"/>
              </a:rPr>
              <a:t>$43,515.56 Grant Fund for 2021 (</a:t>
            </a:r>
            <a:r>
              <a:rPr lang="en-US" sz="2000" dirty="0">
                <a:solidFill>
                  <a:schemeClr val="bg1"/>
                </a:solidFill>
                <a:latin typeface="Arial" panose="020B0604020202020204" pitchFamily="34" charset="0"/>
                <a:cs typeface="Arial" panose="020B0604020202020204" pitchFamily="34" charset="0"/>
              </a:rPr>
              <a:t>official balance</a:t>
            </a:r>
            <a:r>
              <a:rPr lang="en-US" sz="2800" dirty="0">
                <a:solidFill>
                  <a:schemeClr val="bg1"/>
                </a:solidFill>
                <a:latin typeface="Arial" panose="020B0604020202020204" pitchFamily="34" charset="0"/>
                <a:cs typeface="Arial" panose="020B0604020202020204" pitchFamily="34" charset="0"/>
              </a:rPr>
              <a:t>)</a:t>
            </a:r>
          </a:p>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$9,709.92 Grant Fund for 2022 (</a:t>
            </a:r>
            <a:r>
              <a:rPr lang="en-US" sz="2000" dirty="0">
                <a:solidFill>
                  <a:schemeClr val="bg1"/>
                </a:solidFill>
                <a:latin typeface="Arial" panose="020B0604020202020204" pitchFamily="34" charset="0"/>
                <a:cs typeface="Arial" panose="020B0604020202020204" pitchFamily="34" charset="0"/>
              </a:rPr>
              <a:t>as of 05/19/2021</a:t>
            </a:r>
            <a:r>
              <a:rPr lang="en-US" sz="2800" dirty="0">
                <a:solidFill>
                  <a:schemeClr val="bg1"/>
                </a:solidFill>
                <a:latin typeface="Arial" panose="020B0604020202020204" pitchFamily="34" charset="0"/>
                <a:cs typeface="Arial" panose="020B0604020202020204" pitchFamily="34" charset="0"/>
              </a:rPr>
              <a:t>)*</a:t>
            </a:r>
          </a:p>
          <a:p>
            <a:pPr lvl="8" indent="800100">
              <a:spcAft>
                <a:spcPts val="600"/>
              </a:spcAft>
              <a:buClr>
                <a:srgbClr val="0070C0"/>
              </a:buClr>
            </a:pPr>
            <a:r>
              <a:rPr lang="en-US" sz="2800" dirty="0">
                <a:solidFill>
                  <a:schemeClr val="bg1"/>
                </a:solidFill>
                <a:latin typeface="Arial" panose="020B0604020202020204" pitchFamily="34" charset="0"/>
                <a:cs typeface="Arial" panose="020B0604020202020204" pitchFamily="34" charset="0"/>
              </a:rPr>
              <a:t>$</a:t>
            </a:r>
            <a:r>
              <a:rPr lang="en-US" dirty="0">
                <a:solidFill>
                  <a:schemeClr val="bg1"/>
                </a:solidFill>
              </a:rPr>
              <a:t> </a:t>
            </a:r>
            <a:r>
              <a:rPr lang="en-US" sz="2800" dirty="0">
                <a:solidFill>
                  <a:schemeClr val="bg1"/>
                </a:solidFill>
                <a:latin typeface="Arial" panose="020B0604020202020204" pitchFamily="34" charset="0"/>
                <a:cs typeface="Arial" panose="020B0604020202020204" pitchFamily="34" charset="0"/>
              </a:rPr>
              <a:t>4,324.38 Administrative Fund (</a:t>
            </a:r>
            <a:r>
              <a:rPr lang="en-US" sz="2000" dirty="0">
                <a:solidFill>
                  <a:schemeClr val="bg1"/>
                </a:solidFill>
                <a:latin typeface="Arial" panose="020B0604020202020204" pitchFamily="34" charset="0"/>
                <a:cs typeface="Arial" panose="020B0604020202020204" pitchFamily="34" charset="0"/>
              </a:rPr>
              <a:t>as of 5/19/2021</a:t>
            </a:r>
            <a:r>
              <a:rPr lang="en-US" sz="28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endParaRPr>
          </a:p>
          <a:p>
            <a:endParaRPr lang="en-US"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Unofficial balance</a:t>
            </a:r>
            <a:r>
              <a:rPr lang="en-US" dirty="0">
                <a:solidFill>
                  <a:schemeClr val="bg1"/>
                </a:solidFill>
              </a:rPr>
              <a:t>, subject to reconciliation </a:t>
            </a:r>
          </a:p>
          <a:p>
            <a:endParaRPr lang="en-US" sz="1400" dirty="0">
              <a:solidFill>
                <a:schemeClr val="bg1"/>
              </a:solidFill>
            </a:endParaRPr>
          </a:p>
        </p:txBody>
      </p:sp>
    </p:spTree>
    <p:extLst>
      <p:ext uri="{BB962C8B-B14F-4D97-AF65-F5344CB8AC3E}">
        <p14:creationId xmlns:p14="http://schemas.microsoft.com/office/powerpoint/2010/main" val="3618854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927834"/>
            <a:ext cx="7886700" cy="3576433"/>
          </a:xfrm>
        </p:spPr>
        <p:txBody>
          <a:bodyPr>
            <a:normAutofit/>
          </a:bodyPr>
          <a:lstStyle/>
          <a:p>
            <a:pPr marR="0" lvl="0" algn="ctr" defTabSz="914400" rtl="0" eaLnBrk="1" fontAlgn="auto" latinLnBrk="0" hangingPunct="1">
              <a:lnSpc>
                <a:spcPct val="90000"/>
              </a:lnSpc>
              <a:spcBef>
                <a:spcPts val="1000"/>
              </a:spcBef>
              <a:spcAft>
                <a:spcPts val="0"/>
              </a:spcAft>
              <a:buClrTx/>
              <a:buSzTx/>
              <a:tabLst/>
              <a:defRPr/>
            </a:pPr>
            <a:r>
              <a:rPr lang="en-US" dirty="0"/>
              <a:t>BONUS GIVING $$$$$$$</a:t>
            </a:r>
            <a:br>
              <a:rPr lang="en-US" dirty="0"/>
            </a:br>
            <a:r>
              <a:rPr lang="en-US" sz="3600" dirty="0"/>
              <a:t>2021 Sponsorships and Donations</a:t>
            </a:r>
            <a:br>
              <a:rPr lang="en-US" sz="3600" dirty="0"/>
            </a:br>
            <a:br>
              <a:rPr lang="en-US" sz="3600" dirty="0"/>
            </a:br>
            <a:br>
              <a:rPr lang="en-US" sz="3600" dirty="0"/>
            </a:br>
            <a:endParaRPr lang="en-US" dirty="0"/>
          </a:p>
        </p:txBody>
      </p:sp>
      <p:pic>
        <p:nvPicPr>
          <p:cNvPr id="8" name="Picture 7" descr="Large and small hands holding red heart">
            <a:extLst>
              <a:ext uri="{FF2B5EF4-FFF2-40B4-BE49-F238E27FC236}">
                <a16:creationId xmlns:a16="http://schemas.microsoft.com/office/drawing/2014/main" id="{41915A27-44F6-4DBA-8680-86CF20E80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66" y="3050449"/>
            <a:ext cx="7526867" cy="3246392"/>
          </a:xfrm>
          <a:prstGeom prst="rect">
            <a:avLst/>
          </a:prstGeom>
        </p:spPr>
      </p:pic>
      <p:sp>
        <p:nvSpPr>
          <p:cNvPr id="9" name="TextBox 8">
            <a:extLst>
              <a:ext uri="{FF2B5EF4-FFF2-40B4-BE49-F238E27FC236}">
                <a16:creationId xmlns:a16="http://schemas.microsoft.com/office/drawing/2014/main" id="{4B566E94-3A26-495B-9705-47E5335C6BB2}"/>
              </a:ext>
            </a:extLst>
          </p:cNvPr>
          <p:cNvSpPr txBox="1"/>
          <p:nvPr/>
        </p:nvSpPr>
        <p:spPr>
          <a:xfrm>
            <a:off x="3403600" y="3495246"/>
            <a:ext cx="4741333" cy="2677656"/>
          </a:xfrm>
          <a:prstGeom prst="rect">
            <a:avLst/>
          </a:prstGeom>
          <a:noFill/>
        </p:spPr>
        <p:txBody>
          <a:bodyPr wrap="square" rtlCol="0">
            <a:spAutoFit/>
          </a:bodyPr>
          <a:lstStyle/>
          <a:p>
            <a:pPr algn="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Increases Grant Pool &amp; Reduces Expenses</a:t>
            </a:r>
          </a:p>
          <a:p>
            <a:r>
              <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Received to date: </a:t>
            </a:r>
          </a:p>
          <a:p>
            <a:pPr marL="285750" indent="-285750" algn="r">
              <a:buFont typeface="Arial" panose="020B0604020202020204" pitchFamily="34" charset="0"/>
              <a:buChar cha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$50 </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Gift to Administrative Fund</a:t>
            </a:r>
          </a:p>
          <a:p>
            <a:pPr marL="285750" indent="-285750" algn="r">
              <a:buFont typeface="Arial" panose="020B0604020202020204" pitchFamily="34" charset="0"/>
              <a:buChar cha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$100 </a:t>
            </a:r>
            <a:r>
              <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Gift to Grant Fund</a:t>
            </a:r>
          </a:p>
          <a:p>
            <a:pPr algn="r"/>
            <a:endParaRPr lang="en-US" sz="1600" b="1" kern="1200" dirty="0">
              <a:solidFill>
                <a:schemeClr val="tx1"/>
              </a:solidFill>
              <a:latin typeface="Arial" panose="020B0604020202020204" pitchFamily="34" charset="0"/>
              <a:cs typeface="Arial" panose="020B0604020202020204" pitchFamily="34" charset="0"/>
            </a:endParaRPr>
          </a:p>
          <a:p>
            <a:pPr algn="ctr"/>
            <a:r>
              <a:rPr lang="en-US" sz="1600" b="1" kern="1200" dirty="0">
                <a:solidFill>
                  <a:schemeClr val="tx1"/>
                </a:solidFill>
                <a:latin typeface="Arial" panose="020B0604020202020204" pitchFamily="34" charset="0"/>
                <a:cs typeface="Arial" panose="020B0604020202020204" pitchFamily="34" charset="0"/>
              </a:rPr>
              <a:t>Future: Any time you choose to cover the fees as part of your annual contribution</a:t>
            </a:r>
            <a:b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lang="en-US" dirty="0"/>
          </a:p>
        </p:txBody>
      </p:sp>
    </p:spTree>
    <p:extLst>
      <p:ext uri="{BB962C8B-B14F-4D97-AF65-F5344CB8AC3E}">
        <p14:creationId xmlns:p14="http://schemas.microsoft.com/office/powerpoint/2010/main" val="151895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3"/>
          <p:cNvSpPr txBox="1">
            <a:spLocks noGrp="1"/>
          </p:cNvSpPr>
          <p:nvPr>
            <p:ph type="title"/>
          </p:nvPr>
        </p:nvSpPr>
        <p:spPr>
          <a:xfrm>
            <a:off x="623888" y="418523"/>
            <a:ext cx="78867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Grant Committee Report</a:t>
            </a:r>
            <a:endParaRPr/>
          </a:p>
        </p:txBody>
      </p:sp>
      <p:sp>
        <p:nvSpPr>
          <p:cNvPr id="139" name="Google Shape;139;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3200"/>
              <a:buNone/>
            </a:pPr>
            <a:r>
              <a:rPr lang="en-US" sz="3200" dirty="0">
                <a:solidFill>
                  <a:srgbClr val="66FF33"/>
                </a:solidFill>
              </a:rPr>
              <a:t>Sara Burley</a:t>
            </a:r>
            <a:endParaRPr dirty="0"/>
          </a:p>
          <a:p>
            <a:pPr marL="0" lvl="0" indent="0" algn="ctr" rtl="0">
              <a:lnSpc>
                <a:spcPct val="90000"/>
              </a:lnSpc>
              <a:spcBef>
                <a:spcPts val="1000"/>
              </a:spcBef>
              <a:spcAft>
                <a:spcPts val="0"/>
              </a:spcAft>
              <a:buClr>
                <a:srgbClr val="66FF33"/>
              </a:buClr>
              <a:buSzPts val="3200"/>
              <a:buNone/>
            </a:pPr>
            <a:r>
              <a:rPr lang="en-US" sz="3200" dirty="0">
                <a:solidFill>
                  <a:srgbClr val="66FF33"/>
                </a:solidFill>
              </a:rPr>
              <a:t>Sarah Ortiz-Brown</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4"/>
          <p:cNvSpPr txBox="1">
            <a:spLocks noGrp="1"/>
          </p:cNvSpPr>
          <p:nvPr>
            <p:ph type="body" idx="1"/>
          </p:nvPr>
        </p:nvSpPr>
        <p:spPr>
          <a:xfrm>
            <a:off x="467875" y="2112720"/>
            <a:ext cx="8301039" cy="411247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Font typeface="Noto Sans Symbols"/>
              <a:buChar char="✓"/>
            </a:pPr>
            <a:r>
              <a:rPr lang="en-US" sz="2200" dirty="0"/>
              <a:t>January 11 –  Guidelines and application posted</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January 25 – Pre-application meeting for potential applicants</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February 4 – Grant Committee meeting</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March 12 – Applications due </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March 17 to April 21 – Individual reviews by Committee</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April 23 – Committee meeting - discussion and recommendations</a:t>
            </a:r>
            <a:endParaRPr dirty="0"/>
          </a:p>
          <a:p>
            <a:pPr marL="228600" lvl="0" indent="-228600" algn="l" rtl="0">
              <a:lnSpc>
                <a:spcPct val="90000"/>
              </a:lnSpc>
              <a:spcBef>
                <a:spcPts val="1000"/>
              </a:spcBef>
              <a:spcAft>
                <a:spcPts val="0"/>
              </a:spcAft>
              <a:buClr>
                <a:schemeClr val="lt1"/>
              </a:buClr>
              <a:buSzPts val="2200"/>
              <a:buFont typeface="Noto Sans Symbols"/>
              <a:buChar char="✓"/>
            </a:pPr>
            <a:r>
              <a:rPr lang="en-US" sz="2200" dirty="0"/>
              <a:t>April 28 – Recommendations to Board</a:t>
            </a:r>
            <a:endParaRPr dirty="0"/>
          </a:p>
          <a:p>
            <a:pPr marL="228600" lvl="0" indent="-228600" algn="l" rtl="0">
              <a:lnSpc>
                <a:spcPct val="90000"/>
              </a:lnSpc>
              <a:spcBef>
                <a:spcPts val="1000"/>
              </a:spcBef>
              <a:spcAft>
                <a:spcPts val="0"/>
              </a:spcAft>
              <a:buClr>
                <a:srgbClr val="66FF33"/>
              </a:buClr>
              <a:buSzPts val="2200"/>
              <a:buChar char="•"/>
            </a:pPr>
            <a:r>
              <a:rPr lang="en-US" sz="2200" dirty="0">
                <a:solidFill>
                  <a:srgbClr val="66FF33"/>
                </a:solidFill>
              </a:rPr>
              <a:t>May 20 – General membership meeting vote on recommendations</a:t>
            </a:r>
            <a:endParaRPr dirty="0">
              <a:solidFill>
                <a:srgbClr val="66FF33"/>
              </a:solidFill>
            </a:endParaRPr>
          </a:p>
          <a:p>
            <a:pPr marL="228600" lvl="0" indent="-228600" algn="l" rtl="0">
              <a:lnSpc>
                <a:spcPct val="90000"/>
              </a:lnSpc>
              <a:spcBef>
                <a:spcPts val="1000"/>
              </a:spcBef>
              <a:spcAft>
                <a:spcPts val="0"/>
              </a:spcAft>
              <a:buClr>
                <a:schemeClr val="lt1"/>
              </a:buClr>
              <a:buSzPts val="2200"/>
              <a:buChar char="•"/>
            </a:pPr>
            <a:r>
              <a:rPr lang="en-US" sz="2200" dirty="0"/>
              <a:t>June – Notification to grantees, funds disbursed, press release</a:t>
            </a:r>
            <a:endParaRPr dirty="0"/>
          </a:p>
        </p:txBody>
      </p:sp>
      <p:sp>
        <p:nvSpPr>
          <p:cNvPr id="145" name="Google Shape;145;p14"/>
          <p:cNvSpPr txBox="1">
            <a:spLocks noGrp="1"/>
          </p:cNvSpPr>
          <p:nvPr>
            <p:ph type="title"/>
          </p:nvPr>
        </p:nvSpPr>
        <p:spPr>
          <a:xfrm>
            <a:off x="563336" y="78715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2021 Grant Year Timeline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fontScale="92500"/>
          </a:bodyPr>
          <a:lstStyle/>
          <a:p>
            <a:pPr marL="566928" lvl="0" indent="-457200" algn="l" rtl="0">
              <a:lnSpc>
                <a:spcPct val="90000"/>
              </a:lnSpc>
              <a:spcBef>
                <a:spcPts val="0"/>
              </a:spcBef>
              <a:spcAft>
                <a:spcPts val="0"/>
              </a:spcAft>
              <a:buClr>
                <a:schemeClr val="lt1"/>
              </a:buClr>
              <a:buSzPct val="100000"/>
              <a:buChar char="•"/>
            </a:pPr>
            <a:r>
              <a:rPr lang="en-US">
                <a:latin typeface="Arial"/>
                <a:ea typeface="Arial"/>
                <a:cs typeface="Arial"/>
                <a:sym typeface="Arial"/>
              </a:rPr>
              <a:t>Applications were reviewed and individually scored by Grant Committee members.</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The Grant Committee met virtually to discuss the applications as a group and to formulate a slate of recommendations to the Board.</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The Board considered the recommendations from the Grant Committee and voted to approve.</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The proposed grants are now presented to the general membership for approval.</a:t>
            </a:r>
            <a:endParaRPr/>
          </a:p>
          <a:p>
            <a:pPr marL="624078" lvl="0" indent="-349885" algn="l" rtl="0">
              <a:lnSpc>
                <a:spcPct val="90000"/>
              </a:lnSpc>
              <a:spcBef>
                <a:spcPts val="1000"/>
              </a:spcBef>
              <a:spcAft>
                <a:spcPts val="0"/>
              </a:spcAft>
              <a:buClr>
                <a:schemeClr val="lt1"/>
              </a:buClr>
              <a:buSzPct val="100000"/>
              <a:buFont typeface="Calibri"/>
              <a:buNone/>
            </a:pPr>
            <a:endParaRPr/>
          </a:p>
          <a:p>
            <a:pPr marL="624078" lvl="0" indent="-349885" algn="l" rtl="0">
              <a:lnSpc>
                <a:spcPct val="90000"/>
              </a:lnSpc>
              <a:spcBef>
                <a:spcPts val="1000"/>
              </a:spcBef>
              <a:spcAft>
                <a:spcPts val="0"/>
              </a:spcAft>
              <a:buClr>
                <a:schemeClr val="lt1"/>
              </a:buClr>
              <a:buSzPct val="100000"/>
              <a:buFont typeface="Calibri"/>
              <a:buNone/>
            </a:pPr>
            <a:endParaRPr/>
          </a:p>
        </p:txBody>
      </p:sp>
      <p:sp>
        <p:nvSpPr>
          <p:cNvPr id="151" name="Google Shape;151;p15"/>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Grant Process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fontScale="92500" lnSpcReduction="10000"/>
          </a:bodyPr>
          <a:lstStyle/>
          <a:p>
            <a:pPr marL="566928" lvl="0" indent="-457200" algn="l" rtl="0">
              <a:lnSpc>
                <a:spcPct val="90000"/>
              </a:lnSpc>
              <a:spcBef>
                <a:spcPts val="0"/>
              </a:spcBef>
              <a:spcAft>
                <a:spcPts val="0"/>
              </a:spcAft>
              <a:buClr>
                <a:schemeClr val="lt1"/>
              </a:buClr>
              <a:buSzPct val="100000"/>
              <a:buChar char="•"/>
            </a:pPr>
            <a:r>
              <a:rPr lang="en-US">
                <a:latin typeface="Arial"/>
                <a:ea typeface="Arial"/>
                <a:cs typeface="Arial"/>
                <a:sym typeface="Arial"/>
              </a:rPr>
              <a:t>Proposed grants approved by the general membership are submitted to Global Impact.</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Global Impact provides final approval of the grants.</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Global Impact issues payment.</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Grant agreements are executed and publicity photos are taken.</a:t>
            </a:r>
            <a:endParaRPr/>
          </a:p>
          <a:p>
            <a:pPr marL="566928" lvl="0" indent="-457200" algn="l" rtl="0">
              <a:lnSpc>
                <a:spcPct val="90000"/>
              </a:lnSpc>
              <a:spcBef>
                <a:spcPts val="1000"/>
              </a:spcBef>
              <a:spcAft>
                <a:spcPts val="0"/>
              </a:spcAft>
              <a:buClr>
                <a:schemeClr val="lt1"/>
              </a:buClr>
              <a:buSzPct val="100000"/>
              <a:buChar char="•"/>
            </a:pPr>
            <a:r>
              <a:rPr lang="en-US">
                <a:latin typeface="Arial"/>
                <a:ea typeface="Arial"/>
                <a:cs typeface="Arial"/>
                <a:sym typeface="Arial"/>
              </a:rPr>
              <a:t>Grantees are formally recognized at the10th Anniversary celebration on October 7, 2021.</a:t>
            </a:r>
            <a:endParaRPr/>
          </a:p>
          <a:p>
            <a:pPr marL="624078" lvl="0" indent="-349885" algn="l" rtl="0">
              <a:lnSpc>
                <a:spcPct val="90000"/>
              </a:lnSpc>
              <a:spcBef>
                <a:spcPts val="1000"/>
              </a:spcBef>
              <a:spcAft>
                <a:spcPts val="0"/>
              </a:spcAft>
              <a:buClr>
                <a:schemeClr val="lt1"/>
              </a:buClr>
              <a:buSzPct val="100000"/>
              <a:buFont typeface="Calibri"/>
              <a:buNone/>
            </a:pPr>
            <a:endParaRPr/>
          </a:p>
          <a:p>
            <a:pPr marL="624078" lvl="0" indent="-349885" algn="l" rtl="0">
              <a:lnSpc>
                <a:spcPct val="90000"/>
              </a:lnSpc>
              <a:spcBef>
                <a:spcPts val="1000"/>
              </a:spcBef>
              <a:spcAft>
                <a:spcPts val="0"/>
              </a:spcAft>
              <a:buClr>
                <a:schemeClr val="lt1"/>
              </a:buClr>
              <a:buSzPct val="100000"/>
              <a:buFont typeface="Calibri"/>
              <a:buNone/>
            </a:pPr>
            <a:endParaRPr/>
          </a:p>
        </p:txBody>
      </p:sp>
      <p:sp>
        <p:nvSpPr>
          <p:cNvPr id="157" name="Google Shape;157;p16"/>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Grant Process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483577" y="1752600"/>
            <a:ext cx="8176846" cy="1829762"/>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4800"/>
              <a:buFont typeface="Arial"/>
              <a:buNone/>
            </a:pPr>
            <a:r>
              <a:rPr lang="en-US" b="1">
                <a:latin typeface="Arial"/>
                <a:ea typeface="Arial"/>
                <a:cs typeface="Arial"/>
                <a:sym typeface="Arial"/>
              </a:rPr>
              <a:t>Recommendations for 2021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685800" y="785325"/>
            <a:ext cx="7772400" cy="182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a:latin typeface="Arial"/>
                <a:ea typeface="Arial"/>
                <a:cs typeface="Arial"/>
                <a:sym typeface="Arial"/>
              </a:rPr>
              <a:t>Mason-Dixon Community Services</a:t>
            </a:r>
            <a:endParaRPr>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2500" b="1">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2500" b="1">
                <a:latin typeface="Arial"/>
                <a:ea typeface="Arial"/>
                <a:cs typeface="Arial"/>
                <a:sym typeface="Arial"/>
              </a:rPr>
              <a:t>Summer Backpack Nutrition Program</a:t>
            </a:r>
            <a:endParaRPr sz="2500">
              <a:latin typeface="Arial"/>
              <a:ea typeface="Arial"/>
              <a:cs typeface="Arial"/>
              <a:sym typeface="Arial"/>
            </a:endParaRPr>
          </a:p>
        </p:txBody>
      </p:sp>
      <p:sp>
        <p:nvSpPr>
          <p:cNvPr id="169" name="Google Shape;169;p18"/>
          <p:cNvSpPr txBox="1">
            <a:spLocks noGrp="1"/>
          </p:cNvSpPr>
          <p:nvPr>
            <p:ph type="body" idx="1"/>
          </p:nvPr>
        </p:nvSpPr>
        <p:spPr>
          <a:xfrm>
            <a:off x="630025" y="2423175"/>
            <a:ext cx="7772400" cy="13155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7" lvl="0" indent="0" algn="r" rtl="0">
              <a:lnSpc>
                <a:spcPct val="90000"/>
              </a:lnSpc>
              <a:spcBef>
                <a:spcPts val="400"/>
              </a:spcBef>
              <a:spcAft>
                <a:spcPts val="0"/>
              </a:spcAft>
              <a:buClr>
                <a:schemeClr val="lt1"/>
              </a:buClr>
              <a:buSzPts val="2700"/>
              <a:buFont typeface="Lucida Sans"/>
              <a:buNone/>
            </a:pPr>
            <a:endParaRPr/>
          </a:p>
        </p:txBody>
      </p:sp>
      <p:sp>
        <p:nvSpPr>
          <p:cNvPr id="170" name="Google Shape;170;p18"/>
          <p:cNvSpPr txBox="1"/>
          <p:nvPr/>
        </p:nvSpPr>
        <p:spPr>
          <a:xfrm>
            <a:off x="840625" y="3487175"/>
            <a:ext cx="7351200" cy="230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dirty="0">
                <a:solidFill>
                  <a:schemeClr val="lt1"/>
                </a:solidFill>
              </a:rPr>
              <a:t>Children will bring home their backpacks filled with food items necessary for two weeks worth of breakfasts, lunches, and snacks from their new Kid’s Choice Pantry. Children will learn how to make their own food choices and how to combine two to three items to make one tasty meal or snack.</a:t>
            </a:r>
            <a:endParaRPr sz="23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685800" y="1752600"/>
            <a:ext cx="7772400" cy="1829762"/>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b="1">
                <a:latin typeface="Arial"/>
                <a:ea typeface="Arial"/>
                <a:cs typeface="Arial"/>
                <a:sym typeface="Arial"/>
              </a:rPr>
              <a:t>Welcome!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734150" y="45642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Humanim, Inc.</a:t>
            </a:r>
            <a:r>
              <a:rPr lang="en-US" sz="4000" b="1" dirty="0">
                <a:latin typeface="Arial"/>
                <a:ea typeface="Arial"/>
                <a:cs typeface="Arial"/>
                <a:sym typeface="Arial"/>
              </a:rPr>
              <a:t> </a:t>
            </a:r>
            <a:endParaRPr sz="4000" b="1" dirty="0">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dirty="0">
                <a:latin typeface="Arial"/>
                <a:ea typeface="Arial"/>
                <a:cs typeface="Arial"/>
                <a:sym typeface="Arial"/>
              </a:rPr>
              <a:t>Administrative Assistant Career Training Program (AACT) </a:t>
            </a:r>
            <a:endParaRPr sz="2500" dirty="0">
              <a:latin typeface="Arial"/>
              <a:ea typeface="Arial"/>
              <a:cs typeface="Arial"/>
              <a:sym typeface="Arial"/>
            </a:endParaRPr>
          </a:p>
        </p:txBody>
      </p:sp>
      <p:sp>
        <p:nvSpPr>
          <p:cNvPr id="176" name="Google Shape;176;p19"/>
          <p:cNvSpPr txBox="1">
            <a:spLocks noGrp="1"/>
          </p:cNvSpPr>
          <p:nvPr>
            <p:ph type="body" idx="1"/>
          </p:nvPr>
        </p:nvSpPr>
        <p:spPr>
          <a:xfrm>
            <a:off x="618075" y="2180027"/>
            <a:ext cx="7772400" cy="881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7" lvl="0" indent="0" algn="r" rtl="0">
              <a:lnSpc>
                <a:spcPct val="90000"/>
              </a:lnSpc>
              <a:spcBef>
                <a:spcPts val="400"/>
              </a:spcBef>
              <a:spcAft>
                <a:spcPts val="0"/>
              </a:spcAft>
              <a:buClr>
                <a:schemeClr val="lt1"/>
              </a:buClr>
              <a:buSzPts val="2700"/>
              <a:buFont typeface="Lucida Sans"/>
              <a:buNone/>
            </a:pPr>
            <a:endParaRPr/>
          </a:p>
        </p:txBody>
      </p:sp>
      <p:sp>
        <p:nvSpPr>
          <p:cNvPr id="177" name="Google Shape;177;p19"/>
          <p:cNvSpPr txBox="1"/>
          <p:nvPr/>
        </p:nvSpPr>
        <p:spPr>
          <a:xfrm>
            <a:off x="792175" y="3564525"/>
            <a:ext cx="7844700" cy="266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solidFill>
                  <a:schemeClr val="lt1"/>
                </a:solidFill>
              </a:rPr>
              <a:t>A 9-week training session for participants to earn two certifications: Microsoft Office Specialist and Professional Administrative Certificate of Excellence (PACE). Instruction will include emerging trends in remote-working, advanced professional “soft skills” development, wraparound and financial stability supports, and a 2-week administrative project assimilation. </a:t>
            </a:r>
            <a:endParaRPr sz="23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d92177bdbb_0_7"/>
          <p:cNvSpPr txBox="1">
            <a:spLocks noGrp="1"/>
          </p:cNvSpPr>
          <p:nvPr>
            <p:ph type="title"/>
          </p:nvPr>
        </p:nvSpPr>
        <p:spPr>
          <a:xfrm>
            <a:off x="751050" y="44677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sz="4500" b="1">
                <a:latin typeface="Arial"/>
                <a:ea typeface="Arial"/>
                <a:cs typeface="Arial"/>
                <a:sym typeface="Arial"/>
              </a:rPr>
              <a:t>Faith Communities and Civic Agencies United, Inc.</a:t>
            </a:r>
            <a:endParaRPr sz="4500">
              <a:latin typeface="Arial"/>
              <a:ea typeface="Arial"/>
              <a:cs typeface="Arial"/>
              <a:sym typeface="Arial"/>
            </a:endParaRPr>
          </a:p>
        </p:txBody>
      </p:sp>
      <p:sp>
        <p:nvSpPr>
          <p:cNvPr id="183" name="Google Shape;183;gd92177bdbb_0_7"/>
          <p:cNvSpPr txBox="1">
            <a:spLocks noGrp="1"/>
          </p:cNvSpPr>
          <p:nvPr>
            <p:ph type="body" idx="1"/>
          </p:nvPr>
        </p:nvSpPr>
        <p:spPr>
          <a:xfrm>
            <a:off x="685800" y="2170377"/>
            <a:ext cx="7772400" cy="8235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$1,800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84" name="Google Shape;184;gd92177bdbb_0_7"/>
          <p:cNvSpPr txBox="1"/>
          <p:nvPr/>
        </p:nvSpPr>
        <p:spPr>
          <a:xfrm>
            <a:off x="852750" y="3535525"/>
            <a:ext cx="74385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solidFill>
                  <a:schemeClr val="lt1"/>
                </a:solidFill>
              </a:rPr>
              <a:t>Funding 6 laptops (Chromebooks) at $300 each, as well as other necessary software to be used by the women who come through their program. The Chromebooks will provide the opportunity for the women to acquire an email account, complete interest and skill assessments, and job search.</a:t>
            </a:r>
            <a:endParaRPr sz="25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d92177bdbb_0_13"/>
          <p:cNvSpPr txBox="1">
            <a:spLocks noGrp="1"/>
          </p:cNvSpPr>
          <p:nvPr>
            <p:ph type="title"/>
          </p:nvPr>
        </p:nvSpPr>
        <p:spPr>
          <a:xfrm>
            <a:off x="618100" y="46610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Homecoming Project</a:t>
            </a:r>
            <a:endParaRPr b="1">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a:latin typeface="Arial"/>
                <a:ea typeface="Arial"/>
                <a:cs typeface="Arial"/>
                <a:sym typeface="Arial"/>
              </a:rPr>
              <a:t>Shelter Support</a:t>
            </a:r>
            <a:r>
              <a:rPr lang="en-US" sz="2500" b="1">
                <a:solidFill>
                  <a:schemeClr val="dk1"/>
                </a:solidFill>
                <a:latin typeface="Arial"/>
                <a:ea typeface="Arial"/>
                <a:cs typeface="Arial"/>
                <a:sym typeface="Arial"/>
              </a:rPr>
              <a:t> </a:t>
            </a:r>
            <a:endParaRPr sz="2500" b="1">
              <a:latin typeface="Arial"/>
              <a:ea typeface="Arial"/>
              <a:cs typeface="Arial"/>
              <a:sym typeface="Arial"/>
            </a:endParaRPr>
          </a:p>
        </p:txBody>
      </p:sp>
      <p:sp>
        <p:nvSpPr>
          <p:cNvPr id="190" name="Google Shape;190;gd92177bdbb_0_13"/>
          <p:cNvSpPr txBox="1">
            <a:spLocks noGrp="1"/>
          </p:cNvSpPr>
          <p:nvPr>
            <p:ph type="body" idx="1"/>
          </p:nvPr>
        </p:nvSpPr>
        <p:spPr>
          <a:xfrm>
            <a:off x="618100" y="2345652"/>
            <a:ext cx="7772400" cy="8694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$2,500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91" name="Google Shape;191;gd92177bdbb_0_13"/>
          <p:cNvSpPr txBox="1"/>
          <p:nvPr/>
        </p:nvSpPr>
        <p:spPr>
          <a:xfrm>
            <a:off x="901200" y="3612925"/>
            <a:ext cx="73416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solidFill>
                  <a:schemeClr val="lt1"/>
                </a:solidFill>
              </a:rPr>
              <a:t>Ongoing shelter support and updating a number of household and yard accessories that have become worn/broken over the years. A shed, used by residents to store equipment used for yard upkeep, will be repaired by a program graduate.</a:t>
            </a:r>
            <a:endParaRPr sz="2500" dirty="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d92177bdbb_0_19"/>
          <p:cNvSpPr txBox="1">
            <a:spLocks noGrp="1"/>
          </p:cNvSpPr>
          <p:nvPr>
            <p:ph type="title"/>
          </p:nvPr>
        </p:nvSpPr>
        <p:spPr>
          <a:xfrm>
            <a:off x="637425" y="45645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Harford Family House</a:t>
            </a:r>
            <a:endParaRPr b="1">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a:latin typeface="Arial"/>
                <a:ea typeface="Arial"/>
                <a:cs typeface="Arial"/>
                <a:sym typeface="Arial"/>
              </a:rPr>
              <a:t>Transportation for Families</a:t>
            </a:r>
            <a:endParaRPr sz="2500" b="1">
              <a:latin typeface="Arial"/>
              <a:ea typeface="Arial"/>
              <a:cs typeface="Arial"/>
              <a:sym typeface="Arial"/>
            </a:endParaRPr>
          </a:p>
        </p:txBody>
      </p:sp>
      <p:sp>
        <p:nvSpPr>
          <p:cNvPr id="197" name="Google Shape;197;gd92177bdbb_0_19"/>
          <p:cNvSpPr txBox="1">
            <a:spLocks noGrp="1"/>
          </p:cNvSpPr>
          <p:nvPr>
            <p:ph type="body" idx="1"/>
          </p:nvPr>
        </p:nvSpPr>
        <p:spPr>
          <a:xfrm>
            <a:off x="685800" y="2286153"/>
            <a:ext cx="7772400" cy="7656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$3,000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198" name="Google Shape;198;gd92177bdbb_0_19"/>
          <p:cNvSpPr txBox="1"/>
          <p:nvPr/>
        </p:nvSpPr>
        <p:spPr>
          <a:xfrm>
            <a:off x="801950" y="3554875"/>
            <a:ext cx="77724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solidFill>
                  <a:schemeClr val="lt1"/>
                </a:solidFill>
              </a:rPr>
              <a:t>This project will enable HFH to work with single mothers with children who are in need of transportation to get to and from work, to take their children to and from daycare, after-school activities, doctor appointments, and any other trips needed via a bus pass, cab fare, and Uber rides.</a:t>
            </a:r>
            <a:endParaRPr sz="25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d92177bdbb_0_25"/>
          <p:cNvSpPr txBox="1">
            <a:spLocks noGrp="1"/>
          </p:cNvSpPr>
          <p:nvPr>
            <p:ph type="title"/>
          </p:nvPr>
        </p:nvSpPr>
        <p:spPr>
          <a:xfrm>
            <a:off x="736450" y="46610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Boys and Girls Club</a:t>
            </a:r>
            <a:endParaRPr b="1">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a:latin typeface="Arial"/>
                <a:ea typeface="Arial"/>
                <a:cs typeface="Arial"/>
                <a:sym typeface="Arial"/>
              </a:rPr>
              <a:t>Club on the Go</a:t>
            </a:r>
            <a:endParaRPr sz="2500" b="1">
              <a:latin typeface="Arial"/>
              <a:ea typeface="Arial"/>
              <a:cs typeface="Arial"/>
              <a:sym typeface="Arial"/>
            </a:endParaRPr>
          </a:p>
        </p:txBody>
      </p:sp>
      <p:sp>
        <p:nvSpPr>
          <p:cNvPr id="204" name="Google Shape;204;gd92177bdbb_0_25"/>
          <p:cNvSpPr txBox="1">
            <a:spLocks noGrp="1"/>
          </p:cNvSpPr>
          <p:nvPr>
            <p:ph type="body" idx="1"/>
          </p:nvPr>
        </p:nvSpPr>
        <p:spPr>
          <a:xfrm>
            <a:off x="579400" y="2403677"/>
            <a:ext cx="7772400" cy="830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05" name="Google Shape;205;gd92177bdbb_0_25"/>
          <p:cNvSpPr txBox="1"/>
          <p:nvPr/>
        </p:nvSpPr>
        <p:spPr>
          <a:xfrm>
            <a:off x="1111450" y="3622600"/>
            <a:ext cx="70224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solidFill>
                  <a:schemeClr val="lt1"/>
                </a:solidFill>
              </a:rPr>
              <a:t>Club on the Go is a new initiative that will bring youth development programming and food access to under-resourced families in the high-need Edgewood and Aberdeen areas.</a:t>
            </a:r>
            <a:endParaRPr sz="25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92177bdbb_0_31"/>
          <p:cNvSpPr txBox="1">
            <a:spLocks noGrp="1"/>
          </p:cNvSpPr>
          <p:nvPr>
            <p:ph type="title"/>
          </p:nvPr>
        </p:nvSpPr>
        <p:spPr>
          <a:xfrm>
            <a:off x="743850" y="47577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Edgewood Community Support Center</a:t>
            </a:r>
            <a:endParaRPr b="1">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a:latin typeface="Arial"/>
                <a:ea typeface="Arial"/>
                <a:cs typeface="Arial"/>
                <a:sym typeface="Arial"/>
              </a:rPr>
              <a:t>Case Management</a:t>
            </a:r>
            <a:endParaRPr sz="2500" b="1">
              <a:latin typeface="Arial"/>
              <a:ea typeface="Arial"/>
              <a:cs typeface="Arial"/>
              <a:sym typeface="Arial"/>
            </a:endParaRPr>
          </a:p>
        </p:txBody>
      </p:sp>
      <p:sp>
        <p:nvSpPr>
          <p:cNvPr id="211" name="Google Shape;211;gd92177bdbb_0_31"/>
          <p:cNvSpPr txBox="1">
            <a:spLocks noGrp="1"/>
          </p:cNvSpPr>
          <p:nvPr>
            <p:ph type="body" idx="1"/>
          </p:nvPr>
        </p:nvSpPr>
        <p:spPr>
          <a:xfrm>
            <a:off x="685800" y="2189707"/>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12" name="Google Shape;212;gd92177bdbb_0_31"/>
          <p:cNvSpPr txBox="1"/>
          <p:nvPr/>
        </p:nvSpPr>
        <p:spPr>
          <a:xfrm>
            <a:off x="1005050" y="3467825"/>
            <a:ext cx="7177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rgbClr val="FFFFFF"/>
                </a:solidFill>
              </a:rPr>
              <a:t>Partial support for case manager’s salary to continue to connect individuals facing challenges due to financial, physical, and/or mental health issues with resources in the community.</a:t>
            </a: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d92177bdbb_0_37"/>
          <p:cNvSpPr txBox="1">
            <a:spLocks noGrp="1"/>
          </p:cNvSpPr>
          <p:nvPr>
            <p:ph type="title"/>
          </p:nvPr>
        </p:nvSpPr>
        <p:spPr>
          <a:xfrm>
            <a:off x="869575" y="83367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Harford County Education Foundation</a:t>
            </a:r>
            <a:endParaRPr b="1">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a:latin typeface="Arial"/>
                <a:ea typeface="Arial"/>
                <a:cs typeface="Arial"/>
                <a:sym typeface="Arial"/>
              </a:rPr>
              <a:t>Littles University</a:t>
            </a:r>
            <a:endParaRPr sz="2500" b="1">
              <a:latin typeface="Arial"/>
              <a:ea typeface="Arial"/>
              <a:cs typeface="Arial"/>
              <a:sym typeface="Arial"/>
            </a:endParaRPr>
          </a:p>
        </p:txBody>
      </p:sp>
      <p:sp>
        <p:nvSpPr>
          <p:cNvPr id="218" name="Google Shape;218;gd92177bdbb_0_37"/>
          <p:cNvSpPr txBox="1">
            <a:spLocks noGrp="1"/>
          </p:cNvSpPr>
          <p:nvPr>
            <p:ph type="body" idx="1"/>
          </p:nvPr>
        </p:nvSpPr>
        <p:spPr>
          <a:xfrm>
            <a:off x="734175" y="2432457"/>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$4,978.40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19" name="Google Shape;219;gd92177bdbb_0_37"/>
          <p:cNvSpPr txBox="1"/>
          <p:nvPr/>
        </p:nvSpPr>
        <p:spPr>
          <a:xfrm>
            <a:off x="908325" y="3748325"/>
            <a:ext cx="7525500" cy="247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0" name="Google Shape;220;gd92177bdbb_0_37"/>
          <p:cNvSpPr txBox="1"/>
          <p:nvPr/>
        </p:nvSpPr>
        <p:spPr>
          <a:xfrm>
            <a:off x="1005050" y="3709650"/>
            <a:ext cx="7428900" cy="266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dirty="0">
                <a:solidFill>
                  <a:schemeClr val="lt1"/>
                </a:solidFill>
              </a:rPr>
              <a:t>HCEF has partnered with Harford County Public Schools to form “Littles University.” HCPS will release a video reading of an age-appropriate book where parents and children tune-in to participate in the reading on a monthly basis. In addition, HCEF ships the featured book to 250 children (birth to 5 years) each month.</a:t>
            </a:r>
            <a:endParaRPr sz="2300" dirty="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d92177bdbb_0_43"/>
          <p:cNvSpPr txBox="1">
            <a:spLocks noGrp="1"/>
          </p:cNvSpPr>
          <p:nvPr>
            <p:ph type="title"/>
          </p:nvPr>
        </p:nvSpPr>
        <p:spPr>
          <a:xfrm>
            <a:off x="685800" y="988450"/>
            <a:ext cx="7772400" cy="182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800"/>
              <a:buFont typeface="Arial"/>
              <a:buNone/>
            </a:pPr>
            <a:r>
              <a:rPr lang="en-US" sz="4500">
                <a:latin typeface="Arial"/>
                <a:ea typeface="Arial"/>
                <a:cs typeface="Arial"/>
                <a:sym typeface="Arial"/>
              </a:rPr>
              <a:t>The Sexual Assault Spouse Abuse Resource Center Inc. </a:t>
            </a:r>
            <a:endParaRPr sz="4500">
              <a:latin typeface="Arial"/>
              <a:ea typeface="Arial"/>
              <a:cs typeface="Arial"/>
              <a:sym typeface="Arial"/>
            </a:endParaRPr>
          </a:p>
          <a:p>
            <a:pPr marL="0" lvl="0" indent="0" algn="ctr" rtl="0">
              <a:lnSpc>
                <a:spcPct val="90000"/>
              </a:lnSpc>
              <a:spcBef>
                <a:spcPts val="0"/>
              </a:spcBef>
              <a:spcAft>
                <a:spcPts val="0"/>
              </a:spcAft>
              <a:buClr>
                <a:schemeClr val="lt1"/>
              </a:buClr>
              <a:buSzPts val="4800"/>
              <a:buFont typeface="Arial"/>
              <a:buNone/>
            </a:pPr>
            <a:r>
              <a:rPr lang="en-US" sz="4500">
                <a:latin typeface="Arial"/>
                <a:ea typeface="Arial"/>
                <a:cs typeface="Arial"/>
                <a:sym typeface="Arial"/>
              </a:rPr>
              <a:t>(SARC)</a:t>
            </a:r>
            <a:endParaRPr sz="4500">
              <a:latin typeface="Arial"/>
              <a:ea typeface="Arial"/>
              <a:cs typeface="Arial"/>
              <a:sym typeface="Arial"/>
            </a:endParaRPr>
          </a:p>
        </p:txBody>
      </p:sp>
      <p:sp>
        <p:nvSpPr>
          <p:cNvPr id="226" name="Google Shape;226;gd92177bdbb_0_43"/>
          <p:cNvSpPr txBox="1">
            <a:spLocks noGrp="1"/>
          </p:cNvSpPr>
          <p:nvPr>
            <p:ph type="body" idx="1"/>
          </p:nvPr>
        </p:nvSpPr>
        <p:spPr>
          <a:xfrm>
            <a:off x="608400" y="2620532"/>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$5,000</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27" name="Google Shape;227;gd92177bdbb_0_43"/>
          <p:cNvSpPr txBox="1"/>
          <p:nvPr/>
        </p:nvSpPr>
        <p:spPr>
          <a:xfrm>
            <a:off x="1005075" y="4154600"/>
            <a:ext cx="72351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solidFill>
                  <a:schemeClr val="lt1"/>
                </a:solidFill>
              </a:rPr>
              <a:t>Childcare and transportation assistance via Uber funds for 100 victims in total.</a:t>
            </a:r>
            <a:endParaRPr sz="25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d92177bdbb_0_1"/>
          <p:cNvSpPr txBox="1">
            <a:spLocks noGrp="1"/>
          </p:cNvSpPr>
          <p:nvPr>
            <p:ph type="title"/>
          </p:nvPr>
        </p:nvSpPr>
        <p:spPr>
          <a:xfrm>
            <a:off x="598750" y="456450"/>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Found in Faith Ministries</a:t>
            </a:r>
            <a:endParaRPr b="1">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a:latin typeface="Arial"/>
                <a:ea typeface="Arial"/>
                <a:cs typeface="Arial"/>
                <a:sym typeface="Arial"/>
              </a:rPr>
              <a:t>Sweet Dreams: Fresh Start Furniture Program</a:t>
            </a:r>
            <a:endParaRPr sz="2500" b="1">
              <a:latin typeface="Arial"/>
              <a:ea typeface="Arial"/>
              <a:cs typeface="Arial"/>
              <a:sym typeface="Arial"/>
            </a:endParaRPr>
          </a:p>
        </p:txBody>
      </p:sp>
      <p:sp>
        <p:nvSpPr>
          <p:cNvPr id="233" name="Google Shape;233;gd92177bdbb_0_1"/>
          <p:cNvSpPr txBox="1">
            <a:spLocks noGrp="1"/>
          </p:cNvSpPr>
          <p:nvPr>
            <p:ph type="body" idx="1"/>
          </p:nvPr>
        </p:nvSpPr>
        <p:spPr>
          <a:xfrm>
            <a:off x="531025" y="2412182"/>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a:p>
          <a:p>
            <a:pPr marL="228600" lvl="0" indent="0" algn="ctr" rtl="0">
              <a:lnSpc>
                <a:spcPct val="90000"/>
              </a:lnSpc>
              <a:spcBef>
                <a:spcPts val="400"/>
              </a:spcBef>
              <a:spcAft>
                <a:spcPts val="0"/>
              </a:spcAft>
              <a:buClr>
                <a:srgbClr val="66FF33"/>
              </a:buClr>
              <a:buSzPts val="4000"/>
              <a:buNone/>
            </a:pPr>
            <a:r>
              <a:rPr lang="en-US" sz="4000">
                <a:solidFill>
                  <a:srgbClr val="66FF33"/>
                </a:solidFill>
                <a:latin typeface="Arial"/>
                <a:ea typeface="Arial"/>
                <a:cs typeface="Arial"/>
                <a:sym typeface="Arial"/>
              </a:rPr>
              <a:t>$2,737.16</a:t>
            </a:r>
            <a:endParaRPr/>
          </a:p>
          <a:p>
            <a:pPr marL="228600" marR="64006" lvl="0" indent="0" algn="r" rtl="0">
              <a:lnSpc>
                <a:spcPct val="90000"/>
              </a:lnSpc>
              <a:spcBef>
                <a:spcPts val="400"/>
              </a:spcBef>
              <a:spcAft>
                <a:spcPts val="0"/>
              </a:spcAft>
              <a:buClr>
                <a:schemeClr val="lt1"/>
              </a:buClr>
              <a:buSzPts val="2700"/>
              <a:buFont typeface="Lucida Sans"/>
              <a:buNone/>
            </a:pPr>
            <a:endParaRPr/>
          </a:p>
        </p:txBody>
      </p:sp>
      <p:sp>
        <p:nvSpPr>
          <p:cNvPr id="234" name="Google Shape;234;gd92177bdbb_0_1"/>
          <p:cNvSpPr txBox="1"/>
          <p:nvPr/>
        </p:nvSpPr>
        <p:spPr>
          <a:xfrm>
            <a:off x="828625" y="4212625"/>
            <a:ext cx="71772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a:solidFill>
                  <a:schemeClr val="lt1"/>
                </a:solidFill>
              </a:rPr>
              <a:t>Mattress covers and pillows</a:t>
            </a:r>
            <a:endParaRPr sz="25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d92177bdbb_0_50"/>
          <p:cNvSpPr txBox="1">
            <a:spLocks noGrp="1"/>
          </p:cNvSpPr>
          <p:nvPr>
            <p:ph type="title"/>
          </p:nvPr>
        </p:nvSpPr>
        <p:spPr>
          <a:xfrm>
            <a:off x="850225" y="466125"/>
            <a:ext cx="7772400" cy="1829700"/>
          </a:xfrm>
          <a:prstGeom prst="rect">
            <a:avLst/>
          </a:prstGeom>
          <a:noFill/>
          <a:ln>
            <a:noFill/>
          </a:ln>
        </p:spPr>
        <p:txBody>
          <a:bodyPr spcFirstLastPara="1" wrap="square" lIns="91425" tIns="45700" rIns="91425" bIns="45700" anchor="b" anchorCtr="0">
            <a:noAutofit/>
          </a:bodyPr>
          <a:lstStyle/>
          <a:p>
            <a:pPr marL="57150" lvl="0" indent="0" algn="ctr" rtl="0">
              <a:lnSpc>
                <a:spcPct val="115000"/>
              </a:lnSpc>
              <a:spcBef>
                <a:spcPts val="0"/>
              </a:spcBef>
              <a:spcAft>
                <a:spcPts val="0"/>
              </a:spcAft>
              <a:buClr>
                <a:schemeClr val="dk1"/>
              </a:buClr>
              <a:buSzPts val="1100"/>
              <a:buFont typeface="Arial"/>
              <a:buNone/>
            </a:pPr>
            <a:r>
              <a:rPr lang="en-US" b="1" dirty="0">
                <a:latin typeface="Arial"/>
                <a:ea typeface="Arial"/>
                <a:cs typeface="Arial"/>
                <a:sym typeface="Arial"/>
              </a:rPr>
              <a:t>Lions Association</a:t>
            </a:r>
            <a:endParaRPr b="1" dirty="0">
              <a:latin typeface="Arial"/>
              <a:ea typeface="Arial"/>
              <a:cs typeface="Arial"/>
              <a:sym typeface="Arial"/>
            </a:endParaRPr>
          </a:p>
          <a:p>
            <a:pPr marL="57150" lvl="0" indent="0" algn="ctr" rtl="0">
              <a:lnSpc>
                <a:spcPct val="115000"/>
              </a:lnSpc>
              <a:spcBef>
                <a:spcPts val="0"/>
              </a:spcBef>
              <a:spcAft>
                <a:spcPts val="0"/>
              </a:spcAft>
              <a:buClr>
                <a:schemeClr val="dk1"/>
              </a:buClr>
              <a:buSzPts val="1100"/>
              <a:buFont typeface="Arial"/>
              <a:buNone/>
            </a:pPr>
            <a:r>
              <a:rPr lang="en-US" sz="2500" b="1" dirty="0">
                <a:latin typeface="Arial"/>
                <a:ea typeface="Arial"/>
                <a:cs typeface="Arial"/>
                <a:sym typeface="Arial"/>
              </a:rPr>
              <a:t>Harford Hears</a:t>
            </a:r>
            <a:endParaRPr sz="2500" b="1" dirty="0">
              <a:latin typeface="Arial"/>
              <a:ea typeface="Arial"/>
              <a:cs typeface="Arial"/>
              <a:sym typeface="Arial"/>
            </a:endParaRPr>
          </a:p>
        </p:txBody>
      </p:sp>
      <p:sp>
        <p:nvSpPr>
          <p:cNvPr id="240" name="Google Shape;240;gd92177bdbb_0_50"/>
          <p:cNvSpPr txBox="1">
            <a:spLocks noGrp="1"/>
          </p:cNvSpPr>
          <p:nvPr>
            <p:ph type="body" idx="1"/>
          </p:nvPr>
        </p:nvSpPr>
        <p:spPr>
          <a:xfrm>
            <a:off x="685800" y="2295832"/>
            <a:ext cx="7772400" cy="1199700"/>
          </a:xfrm>
          <a:prstGeom prst="rect">
            <a:avLst/>
          </a:prstGeom>
          <a:noFill/>
          <a:ln>
            <a:noFill/>
          </a:ln>
        </p:spPr>
        <p:txBody>
          <a:bodyPr spcFirstLastPara="1" wrap="square" lIns="91425" tIns="45700" rIns="91425" bIns="45700" anchor="t" anchorCtr="0">
            <a:noAutofit/>
          </a:bodyPr>
          <a:lstStyle/>
          <a:p>
            <a:pPr marL="228600" lvl="0" indent="0" algn="ctr" rtl="0">
              <a:lnSpc>
                <a:spcPct val="90000"/>
              </a:lnSpc>
              <a:spcBef>
                <a:spcPts val="0"/>
              </a:spcBef>
              <a:spcAft>
                <a:spcPts val="0"/>
              </a:spcAft>
              <a:buClr>
                <a:schemeClr val="lt1"/>
              </a:buClr>
              <a:buSzPts val="2700"/>
              <a:buNone/>
            </a:pPr>
            <a:endParaRPr dirty="0"/>
          </a:p>
          <a:p>
            <a:pPr marL="228600" lvl="0" indent="0" algn="ctr" rtl="0">
              <a:lnSpc>
                <a:spcPct val="90000"/>
              </a:lnSpc>
              <a:spcBef>
                <a:spcPts val="400"/>
              </a:spcBef>
              <a:spcAft>
                <a:spcPts val="0"/>
              </a:spcAft>
              <a:buClr>
                <a:srgbClr val="66FF33"/>
              </a:buClr>
              <a:buSzPts val="4000"/>
              <a:buNone/>
            </a:pPr>
            <a:r>
              <a:rPr lang="en-US" sz="4000" dirty="0">
                <a:solidFill>
                  <a:srgbClr val="66FF33"/>
                </a:solidFill>
                <a:latin typeface="Arial"/>
                <a:ea typeface="Arial"/>
                <a:cs typeface="Arial"/>
                <a:sym typeface="Arial"/>
              </a:rPr>
              <a:t>$3,500</a:t>
            </a:r>
            <a:endParaRPr dirty="0"/>
          </a:p>
          <a:p>
            <a:pPr marL="228600" marR="64006" lvl="0" indent="0" algn="r" rtl="0">
              <a:lnSpc>
                <a:spcPct val="90000"/>
              </a:lnSpc>
              <a:spcBef>
                <a:spcPts val="400"/>
              </a:spcBef>
              <a:spcAft>
                <a:spcPts val="0"/>
              </a:spcAft>
              <a:buClr>
                <a:schemeClr val="lt1"/>
              </a:buClr>
              <a:buSzPts val="2700"/>
              <a:buFont typeface="Lucida Sans"/>
              <a:buNone/>
            </a:pPr>
            <a:endParaRPr dirty="0"/>
          </a:p>
        </p:txBody>
      </p:sp>
      <p:sp>
        <p:nvSpPr>
          <p:cNvPr id="241" name="Google Shape;241;gd92177bdbb_0_50"/>
          <p:cNvSpPr txBox="1"/>
          <p:nvPr/>
        </p:nvSpPr>
        <p:spPr>
          <a:xfrm>
            <a:off x="1094575" y="4077200"/>
            <a:ext cx="72837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solidFill>
                  <a:schemeClr val="lt1"/>
                </a:solidFill>
              </a:rPr>
              <a:t>Covers costs to provide hearing aids for low income Harford County applicants.</a:t>
            </a:r>
            <a:endParaRPr sz="25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Arial"/>
              <a:buNone/>
            </a:pPr>
            <a:r>
              <a:rPr lang="en-US" sz="4000">
                <a:latin typeface="Arial"/>
                <a:ea typeface="Arial"/>
                <a:cs typeface="Arial"/>
                <a:sym typeface="Arial"/>
              </a:rPr>
              <a:t>General Membership Meeting </a:t>
            </a:r>
            <a:br>
              <a:rPr lang="en-US" sz="4000">
                <a:latin typeface="Arial"/>
                <a:ea typeface="Arial"/>
                <a:cs typeface="Arial"/>
                <a:sym typeface="Arial"/>
              </a:rPr>
            </a:br>
            <a:r>
              <a:rPr lang="en-US" sz="4000">
                <a:latin typeface="Arial"/>
                <a:ea typeface="Arial"/>
                <a:cs typeface="Arial"/>
                <a:sym typeface="Arial"/>
              </a:rPr>
              <a:t>May 20, 2021</a:t>
            </a:r>
            <a:endParaRPr/>
          </a:p>
        </p:txBody>
      </p:sp>
      <p:sp>
        <p:nvSpPr>
          <p:cNvPr id="70" name="Google Shape;70;p3"/>
          <p:cNvSpPr txBox="1">
            <a:spLocks noGrp="1"/>
          </p:cNvSpPr>
          <p:nvPr>
            <p:ph type="body" idx="1"/>
          </p:nvPr>
        </p:nvSpPr>
        <p:spPr>
          <a:xfrm>
            <a:off x="277091" y="2253397"/>
            <a:ext cx="8575963" cy="367506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Char char="•"/>
            </a:pPr>
            <a:r>
              <a:rPr lang="en-US" sz="2000" dirty="0"/>
              <a:t>Opening Remarks</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Donna Kreis</a:t>
            </a:r>
            <a:endParaRPr dirty="0"/>
          </a:p>
          <a:p>
            <a:pPr marL="228600" lvl="0" indent="-228600" algn="l" rtl="0">
              <a:lnSpc>
                <a:spcPct val="90000"/>
              </a:lnSpc>
              <a:spcBef>
                <a:spcPts val="1000"/>
              </a:spcBef>
              <a:spcAft>
                <a:spcPts val="0"/>
              </a:spcAft>
              <a:buClr>
                <a:schemeClr val="lt1"/>
              </a:buClr>
              <a:buSzPts val="2000"/>
              <a:buChar char="•"/>
            </a:pPr>
            <a:r>
              <a:rPr lang="en-US" sz="2000" dirty="0"/>
              <a:t>Finance Report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Monica Worrell</a:t>
            </a:r>
            <a:endParaRPr dirty="0"/>
          </a:p>
          <a:p>
            <a:pPr marL="228600" lvl="0" indent="-228600" algn="l" rtl="0">
              <a:lnSpc>
                <a:spcPct val="90000"/>
              </a:lnSpc>
              <a:spcBef>
                <a:spcPts val="1000"/>
              </a:spcBef>
              <a:spcAft>
                <a:spcPts val="0"/>
              </a:spcAft>
              <a:buClr>
                <a:schemeClr val="lt1"/>
              </a:buClr>
              <a:buSzPts val="2000"/>
              <a:buChar char="•"/>
            </a:pPr>
            <a:r>
              <a:rPr lang="en-US" sz="2000" dirty="0"/>
              <a:t>Grant Committee Report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Sara Burley / Sarah Ortiz-Brown</a:t>
            </a:r>
            <a:endParaRPr dirty="0"/>
          </a:p>
          <a:p>
            <a:pPr marL="228600" lvl="0" indent="-228600" algn="l" rtl="0">
              <a:lnSpc>
                <a:spcPct val="90000"/>
              </a:lnSpc>
              <a:spcBef>
                <a:spcPts val="1000"/>
              </a:spcBef>
              <a:spcAft>
                <a:spcPts val="0"/>
              </a:spcAft>
              <a:buClr>
                <a:schemeClr val="lt1"/>
              </a:buClr>
              <a:buSzPts val="2000"/>
              <a:buChar char="•"/>
            </a:pPr>
            <a:r>
              <a:rPr lang="en-US" sz="2000" dirty="0"/>
              <a:t>Member’s Choice Award Update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Tami Zavislan</a:t>
            </a:r>
            <a:endParaRPr dirty="0"/>
          </a:p>
          <a:p>
            <a:pPr marL="228600" lvl="0" indent="-228600" algn="l" rtl="0">
              <a:lnSpc>
                <a:spcPct val="90000"/>
              </a:lnSpc>
              <a:spcBef>
                <a:spcPts val="1000"/>
              </a:spcBef>
              <a:spcAft>
                <a:spcPts val="0"/>
              </a:spcAft>
              <a:buClr>
                <a:schemeClr val="lt1"/>
              </a:buClr>
              <a:buSzPts val="2000"/>
              <a:buChar char="•"/>
            </a:pPr>
            <a:r>
              <a:rPr lang="en-US" sz="2000" dirty="0"/>
              <a:t>Membership and Outreach Committee Report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Allison Cuneo </a:t>
            </a:r>
            <a:endParaRPr dirty="0"/>
          </a:p>
          <a:p>
            <a:pPr marL="228600" lvl="0" indent="-228600" algn="l" rtl="0">
              <a:lnSpc>
                <a:spcPct val="90000"/>
              </a:lnSpc>
              <a:spcBef>
                <a:spcPts val="1000"/>
              </a:spcBef>
              <a:spcAft>
                <a:spcPts val="0"/>
              </a:spcAft>
              <a:buClr>
                <a:schemeClr val="lt1"/>
              </a:buClr>
              <a:buSzPts val="2000"/>
              <a:buChar char="•"/>
            </a:pPr>
            <a:r>
              <a:rPr lang="en-US" sz="2000" dirty="0"/>
              <a:t>Closing Remarks </a:t>
            </a:r>
            <a:endParaRPr dirty="0"/>
          </a:p>
          <a:p>
            <a:pPr marL="685800" lvl="1" indent="-228600" algn="l" rtl="0">
              <a:lnSpc>
                <a:spcPct val="90000"/>
              </a:lnSpc>
              <a:spcBef>
                <a:spcPts val="500"/>
              </a:spcBef>
              <a:spcAft>
                <a:spcPts val="0"/>
              </a:spcAft>
              <a:buClr>
                <a:srgbClr val="66FF33"/>
              </a:buClr>
              <a:buSzPts val="2000"/>
              <a:buChar char="▪"/>
            </a:pPr>
            <a:r>
              <a:rPr lang="en-US" sz="2000" i="1" dirty="0">
                <a:solidFill>
                  <a:srgbClr val="66FF33"/>
                </a:solidFill>
              </a:rPr>
              <a:t>Bonnie Miranda</a:t>
            </a:r>
            <a:endParaRPr sz="2000" i="1" dirty="0">
              <a:solidFill>
                <a:srgbClr val="66FF3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aphicFrame>
        <p:nvGraphicFramePr>
          <p:cNvPr id="246" name="Google Shape;246;p20"/>
          <p:cNvGraphicFramePr/>
          <p:nvPr>
            <p:extLst>
              <p:ext uri="{D42A27DB-BD31-4B8C-83A1-F6EECF244321}">
                <p14:modId xmlns:p14="http://schemas.microsoft.com/office/powerpoint/2010/main" val="3199488114"/>
              </p:ext>
            </p:extLst>
          </p:nvPr>
        </p:nvGraphicFramePr>
        <p:xfrm>
          <a:off x="571500" y="1888693"/>
          <a:ext cx="8372475" cy="4789300"/>
        </p:xfrm>
        <a:graphic>
          <a:graphicData uri="http://schemas.openxmlformats.org/drawingml/2006/table">
            <a:tbl>
              <a:tblPr firstRow="1" bandRow="1">
                <a:noFill/>
                <a:tableStyleId>{2E5A0C4F-AF70-44E1-8508-3BF682F9AD86}</a:tableStyleId>
              </a:tblPr>
              <a:tblGrid>
                <a:gridCol w="1537233">
                  <a:extLst>
                    <a:ext uri="{9D8B030D-6E8A-4147-A177-3AD203B41FA5}">
                      <a16:colId xmlns:a16="http://schemas.microsoft.com/office/drawing/2014/main" val="20000"/>
                    </a:ext>
                  </a:extLst>
                </a:gridCol>
                <a:gridCol w="6835242">
                  <a:extLst>
                    <a:ext uri="{9D8B030D-6E8A-4147-A177-3AD203B41FA5}">
                      <a16:colId xmlns:a16="http://schemas.microsoft.com/office/drawing/2014/main" val="20001"/>
                    </a:ext>
                  </a:extLst>
                </a:gridCol>
              </a:tblGrid>
              <a:tr h="446200">
                <a:tc gridSpan="2">
                  <a:txBody>
                    <a:bodyPr/>
                    <a:lstStyle/>
                    <a:p>
                      <a:pPr marL="0" marR="0" lvl="0" indent="0" algn="ctr" rtl="0">
                        <a:spcBef>
                          <a:spcPts val="0"/>
                        </a:spcBef>
                        <a:spcAft>
                          <a:spcPts val="0"/>
                        </a:spcAft>
                        <a:buNone/>
                      </a:pPr>
                      <a:r>
                        <a:rPr lang="en-US" sz="2000" u="none" strike="noStrike" cap="none">
                          <a:solidFill>
                            <a:srgbClr val="66FF33"/>
                          </a:solidFill>
                          <a:latin typeface="+mn-lt"/>
                        </a:rPr>
                        <a:t>$</a:t>
                      </a:r>
                      <a:r>
                        <a:rPr lang="en-US" sz="2000" u="none" strike="noStrike" cap="none">
                          <a:solidFill>
                            <a:srgbClr val="66FF33"/>
                          </a:solidFill>
                          <a:latin typeface="+mn-lt"/>
                          <a:ea typeface="Calibri"/>
                          <a:cs typeface="Calibri"/>
                          <a:sym typeface="Calibri"/>
                        </a:rPr>
                        <a:t>43,515.56</a:t>
                      </a:r>
                      <a:r>
                        <a:rPr lang="en-US" sz="2000" u="none" strike="noStrike" cap="none">
                          <a:solidFill>
                            <a:srgbClr val="66FF33"/>
                          </a:solidFill>
                          <a:latin typeface="+mn-lt"/>
                        </a:rPr>
                        <a:t> to </a:t>
                      </a:r>
                      <a:r>
                        <a:rPr lang="en-US" sz="2000">
                          <a:solidFill>
                            <a:srgbClr val="66FF33"/>
                          </a:solidFill>
                          <a:latin typeface="+mn-lt"/>
                        </a:rPr>
                        <a:t>11</a:t>
                      </a:r>
                      <a:r>
                        <a:rPr lang="en-US" sz="2000" u="none" strike="noStrike" cap="none">
                          <a:solidFill>
                            <a:srgbClr val="66FF33"/>
                          </a:solidFill>
                          <a:latin typeface="+mn-lt"/>
                        </a:rPr>
                        <a:t> Deserving Applicants (*previous recipient)</a:t>
                      </a:r>
                      <a:endParaRPr sz="2000" u="none" strike="noStrike" cap="none">
                        <a:solidFill>
                          <a:srgbClr val="66FF33"/>
                        </a:solidFill>
                        <a:latin typeface="+mn-lt"/>
                        <a:ea typeface="Arial"/>
                        <a:cs typeface="Arial"/>
                        <a:sym typeface="A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$5,000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182880" marR="0" lvl="0" indent="0" algn="l" rtl="0">
                        <a:lnSpc>
                          <a:spcPct val="107000"/>
                        </a:lnSpc>
                        <a:spcBef>
                          <a:spcPts val="0"/>
                        </a:spcBef>
                        <a:spcAft>
                          <a:spcPts val="0"/>
                        </a:spcAft>
                        <a:buNone/>
                      </a:pPr>
                      <a:r>
                        <a:rPr lang="en-US" sz="2000">
                          <a:solidFill>
                            <a:schemeClr val="lt1"/>
                          </a:solidFill>
                          <a:latin typeface="+mn-lt"/>
                        </a:rPr>
                        <a:t>Mason Dixon Community Services</a:t>
                      </a:r>
                      <a:r>
                        <a:rPr lang="en-US" sz="2000" u="none" strike="noStrike" cap="none">
                          <a:solidFill>
                            <a:schemeClr val="lt1"/>
                          </a:solidFill>
                          <a:latin typeface="+mn-lt"/>
                        </a:rPr>
                        <a:t>*</a:t>
                      </a:r>
                      <a:endParaRPr sz="2000" u="none" strike="noStrike" cap="none">
                        <a:solidFill>
                          <a:schemeClr val="lt1"/>
                        </a:solidFill>
                        <a:latin typeface="+mn-lt"/>
                      </a:endParaRPr>
                    </a:p>
                  </a:txBody>
                  <a:tcPr marL="85725" marR="9525" marT="9525" marB="0" anchor="ctr"/>
                </a:tc>
                <a:extLst>
                  <a:ext uri="{0D108BD9-81ED-4DB2-BD59-A6C34878D82A}">
                    <a16:rowId xmlns:a16="http://schemas.microsoft.com/office/drawing/2014/main" val="10001"/>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a:t>
                      </a:r>
                      <a:r>
                        <a:rPr lang="en-US" sz="2000">
                          <a:solidFill>
                            <a:schemeClr val="lt1"/>
                          </a:solidFill>
                          <a:latin typeface="+mn-lt"/>
                        </a:rPr>
                        <a:t>5</a:t>
                      </a:r>
                      <a:r>
                        <a:rPr lang="en-US" sz="2000" u="none" strike="noStrike" cap="none">
                          <a:solidFill>
                            <a:schemeClr val="lt1"/>
                          </a:solidFill>
                          <a:latin typeface="+mn-lt"/>
                        </a:rPr>
                        <a:t>,000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182880" marR="0" lvl="0" indent="0" algn="l" rtl="0">
                        <a:lnSpc>
                          <a:spcPct val="107000"/>
                        </a:lnSpc>
                        <a:spcBef>
                          <a:spcPts val="0"/>
                        </a:spcBef>
                        <a:spcAft>
                          <a:spcPts val="0"/>
                        </a:spcAft>
                        <a:buNone/>
                      </a:pPr>
                      <a:r>
                        <a:rPr lang="en-US" sz="2000">
                          <a:solidFill>
                            <a:schemeClr val="lt1"/>
                          </a:solidFill>
                          <a:latin typeface="+mn-lt"/>
                        </a:rPr>
                        <a:t>Humanim, Inc.</a:t>
                      </a:r>
                      <a:endParaRPr sz="2000" u="none" strike="noStrike" cap="none">
                        <a:solidFill>
                          <a:schemeClr val="lt1"/>
                        </a:solidFill>
                        <a:latin typeface="+mn-lt"/>
                      </a:endParaRPr>
                    </a:p>
                  </a:txBody>
                  <a:tcPr marL="85725" marR="9525" marT="9525" marB="0" anchor="ctr"/>
                </a:tc>
                <a:extLst>
                  <a:ext uri="{0D108BD9-81ED-4DB2-BD59-A6C34878D82A}">
                    <a16:rowId xmlns:a16="http://schemas.microsoft.com/office/drawing/2014/main" val="10002"/>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a:t>
                      </a:r>
                      <a:r>
                        <a:rPr lang="en-US" sz="2000">
                          <a:solidFill>
                            <a:schemeClr val="lt1"/>
                          </a:solidFill>
                          <a:latin typeface="+mn-lt"/>
                        </a:rPr>
                        <a:t>1,800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182880" marR="0" lvl="0" indent="0" algn="l" rtl="0">
                        <a:lnSpc>
                          <a:spcPct val="107000"/>
                        </a:lnSpc>
                        <a:spcBef>
                          <a:spcPts val="0"/>
                        </a:spcBef>
                        <a:spcAft>
                          <a:spcPts val="0"/>
                        </a:spcAft>
                        <a:buNone/>
                      </a:pPr>
                      <a:r>
                        <a:rPr lang="en-US" sz="2000" dirty="0">
                          <a:solidFill>
                            <a:schemeClr val="lt1"/>
                          </a:solidFill>
                          <a:latin typeface="+mn-lt"/>
                        </a:rPr>
                        <a:t>Faith Communities and Civic Agencies United, Inc.</a:t>
                      </a:r>
                      <a:r>
                        <a:rPr lang="en-US" sz="2000" u="none" strike="noStrike" cap="none" dirty="0">
                          <a:solidFill>
                            <a:schemeClr val="lt1"/>
                          </a:solidFill>
                          <a:latin typeface="+mn-lt"/>
                        </a:rPr>
                        <a:t>*</a:t>
                      </a:r>
                      <a:endParaRPr sz="2000" u="none" strike="noStrike" cap="none" dirty="0">
                        <a:solidFill>
                          <a:schemeClr val="lt1"/>
                        </a:solidFill>
                        <a:latin typeface="+mn-lt"/>
                      </a:endParaRPr>
                    </a:p>
                  </a:txBody>
                  <a:tcPr marL="85725" marR="9525" marT="9525" marB="0" anchor="ctr"/>
                </a:tc>
                <a:extLst>
                  <a:ext uri="{0D108BD9-81ED-4DB2-BD59-A6C34878D82A}">
                    <a16:rowId xmlns:a16="http://schemas.microsoft.com/office/drawing/2014/main" val="10003"/>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a:t>
                      </a:r>
                      <a:r>
                        <a:rPr lang="en-US" sz="2000">
                          <a:solidFill>
                            <a:schemeClr val="lt1"/>
                          </a:solidFill>
                          <a:latin typeface="+mn-lt"/>
                        </a:rPr>
                        <a:t>2,5</a:t>
                      </a:r>
                      <a:r>
                        <a:rPr lang="en-US" sz="2000" u="none" strike="noStrike" cap="none">
                          <a:solidFill>
                            <a:schemeClr val="lt1"/>
                          </a:solidFill>
                          <a:latin typeface="+mn-lt"/>
                        </a:rPr>
                        <a:t>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182880" marR="0" lvl="0" indent="0" algn="l" rtl="0">
                        <a:lnSpc>
                          <a:spcPct val="107000"/>
                        </a:lnSpc>
                        <a:spcBef>
                          <a:spcPts val="0"/>
                        </a:spcBef>
                        <a:spcAft>
                          <a:spcPts val="0"/>
                        </a:spcAft>
                        <a:buNone/>
                      </a:pPr>
                      <a:r>
                        <a:rPr lang="en-US" sz="2000" dirty="0">
                          <a:solidFill>
                            <a:schemeClr val="lt1"/>
                          </a:solidFill>
                          <a:latin typeface="+mn-lt"/>
                        </a:rPr>
                        <a:t>Homecoming Project</a:t>
                      </a:r>
                      <a:r>
                        <a:rPr lang="en-US" sz="2000" u="none" strike="noStrike" cap="none" dirty="0">
                          <a:solidFill>
                            <a:schemeClr val="lt1"/>
                          </a:solidFill>
                          <a:latin typeface="+mn-lt"/>
                        </a:rPr>
                        <a:t>*</a:t>
                      </a:r>
                      <a:endParaRPr sz="2000" u="none" strike="noStrike" cap="none" dirty="0">
                        <a:solidFill>
                          <a:schemeClr val="lt1"/>
                        </a:solidFill>
                        <a:latin typeface="+mn-lt"/>
                      </a:endParaRPr>
                    </a:p>
                  </a:txBody>
                  <a:tcPr marL="85725" marR="9525" marT="9525" marB="0" anchor="ctr"/>
                </a:tc>
                <a:extLst>
                  <a:ext uri="{0D108BD9-81ED-4DB2-BD59-A6C34878D82A}">
                    <a16:rowId xmlns:a16="http://schemas.microsoft.com/office/drawing/2014/main" val="10004"/>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a:t>
                      </a:r>
                      <a:r>
                        <a:rPr lang="en-US" sz="2000">
                          <a:solidFill>
                            <a:schemeClr val="lt1"/>
                          </a:solidFill>
                          <a:latin typeface="+mn-lt"/>
                        </a:rPr>
                        <a:t>3</a:t>
                      </a:r>
                      <a:r>
                        <a:rPr lang="en-US" sz="2000" u="none" strike="noStrike" cap="none">
                          <a:solidFill>
                            <a:schemeClr val="lt1"/>
                          </a:solidFill>
                          <a:latin typeface="+mn-lt"/>
                        </a:rPr>
                        <a:t>,000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0" marR="0" lvl="0" indent="0" algn="l" rtl="0">
                        <a:lnSpc>
                          <a:spcPct val="107000"/>
                        </a:lnSpc>
                        <a:spcBef>
                          <a:spcPts val="0"/>
                        </a:spcBef>
                        <a:spcAft>
                          <a:spcPts val="0"/>
                        </a:spcAft>
                        <a:buNone/>
                      </a:pPr>
                      <a:r>
                        <a:rPr lang="en-US" sz="2000" u="none" strike="noStrike" cap="none">
                          <a:solidFill>
                            <a:schemeClr val="lt1"/>
                          </a:solidFill>
                          <a:latin typeface="+mn-lt"/>
                        </a:rPr>
                        <a:t>   </a:t>
                      </a:r>
                      <a:r>
                        <a:rPr lang="en-US" sz="2000">
                          <a:solidFill>
                            <a:schemeClr val="lt1"/>
                          </a:solidFill>
                          <a:latin typeface="+mn-lt"/>
                        </a:rPr>
                        <a:t>Harford Family House*</a:t>
                      </a:r>
                      <a:endParaRPr sz="2000" u="none" strike="noStrike" cap="none">
                        <a:solidFill>
                          <a:schemeClr val="lt1"/>
                        </a:solidFill>
                        <a:latin typeface="+mn-lt"/>
                      </a:endParaRPr>
                    </a:p>
                  </a:txBody>
                  <a:tcPr marL="85725" marR="9525" marT="9525" marB="0" anchor="ctr"/>
                </a:tc>
                <a:extLst>
                  <a:ext uri="{0D108BD9-81ED-4DB2-BD59-A6C34878D82A}">
                    <a16:rowId xmlns:a16="http://schemas.microsoft.com/office/drawing/2014/main" val="10005"/>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$5,000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57150" lvl="0" indent="0" algn="l" rtl="0">
                        <a:lnSpc>
                          <a:spcPct val="115000"/>
                        </a:lnSpc>
                        <a:spcBef>
                          <a:spcPts val="0"/>
                        </a:spcBef>
                        <a:spcAft>
                          <a:spcPts val="0"/>
                        </a:spcAft>
                        <a:buClr>
                          <a:schemeClr val="dk1"/>
                        </a:buClr>
                        <a:buSzPts val="1100"/>
                        <a:buFont typeface="Arial"/>
                        <a:buNone/>
                      </a:pPr>
                      <a:r>
                        <a:rPr lang="en-US" sz="2000">
                          <a:latin typeface="+mn-lt"/>
                          <a:ea typeface="Arial"/>
                          <a:cs typeface="Arial"/>
                          <a:sym typeface="Arial"/>
                        </a:rPr>
                        <a:t>   </a:t>
                      </a:r>
                      <a:r>
                        <a:rPr lang="en-US" sz="2000">
                          <a:solidFill>
                            <a:schemeClr val="lt1"/>
                          </a:solidFill>
                          <a:latin typeface="+mn-lt"/>
                        </a:rPr>
                        <a:t>Boys and Girls Club*</a:t>
                      </a:r>
                      <a:endParaRPr sz="2000" u="none" strike="noStrike" cap="none">
                        <a:solidFill>
                          <a:schemeClr val="lt1"/>
                        </a:solidFill>
                        <a:latin typeface="+mn-lt"/>
                      </a:endParaRPr>
                    </a:p>
                  </a:txBody>
                  <a:tcPr marL="85725" marR="9525" marT="9525" marB="0" anchor="ctr"/>
                </a:tc>
                <a:extLst>
                  <a:ext uri="{0D108BD9-81ED-4DB2-BD59-A6C34878D82A}">
                    <a16:rowId xmlns:a16="http://schemas.microsoft.com/office/drawing/2014/main" val="10006"/>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a:t>
                      </a:r>
                      <a:r>
                        <a:rPr lang="en-US" sz="2000">
                          <a:solidFill>
                            <a:schemeClr val="lt1"/>
                          </a:solidFill>
                          <a:latin typeface="+mn-lt"/>
                        </a:rPr>
                        <a:t>5,0</a:t>
                      </a:r>
                      <a:r>
                        <a:rPr lang="en-US" sz="2000" u="none" strike="noStrike" cap="none">
                          <a:solidFill>
                            <a:schemeClr val="lt1"/>
                          </a:solidFill>
                          <a:latin typeface="+mn-lt"/>
                        </a:rPr>
                        <a:t>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0" marR="0" lvl="0" indent="0" algn="l" rtl="0">
                        <a:lnSpc>
                          <a:spcPct val="107000"/>
                        </a:lnSpc>
                        <a:spcBef>
                          <a:spcPts val="0"/>
                        </a:spcBef>
                        <a:spcAft>
                          <a:spcPts val="0"/>
                        </a:spcAft>
                        <a:buNone/>
                      </a:pPr>
                      <a:r>
                        <a:rPr lang="en-US" sz="2000" u="none" strike="noStrike" cap="none" dirty="0">
                          <a:solidFill>
                            <a:schemeClr val="lt1"/>
                          </a:solidFill>
                          <a:latin typeface="+mn-lt"/>
                        </a:rPr>
                        <a:t>   </a:t>
                      </a:r>
                      <a:r>
                        <a:rPr lang="en-US" sz="2000" dirty="0">
                          <a:solidFill>
                            <a:schemeClr val="lt1"/>
                          </a:solidFill>
                          <a:latin typeface="+mn-lt"/>
                        </a:rPr>
                        <a:t>Edgewood Community Support Center*</a:t>
                      </a:r>
                      <a:endParaRPr sz="2000" u="none" strike="noStrike" cap="none" dirty="0">
                        <a:solidFill>
                          <a:schemeClr val="lt1"/>
                        </a:solidFill>
                        <a:latin typeface="+mn-lt"/>
                      </a:endParaRPr>
                    </a:p>
                  </a:txBody>
                  <a:tcPr marL="85725" marR="9525" marT="9525" marB="0" anchor="ctr"/>
                </a:tc>
                <a:extLst>
                  <a:ext uri="{0D108BD9-81ED-4DB2-BD59-A6C34878D82A}">
                    <a16:rowId xmlns:a16="http://schemas.microsoft.com/office/drawing/2014/main" val="10007"/>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$4,</a:t>
                      </a:r>
                      <a:r>
                        <a:rPr lang="en-US" sz="2000">
                          <a:solidFill>
                            <a:schemeClr val="lt1"/>
                          </a:solidFill>
                          <a:latin typeface="+mn-lt"/>
                        </a:rPr>
                        <a:t>978.40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0" marR="0" lvl="0" indent="0" algn="l" rtl="0">
                        <a:lnSpc>
                          <a:spcPct val="107000"/>
                        </a:lnSpc>
                        <a:spcBef>
                          <a:spcPts val="0"/>
                        </a:spcBef>
                        <a:spcAft>
                          <a:spcPts val="0"/>
                        </a:spcAft>
                        <a:buNone/>
                      </a:pPr>
                      <a:r>
                        <a:rPr lang="en-US" sz="2000" u="none" strike="noStrike" cap="none">
                          <a:solidFill>
                            <a:schemeClr val="lt1"/>
                          </a:solidFill>
                          <a:latin typeface="+mn-lt"/>
                        </a:rPr>
                        <a:t>   </a:t>
                      </a:r>
                      <a:r>
                        <a:rPr lang="en-US" sz="2000">
                          <a:solidFill>
                            <a:schemeClr val="lt1"/>
                          </a:solidFill>
                          <a:latin typeface="+mn-lt"/>
                        </a:rPr>
                        <a:t>Harford County Education Foundation</a:t>
                      </a:r>
                      <a:r>
                        <a:rPr lang="en-US" sz="2000" u="none" strike="noStrike" cap="none">
                          <a:solidFill>
                            <a:schemeClr val="lt1"/>
                          </a:solidFill>
                          <a:latin typeface="+mn-lt"/>
                        </a:rPr>
                        <a:t>*</a:t>
                      </a:r>
                      <a:endParaRPr sz="2000" u="none" strike="noStrike" cap="none">
                        <a:solidFill>
                          <a:schemeClr val="lt1"/>
                        </a:solidFill>
                        <a:latin typeface="+mn-lt"/>
                        <a:ea typeface="Calibri"/>
                        <a:cs typeface="Calibri"/>
                        <a:sym typeface="Calibri"/>
                      </a:endParaRPr>
                    </a:p>
                  </a:txBody>
                  <a:tcPr marL="85725" marR="9525" marT="9525" marB="0" anchor="ctr"/>
                </a:tc>
                <a:extLst>
                  <a:ext uri="{0D108BD9-81ED-4DB2-BD59-A6C34878D82A}">
                    <a16:rowId xmlns:a16="http://schemas.microsoft.com/office/drawing/2014/main" val="10008"/>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$5,000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0" lvl="0" indent="0" algn="l" rtl="0">
                        <a:lnSpc>
                          <a:spcPct val="107000"/>
                        </a:lnSpc>
                        <a:spcBef>
                          <a:spcPts val="0"/>
                        </a:spcBef>
                        <a:spcAft>
                          <a:spcPts val="0"/>
                        </a:spcAft>
                        <a:buClr>
                          <a:schemeClr val="dk1"/>
                        </a:buClr>
                        <a:buFont typeface="Arial"/>
                        <a:buNone/>
                      </a:pPr>
                      <a:r>
                        <a:rPr lang="en-US" sz="2000" dirty="0">
                          <a:solidFill>
                            <a:schemeClr val="lt1"/>
                          </a:solidFill>
                          <a:latin typeface="+mn-lt"/>
                        </a:rPr>
                        <a:t>   Sexual Assault/Spouse Abuse Resource Center  (SARC)*</a:t>
                      </a:r>
                      <a:endParaRPr sz="2000" u="none" strike="noStrike" cap="none" dirty="0">
                        <a:solidFill>
                          <a:schemeClr val="lt1"/>
                        </a:solidFill>
                        <a:latin typeface="+mn-lt"/>
                        <a:ea typeface="Calibri"/>
                        <a:cs typeface="Calibri"/>
                        <a:sym typeface="Calibri"/>
                      </a:endParaRPr>
                    </a:p>
                  </a:txBody>
                  <a:tcPr marL="85725" marR="9525" marT="9525" marB="0" anchor="ctr"/>
                </a:tc>
                <a:extLst>
                  <a:ext uri="{0D108BD9-81ED-4DB2-BD59-A6C34878D82A}">
                    <a16:rowId xmlns:a16="http://schemas.microsoft.com/office/drawing/2014/main" val="10009"/>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a:t>
                      </a:r>
                      <a:r>
                        <a:rPr lang="en-US" sz="2000">
                          <a:solidFill>
                            <a:schemeClr val="lt1"/>
                          </a:solidFill>
                          <a:latin typeface="+mn-lt"/>
                        </a:rPr>
                        <a:t>2,737.16</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0" marR="0" lvl="0" indent="0" algn="l" rtl="0">
                        <a:lnSpc>
                          <a:spcPct val="107000"/>
                        </a:lnSpc>
                        <a:spcBef>
                          <a:spcPts val="0"/>
                        </a:spcBef>
                        <a:spcAft>
                          <a:spcPts val="0"/>
                        </a:spcAft>
                        <a:buNone/>
                      </a:pPr>
                      <a:r>
                        <a:rPr lang="en-US" sz="2000" u="none" strike="noStrike" cap="none" dirty="0">
                          <a:solidFill>
                            <a:schemeClr val="lt1"/>
                          </a:solidFill>
                          <a:latin typeface="+mn-lt"/>
                        </a:rPr>
                        <a:t>   </a:t>
                      </a:r>
                      <a:r>
                        <a:rPr lang="en-US" sz="2000" dirty="0">
                          <a:solidFill>
                            <a:schemeClr val="lt1"/>
                          </a:solidFill>
                          <a:latin typeface="+mn-lt"/>
                        </a:rPr>
                        <a:t>Found in Faith Ministries*</a:t>
                      </a:r>
                      <a:endParaRPr sz="2000" u="none" strike="noStrike" cap="none" dirty="0">
                        <a:solidFill>
                          <a:schemeClr val="lt1"/>
                        </a:solidFill>
                        <a:latin typeface="+mn-lt"/>
                        <a:ea typeface="Calibri"/>
                        <a:cs typeface="Calibri"/>
                        <a:sym typeface="Calibri"/>
                      </a:endParaRPr>
                    </a:p>
                  </a:txBody>
                  <a:tcPr marL="85725" marR="9525" marT="9525" marB="0" anchor="ctr"/>
                </a:tc>
                <a:extLst>
                  <a:ext uri="{0D108BD9-81ED-4DB2-BD59-A6C34878D82A}">
                    <a16:rowId xmlns:a16="http://schemas.microsoft.com/office/drawing/2014/main" val="10010"/>
                  </a:ext>
                </a:extLst>
              </a:tr>
              <a:tr h="361925">
                <a:tc>
                  <a:txBody>
                    <a:bodyPr/>
                    <a:lstStyle/>
                    <a:p>
                      <a:pPr marL="182880" marR="0" lvl="0" indent="0" algn="l" rtl="0">
                        <a:lnSpc>
                          <a:spcPct val="107000"/>
                        </a:lnSpc>
                        <a:spcBef>
                          <a:spcPts val="0"/>
                        </a:spcBef>
                        <a:spcAft>
                          <a:spcPts val="0"/>
                        </a:spcAft>
                        <a:buNone/>
                      </a:pPr>
                      <a:r>
                        <a:rPr lang="en-US" sz="2000" u="none" strike="noStrike" cap="none">
                          <a:solidFill>
                            <a:schemeClr val="lt1"/>
                          </a:solidFill>
                          <a:latin typeface="+mn-lt"/>
                        </a:rPr>
                        <a:t>$3,</a:t>
                      </a:r>
                      <a:r>
                        <a:rPr lang="en-US" sz="2000">
                          <a:solidFill>
                            <a:schemeClr val="lt1"/>
                          </a:solidFill>
                          <a:latin typeface="+mn-lt"/>
                        </a:rPr>
                        <a:t>50</a:t>
                      </a:r>
                      <a:r>
                        <a:rPr lang="en-US" sz="2000" u="none" strike="noStrike" cap="none">
                          <a:solidFill>
                            <a:schemeClr val="lt1"/>
                          </a:solidFill>
                          <a:latin typeface="+mn-lt"/>
                        </a:rPr>
                        <a:t>0</a:t>
                      </a:r>
                      <a:endParaRPr sz="2000" u="none" strike="noStrike" cap="none">
                        <a:solidFill>
                          <a:schemeClr val="lt1"/>
                        </a:solidFill>
                        <a:latin typeface="+mn-lt"/>
                        <a:ea typeface="Calibri"/>
                        <a:cs typeface="Calibri"/>
                        <a:sym typeface="Calibri"/>
                      </a:endParaRPr>
                    </a:p>
                  </a:txBody>
                  <a:tcPr marL="85725" marR="9525" marT="9525" marB="0" anchor="ctr"/>
                </a:tc>
                <a:tc>
                  <a:txBody>
                    <a:bodyPr/>
                    <a:lstStyle/>
                    <a:p>
                      <a:pPr marL="0" marR="0" lvl="0" indent="0" algn="l" rtl="0">
                        <a:lnSpc>
                          <a:spcPct val="107000"/>
                        </a:lnSpc>
                        <a:spcBef>
                          <a:spcPts val="0"/>
                        </a:spcBef>
                        <a:spcAft>
                          <a:spcPts val="0"/>
                        </a:spcAft>
                        <a:buNone/>
                      </a:pPr>
                      <a:r>
                        <a:rPr lang="en-US" sz="2000" u="none" strike="noStrike" cap="none" dirty="0">
                          <a:solidFill>
                            <a:schemeClr val="lt1"/>
                          </a:solidFill>
                          <a:latin typeface="+mn-lt"/>
                        </a:rPr>
                        <a:t>   Lions Association</a:t>
                      </a:r>
                      <a:endParaRPr sz="2000" u="none" strike="noStrike" cap="none" dirty="0">
                        <a:solidFill>
                          <a:schemeClr val="lt1"/>
                        </a:solidFill>
                        <a:latin typeface="+mn-lt"/>
                        <a:ea typeface="Calibri"/>
                        <a:cs typeface="Calibri"/>
                        <a:sym typeface="Calibri"/>
                      </a:endParaRPr>
                    </a:p>
                  </a:txBody>
                  <a:tcPr marL="85725" marR="9525" marT="9525" marB="0" anchor="ctr"/>
                </a:tc>
                <a:extLst>
                  <a:ext uri="{0D108BD9-81ED-4DB2-BD59-A6C34878D82A}">
                    <a16:rowId xmlns:a16="http://schemas.microsoft.com/office/drawing/2014/main" val="10011"/>
                  </a:ext>
                </a:extLst>
              </a:tr>
              <a:tr h="361925">
                <a:tc>
                  <a:txBody>
                    <a:bodyPr/>
                    <a:lstStyle/>
                    <a:p>
                      <a:pPr marL="182880" marR="0" lvl="0" indent="0" algn="l" rtl="0">
                        <a:lnSpc>
                          <a:spcPct val="107000"/>
                        </a:lnSpc>
                        <a:spcBef>
                          <a:spcPts val="0"/>
                        </a:spcBef>
                        <a:spcAft>
                          <a:spcPts val="0"/>
                        </a:spcAft>
                        <a:buNone/>
                      </a:pPr>
                      <a:endParaRPr sz="1100" u="none" strike="noStrike" cap="none">
                        <a:solidFill>
                          <a:schemeClr val="lt1"/>
                        </a:solidFill>
                        <a:latin typeface="Calibri"/>
                        <a:ea typeface="Calibri"/>
                        <a:cs typeface="Calibri"/>
                        <a:sym typeface="Calibri"/>
                      </a:endParaRPr>
                    </a:p>
                  </a:txBody>
                  <a:tcPr marL="85725" marR="9525" marT="9525" marB="0" anchor="ctr"/>
                </a:tc>
                <a:tc>
                  <a:txBody>
                    <a:bodyPr/>
                    <a:lstStyle/>
                    <a:p>
                      <a:pPr marL="0" marR="0" lvl="0" indent="0" algn="l" rtl="0">
                        <a:lnSpc>
                          <a:spcPct val="107000"/>
                        </a:lnSpc>
                        <a:spcBef>
                          <a:spcPts val="0"/>
                        </a:spcBef>
                        <a:spcAft>
                          <a:spcPts val="0"/>
                        </a:spcAft>
                        <a:buNone/>
                      </a:pPr>
                      <a:endParaRPr sz="1100" u="none" strike="noStrike" cap="none" dirty="0">
                        <a:solidFill>
                          <a:schemeClr val="lt1"/>
                        </a:solidFill>
                        <a:latin typeface="Calibri"/>
                        <a:ea typeface="Calibri"/>
                        <a:cs typeface="Calibri"/>
                        <a:sym typeface="Calibri"/>
                      </a:endParaRPr>
                    </a:p>
                  </a:txBody>
                  <a:tcPr marL="85725" marR="9525" marT="9525" marB="0" anchor="ctr"/>
                </a:tc>
                <a:extLst>
                  <a:ext uri="{0D108BD9-81ED-4DB2-BD59-A6C34878D82A}">
                    <a16:rowId xmlns:a16="http://schemas.microsoft.com/office/drawing/2014/main" val="10012"/>
                  </a:ext>
                </a:extLst>
              </a:tr>
            </a:tbl>
          </a:graphicData>
        </a:graphic>
      </p:graphicFrame>
      <p:sp>
        <p:nvSpPr>
          <p:cNvPr id="247" name="Google Shape;247;p20"/>
          <p:cNvSpPr txBox="1">
            <a:spLocks noGrp="1"/>
          </p:cNvSpPr>
          <p:nvPr>
            <p:ph type="title"/>
          </p:nvPr>
        </p:nvSpPr>
        <p:spPr>
          <a:xfrm>
            <a:off x="311496" y="927834"/>
            <a:ext cx="8359601"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2021 Grant Awards Proposed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1" descr="Original file ‎ (SVG file, nominally 465 × 306 pixels ..."/>
          <p:cNvPicPr preferRelativeResize="0">
            <a:picLocks noGrp="1"/>
          </p:cNvPicPr>
          <p:nvPr>
            <p:ph type="body" idx="4294967295"/>
          </p:nvPr>
        </p:nvPicPr>
        <p:blipFill rotWithShape="1">
          <a:blip r:embed="rId3">
            <a:alphaModFix/>
          </a:blip>
          <a:srcRect/>
          <a:stretch/>
        </p:blipFill>
        <p:spPr>
          <a:xfrm>
            <a:off x="1131887" y="1309254"/>
            <a:ext cx="6880225" cy="45259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109728" lvl="0" indent="0" algn="l" rtl="0">
              <a:lnSpc>
                <a:spcPct val="90000"/>
              </a:lnSpc>
              <a:spcBef>
                <a:spcPts val="0"/>
              </a:spcBef>
              <a:spcAft>
                <a:spcPts val="0"/>
              </a:spcAft>
              <a:buClr>
                <a:schemeClr val="lt1"/>
              </a:buClr>
              <a:buSzPts val="2800"/>
              <a:buNone/>
            </a:pPr>
            <a:endParaRPr/>
          </a:p>
          <a:p>
            <a:pPr marL="109728" lvl="0" indent="0" algn="l" rtl="0">
              <a:lnSpc>
                <a:spcPct val="90000"/>
              </a:lnSpc>
              <a:spcBef>
                <a:spcPts val="1000"/>
              </a:spcBef>
              <a:spcAft>
                <a:spcPts val="0"/>
              </a:spcAft>
              <a:buClr>
                <a:schemeClr val="lt1"/>
              </a:buClr>
              <a:buSzPts val="2800"/>
              <a:buNone/>
            </a:pPr>
            <a:endParaRPr/>
          </a:p>
          <a:p>
            <a:pPr marL="109728" lvl="0" indent="0" algn="l" rtl="0">
              <a:lnSpc>
                <a:spcPct val="90000"/>
              </a:lnSpc>
              <a:spcBef>
                <a:spcPts val="1000"/>
              </a:spcBef>
              <a:spcAft>
                <a:spcPts val="0"/>
              </a:spcAft>
              <a:buClr>
                <a:schemeClr val="lt1"/>
              </a:buClr>
              <a:buSzPts val="2800"/>
              <a:buNone/>
            </a:pPr>
            <a:endParaRPr/>
          </a:p>
          <a:p>
            <a:pPr marL="109728" lvl="0" indent="0" algn="l" rtl="0">
              <a:lnSpc>
                <a:spcPct val="90000"/>
              </a:lnSpc>
              <a:spcBef>
                <a:spcPts val="1000"/>
              </a:spcBef>
              <a:spcAft>
                <a:spcPts val="0"/>
              </a:spcAft>
              <a:buClr>
                <a:schemeClr val="lt1"/>
              </a:buClr>
              <a:buSzPts val="2800"/>
              <a:buNone/>
            </a:pPr>
            <a:endParaRPr/>
          </a:p>
          <a:p>
            <a:pPr marL="109728" lvl="0" indent="0" algn="ctr" rtl="0">
              <a:lnSpc>
                <a:spcPct val="90000"/>
              </a:lnSpc>
              <a:spcBef>
                <a:spcPts val="1000"/>
              </a:spcBef>
              <a:spcAft>
                <a:spcPts val="0"/>
              </a:spcAft>
              <a:buClr>
                <a:schemeClr val="lt1"/>
              </a:buClr>
              <a:buSzPts val="5400"/>
              <a:buNone/>
            </a:pPr>
            <a:endParaRPr sz="5400" b="1"/>
          </a:p>
          <a:p>
            <a:pPr marL="109728" lvl="0" indent="0" algn="ctr" rtl="0">
              <a:lnSpc>
                <a:spcPct val="90000"/>
              </a:lnSpc>
              <a:spcBef>
                <a:spcPts val="1000"/>
              </a:spcBef>
              <a:spcAft>
                <a:spcPts val="0"/>
              </a:spcAft>
              <a:buClr>
                <a:schemeClr val="lt1"/>
              </a:buClr>
              <a:buSzPts val="6000"/>
              <a:buNone/>
            </a:pPr>
            <a:endParaRPr sz="6000" b="1"/>
          </a:p>
        </p:txBody>
      </p:sp>
      <p:sp>
        <p:nvSpPr>
          <p:cNvPr id="259" name="Google Shape;259;p22"/>
          <p:cNvSpPr txBox="1">
            <a:spLocks noGrp="1"/>
          </p:cNvSpPr>
          <p:nvPr>
            <p:ph type="title"/>
          </p:nvPr>
        </p:nvSpPr>
        <p:spPr>
          <a:xfrm>
            <a:off x="762000" y="1039090"/>
            <a:ext cx="7924800" cy="490450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And the Grant Total </a:t>
            </a:r>
            <a:br>
              <a:rPr lang="en-US" sz="4800">
                <a:latin typeface="Arial"/>
                <a:ea typeface="Arial"/>
                <a:cs typeface="Arial"/>
                <a:sym typeface="Arial"/>
              </a:rPr>
            </a:br>
            <a:r>
              <a:rPr lang="en-US" sz="4800">
                <a:latin typeface="Arial"/>
                <a:ea typeface="Arial"/>
                <a:cs typeface="Arial"/>
                <a:sym typeface="Arial"/>
              </a:rPr>
              <a:t>for 2011 – 2021 </a:t>
            </a:r>
            <a:br>
              <a:rPr lang="en-US" sz="4800">
                <a:latin typeface="Arial"/>
                <a:ea typeface="Arial"/>
                <a:cs typeface="Arial"/>
                <a:sym typeface="Arial"/>
              </a:rPr>
            </a:br>
            <a:r>
              <a:rPr lang="en-US" sz="4800">
                <a:latin typeface="Arial"/>
                <a:ea typeface="Arial"/>
                <a:cs typeface="Arial"/>
                <a:sym typeface="Arial"/>
              </a:rPr>
              <a:t>Awards Is….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3" descr="C:\Users\kmalat\Downloads\IMG_0583.JPG"/>
          <p:cNvPicPr preferRelativeResize="0"/>
          <p:nvPr/>
        </p:nvPicPr>
        <p:blipFill rotWithShape="1">
          <a:blip r:embed="rId3">
            <a:alphaModFix/>
          </a:blip>
          <a:srcRect/>
          <a:stretch/>
        </p:blipFill>
        <p:spPr>
          <a:xfrm>
            <a:off x="-7513" y="0"/>
            <a:ext cx="9144000" cy="6858000"/>
          </a:xfrm>
          <a:prstGeom prst="rect">
            <a:avLst/>
          </a:prstGeom>
          <a:noFill/>
          <a:ln>
            <a:noFill/>
          </a:ln>
        </p:spPr>
      </p:pic>
      <p:sp>
        <p:nvSpPr>
          <p:cNvPr id="265" name="Google Shape;265;p23"/>
          <p:cNvSpPr/>
          <p:nvPr/>
        </p:nvSpPr>
        <p:spPr>
          <a:xfrm>
            <a:off x="2115739" y="2667000"/>
            <a:ext cx="496393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6600"/>
              <a:buFont typeface="Arial"/>
              <a:buNone/>
            </a:pPr>
            <a:r>
              <a:rPr lang="en-US" sz="6600" b="1" i="0" u="none" strike="noStrike" cap="none">
                <a:solidFill>
                  <a:srgbClr val="00B050"/>
                </a:solidFill>
                <a:latin typeface="Arial"/>
                <a:ea typeface="Arial"/>
                <a:cs typeface="Arial"/>
                <a:sym typeface="Arial"/>
              </a:rPr>
              <a:t>$445,582.86</a:t>
            </a:r>
            <a:endParaRPr sz="6600" b="1" i="0" u="none" strike="noStrike" cap="none">
              <a:solidFill>
                <a:srgbClr val="00B05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4"/>
          <p:cNvSpPr txBox="1">
            <a:spLocks noGrp="1"/>
          </p:cNvSpPr>
          <p:nvPr>
            <p:ph type="ctrTitle"/>
          </p:nvPr>
        </p:nvSpPr>
        <p:spPr>
          <a:xfrm>
            <a:off x="1143000" y="439075"/>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dirty="0"/>
              <a:t>Members’ Choice Award Update</a:t>
            </a:r>
            <a:endParaRPr dirty="0"/>
          </a:p>
        </p:txBody>
      </p:sp>
      <p:sp>
        <p:nvSpPr>
          <p:cNvPr id="4" name="TextBox 3">
            <a:extLst>
              <a:ext uri="{FF2B5EF4-FFF2-40B4-BE49-F238E27FC236}">
                <a16:creationId xmlns:a16="http://schemas.microsoft.com/office/drawing/2014/main" id="{06FFC4BB-1954-4874-A25B-CDE411CB1399}"/>
              </a:ext>
            </a:extLst>
          </p:cNvPr>
          <p:cNvSpPr txBox="1"/>
          <p:nvPr/>
        </p:nvSpPr>
        <p:spPr>
          <a:xfrm>
            <a:off x="2230734" y="4822558"/>
            <a:ext cx="4572000" cy="584775"/>
          </a:xfrm>
          <a:prstGeom prst="rect">
            <a:avLst/>
          </a:prstGeom>
          <a:noFill/>
        </p:spPr>
        <p:txBody>
          <a:bodyPr wrap="square">
            <a:spAutoFit/>
          </a:bodyPr>
          <a:lstStyle/>
          <a:p>
            <a:pPr algn="ctr"/>
            <a:r>
              <a:rPr lang="en-US" sz="3200" dirty="0">
                <a:solidFill>
                  <a:srgbClr val="66FF33"/>
                </a:solidFill>
              </a:rPr>
              <a:t>Tami Zavislan</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Members’ Choice Award</a:t>
            </a:r>
            <a:endParaRPr dirty="0"/>
          </a:p>
        </p:txBody>
      </p:sp>
      <p:sp>
        <p:nvSpPr>
          <p:cNvPr id="276" name="Google Shape;276;p25"/>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66FF33"/>
              </a:buClr>
              <a:buSzPts val="2800"/>
              <a:buChar char="•"/>
            </a:pPr>
            <a:r>
              <a:rPr lang="en-US" dirty="0">
                <a:solidFill>
                  <a:srgbClr val="66FF33"/>
                </a:solidFill>
              </a:rPr>
              <a:t>Committee Members</a:t>
            </a:r>
            <a:endParaRPr dirty="0"/>
          </a:p>
          <a:p>
            <a:pPr marL="685800" lvl="1" indent="-228600" algn="l" rtl="0">
              <a:lnSpc>
                <a:spcPct val="90000"/>
              </a:lnSpc>
              <a:spcBef>
                <a:spcPts val="500"/>
              </a:spcBef>
              <a:spcAft>
                <a:spcPts val="0"/>
              </a:spcAft>
              <a:buClr>
                <a:schemeClr val="lt1"/>
              </a:buClr>
              <a:buSzPts val="2400"/>
              <a:buChar char="▪"/>
            </a:pPr>
            <a:r>
              <a:rPr lang="en-US" dirty="0"/>
              <a:t>Terri Garland</a:t>
            </a:r>
            <a:endParaRPr dirty="0"/>
          </a:p>
          <a:p>
            <a:pPr marL="685800" lvl="1" indent="-228600" algn="l" rtl="0">
              <a:lnSpc>
                <a:spcPct val="90000"/>
              </a:lnSpc>
              <a:spcBef>
                <a:spcPts val="500"/>
              </a:spcBef>
              <a:spcAft>
                <a:spcPts val="0"/>
              </a:spcAft>
              <a:buClr>
                <a:schemeClr val="lt1"/>
              </a:buClr>
              <a:buSzPts val="2400"/>
              <a:buChar char="▪"/>
            </a:pPr>
            <a:r>
              <a:rPr lang="en-US" dirty="0"/>
              <a:t>Jodi Marschhauser</a:t>
            </a:r>
            <a:endParaRPr dirty="0"/>
          </a:p>
          <a:p>
            <a:pPr marL="685800" lvl="1" indent="-228600" algn="l" rtl="0">
              <a:lnSpc>
                <a:spcPct val="90000"/>
              </a:lnSpc>
              <a:spcBef>
                <a:spcPts val="500"/>
              </a:spcBef>
              <a:spcAft>
                <a:spcPts val="0"/>
              </a:spcAft>
              <a:buClr>
                <a:schemeClr val="lt1"/>
              </a:buClr>
              <a:buSzPts val="2400"/>
              <a:buChar char="▪"/>
            </a:pPr>
            <a:r>
              <a:rPr lang="en-US" dirty="0"/>
              <a:t>Kathi Santora</a:t>
            </a:r>
            <a:endParaRPr dirty="0"/>
          </a:p>
          <a:p>
            <a:pPr marL="685800" lvl="1" indent="-228600" algn="l" rtl="0">
              <a:lnSpc>
                <a:spcPct val="90000"/>
              </a:lnSpc>
              <a:spcBef>
                <a:spcPts val="500"/>
              </a:spcBef>
              <a:spcAft>
                <a:spcPts val="0"/>
              </a:spcAft>
              <a:buClr>
                <a:schemeClr val="lt1"/>
              </a:buClr>
              <a:buSzPts val="2400"/>
              <a:buChar char="▪"/>
            </a:pPr>
            <a:r>
              <a:rPr lang="en-US" dirty="0"/>
              <a:t>Tami Zavislan</a:t>
            </a:r>
            <a:endParaRPr dirty="0"/>
          </a:p>
          <a:p>
            <a:pPr marL="457200" lvl="1" indent="0" algn="l" rtl="0">
              <a:lnSpc>
                <a:spcPct val="90000"/>
              </a:lnSpc>
              <a:spcBef>
                <a:spcPts val="500"/>
              </a:spcBef>
              <a:spcAft>
                <a:spcPts val="0"/>
              </a:spcAft>
              <a:buClr>
                <a:schemeClr val="lt1"/>
              </a:buClr>
              <a:buSzPts val="2400"/>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732"/>
            <a:ext cx="7886700" cy="1270635"/>
          </a:xfrm>
        </p:spPr>
        <p:txBody>
          <a:bodyPr anchor="ctr">
            <a:noAutofit/>
          </a:bodyPr>
          <a:lstStyle/>
          <a:p>
            <a:pPr algn="ctr"/>
            <a:r>
              <a:rPr lang="en-US" sz="4400" dirty="0">
                <a:effectLst/>
                <a:latin typeface="Arial" panose="020B0604020202020204" pitchFamily="34" charset="0"/>
                <a:cs typeface="Arial" panose="020B0604020202020204" pitchFamily="34" charset="0"/>
              </a:rPr>
              <a:t>Members’ Choice Award</a:t>
            </a:r>
          </a:p>
        </p:txBody>
      </p:sp>
      <p:pic>
        <p:nvPicPr>
          <p:cNvPr id="5" name="Picture 4">
            <a:extLst>
              <a:ext uri="{FF2B5EF4-FFF2-40B4-BE49-F238E27FC236}">
                <a16:creationId xmlns:a16="http://schemas.microsoft.com/office/drawing/2014/main" id="{C6709ACC-CAAF-44FA-BD4E-7D6AB6FBAE26}"/>
              </a:ext>
            </a:extLst>
          </p:cNvPr>
          <p:cNvPicPr>
            <a:picLocks noChangeAspect="1"/>
          </p:cNvPicPr>
          <p:nvPr/>
        </p:nvPicPr>
        <p:blipFill>
          <a:blip r:embed="rId3">
            <a:alphaModFix amt="64000"/>
            <a:extLst>
              <a:ext uri="{28A0092B-C50C-407E-A947-70E740481C1C}">
                <a14:useLocalDpi xmlns:a14="http://schemas.microsoft.com/office/drawing/2010/main" val="0"/>
              </a:ext>
            </a:extLst>
          </a:blip>
          <a:stretch>
            <a:fillRect/>
          </a:stretch>
        </p:blipFill>
        <p:spPr>
          <a:xfrm>
            <a:off x="-474404" y="5505962"/>
            <a:ext cx="9867724" cy="1552575"/>
          </a:xfrm>
          <a:prstGeom prst="rect">
            <a:avLst/>
          </a:prstGeom>
        </p:spPr>
      </p:pic>
      <p:sp>
        <p:nvSpPr>
          <p:cNvPr id="8" name="TextBox 7">
            <a:extLst>
              <a:ext uri="{FF2B5EF4-FFF2-40B4-BE49-F238E27FC236}">
                <a16:creationId xmlns:a16="http://schemas.microsoft.com/office/drawing/2014/main" id="{602A4268-13FC-1945-BD4C-753BB606465C}"/>
              </a:ext>
            </a:extLst>
          </p:cNvPr>
          <p:cNvSpPr txBox="1"/>
          <p:nvPr/>
        </p:nvSpPr>
        <p:spPr>
          <a:xfrm>
            <a:off x="628650" y="1142380"/>
            <a:ext cx="8273277" cy="5139869"/>
          </a:xfrm>
          <a:prstGeom prst="rect">
            <a:avLst/>
          </a:prstGeom>
          <a:noFill/>
        </p:spPr>
        <p:txBody>
          <a:bodyPr wrap="square" rtlCol="0">
            <a:spAutoFit/>
          </a:bodyPr>
          <a:lstStyle/>
          <a:p>
            <a:pPr marL="457200" lvl="8" indent="-457200">
              <a:spcAft>
                <a:spcPts val="600"/>
              </a:spcAft>
              <a:buClr>
                <a:schemeClr val="bg1"/>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Established in 2020</a:t>
            </a:r>
          </a:p>
          <a:p>
            <a:pPr marL="457200" lvl="8" indent="-457200">
              <a:spcAft>
                <a:spcPts val="600"/>
              </a:spcAft>
              <a:buClr>
                <a:schemeClr val="bg1"/>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Distribution from the Community Foundation’s Endowed Fund</a:t>
            </a:r>
          </a:p>
          <a:p>
            <a:pPr marL="457200" lvl="8" indent="-457200">
              <a:spcAft>
                <a:spcPts val="600"/>
              </a:spcAft>
              <a:buClr>
                <a:schemeClr val="bg1"/>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2020 Recipient: </a:t>
            </a:r>
          </a:p>
          <a:p>
            <a:pPr lvl="8" indent="457200">
              <a:spcAft>
                <a:spcPts val="600"/>
              </a:spcAft>
              <a:buClr>
                <a:schemeClr val="bg1"/>
              </a:buClr>
            </a:pPr>
            <a:r>
              <a:rPr lang="en-US" sz="2800" dirty="0">
                <a:solidFill>
                  <a:schemeClr val="bg1"/>
                </a:solidFill>
                <a:latin typeface="Arial" panose="020B0604020202020204" pitchFamily="34" charset="0"/>
                <a:cs typeface="Arial" panose="020B0604020202020204" pitchFamily="34" charset="0"/>
              </a:rPr>
              <a:t>Harford County Family Assistance Fund</a:t>
            </a:r>
          </a:p>
          <a:p>
            <a:pPr lvl="1" indent="457200">
              <a:buClr>
                <a:schemeClr val="bg1"/>
              </a:buClr>
            </a:pPr>
            <a:r>
              <a:rPr lang="en-US" sz="2800" dirty="0">
                <a:solidFill>
                  <a:schemeClr val="bg1"/>
                </a:solidFill>
              </a:rPr>
              <a:t>$4,735.54</a:t>
            </a:r>
          </a:p>
          <a:p>
            <a:pPr lvl="1" indent="457200">
              <a:buClr>
                <a:schemeClr val="bg1"/>
              </a:buClr>
            </a:pPr>
            <a:r>
              <a:rPr lang="en-US" sz="2800" i="1" dirty="0">
                <a:solidFill>
                  <a:schemeClr val="bg1"/>
                </a:solidFill>
              </a:rPr>
              <a:t>Nominated by Marlene </a:t>
            </a:r>
            <a:r>
              <a:rPr lang="en-US" sz="2800" i="1" dirty="0" err="1">
                <a:solidFill>
                  <a:schemeClr val="bg1"/>
                </a:solidFill>
              </a:rPr>
              <a:t>Lieb</a:t>
            </a:r>
            <a:endParaRPr lang="en-US" sz="2800" i="1" dirty="0">
              <a:solidFill>
                <a:schemeClr val="bg1"/>
              </a:solidFill>
            </a:endParaRPr>
          </a:p>
          <a:p>
            <a:pPr marL="457200" lvl="1" indent="-457200">
              <a:buClr>
                <a:schemeClr val="bg1"/>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Planning underway for 2</a:t>
            </a:r>
            <a:r>
              <a:rPr lang="en-US" sz="2800" baseline="30000" dirty="0">
                <a:solidFill>
                  <a:schemeClr val="bg1"/>
                </a:solidFill>
                <a:latin typeface="Arial" panose="020B0604020202020204" pitchFamily="34" charset="0"/>
                <a:cs typeface="Arial" panose="020B0604020202020204" pitchFamily="34" charset="0"/>
              </a:rPr>
              <a:t>nd</a:t>
            </a:r>
            <a:r>
              <a:rPr lang="en-US" sz="2800" dirty="0">
                <a:solidFill>
                  <a:schemeClr val="bg1"/>
                </a:solidFill>
                <a:latin typeface="Arial" panose="020B0604020202020204" pitchFamily="34" charset="0"/>
                <a:cs typeface="Arial" panose="020B0604020202020204" pitchFamily="34" charset="0"/>
              </a:rPr>
              <a:t> award</a:t>
            </a:r>
          </a:p>
          <a:p>
            <a:pPr lvl="1" indent="457200">
              <a:buClr>
                <a:schemeClr val="bg1"/>
              </a:buClr>
            </a:pPr>
            <a:r>
              <a:rPr lang="en-US" sz="2800" dirty="0">
                <a:solidFill>
                  <a:schemeClr val="bg1"/>
                </a:solidFill>
                <a:latin typeface="Arial" panose="020B0604020202020204" pitchFamily="34" charset="0"/>
                <a:cs typeface="Arial" panose="020B0604020202020204" pitchFamily="34" charset="0"/>
              </a:rPr>
              <a:t>2021 Distribution = $ 4,639.58</a:t>
            </a:r>
            <a:endParaRPr lang="en-US" sz="2800" i="1" dirty="0">
              <a:solidFill>
                <a:schemeClr val="bg1"/>
              </a:solidFill>
            </a:endParaRPr>
          </a:p>
          <a:p>
            <a:pPr marL="457200" lvl="1" indent="-457200">
              <a:buClr>
                <a:schemeClr val="bg1"/>
              </a:buClr>
              <a:buFont typeface="Arial" panose="020B0604020202020204" pitchFamily="34" charset="0"/>
              <a:buChar char="•"/>
            </a:pPr>
            <a:endParaRPr lang="en-US" sz="2800" i="1" dirty="0">
              <a:solidFill>
                <a:schemeClr val="bg1"/>
              </a:solidFill>
            </a:endParaRPr>
          </a:p>
          <a:p>
            <a:pPr lvl="8" indent="0" algn="ctr">
              <a:spcAft>
                <a:spcPts val="600"/>
              </a:spcAft>
              <a:buClr>
                <a:srgbClr val="0070C0"/>
              </a:buClr>
            </a:pP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075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143000" y="105093"/>
            <a:ext cx="6858000" cy="3324946"/>
          </a:xfrm>
        </p:spPr>
        <p:txBody>
          <a:bodyPr/>
          <a:lstStyle/>
          <a:p>
            <a:r>
              <a:rPr lang="en-US" dirty="0"/>
              <a:t>Membership and Outreach Committee Report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49" y="3430039"/>
            <a:ext cx="4356289" cy="2904192"/>
          </a:xfrm>
          <a:prstGeom prst="rect">
            <a:avLst/>
          </a:prstGeom>
        </p:spPr>
      </p:pic>
      <p:sp>
        <p:nvSpPr>
          <p:cNvPr id="4" name="TextBox 3"/>
          <p:cNvSpPr txBox="1"/>
          <p:nvPr/>
        </p:nvSpPr>
        <p:spPr>
          <a:xfrm>
            <a:off x="5373627" y="4420470"/>
            <a:ext cx="3534615" cy="923330"/>
          </a:xfrm>
          <a:prstGeom prst="rect">
            <a:avLst/>
          </a:prstGeom>
          <a:noFill/>
        </p:spPr>
        <p:txBody>
          <a:bodyPr wrap="square" rtlCol="0">
            <a:spAutoFit/>
          </a:bodyPr>
          <a:lstStyle/>
          <a:p>
            <a:r>
              <a:rPr lang="en-US" b="1" i="1" dirty="0">
                <a:solidFill>
                  <a:srgbClr val="66FF33"/>
                </a:solidFill>
              </a:rPr>
              <a:t>“Alone, we can do so little. Together, we can do so much.” </a:t>
            </a:r>
          </a:p>
          <a:p>
            <a:r>
              <a:rPr lang="en-US" b="1" i="1" dirty="0">
                <a:solidFill>
                  <a:srgbClr val="66FF33"/>
                </a:solidFill>
              </a:rPr>
              <a:t>-</a:t>
            </a:r>
            <a:r>
              <a:rPr lang="en-US" i="1" dirty="0">
                <a:solidFill>
                  <a:srgbClr val="66FF33"/>
                </a:solidFill>
              </a:rPr>
              <a:t>Helen Keller</a:t>
            </a:r>
          </a:p>
        </p:txBody>
      </p:sp>
    </p:spTree>
    <p:extLst>
      <p:ext uri="{BB962C8B-B14F-4D97-AF65-F5344CB8AC3E}">
        <p14:creationId xmlns:p14="http://schemas.microsoft.com/office/powerpoint/2010/main" val="3057693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6480"/>
            <a:ext cx="7886700" cy="1325563"/>
          </a:xfrm>
        </p:spPr>
        <p:txBody>
          <a:bodyPr/>
          <a:lstStyle/>
          <a:p>
            <a:pPr algn="ctr"/>
            <a:r>
              <a:rPr lang="en-US" dirty="0"/>
              <a:t>Membership</a:t>
            </a:r>
          </a:p>
        </p:txBody>
      </p:sp>
      <p:sp>
        <p:nvSpPr>
          <p:cNvPr id="3" name="Content Placeholder 2"/>
          <p:cNvSpPr>
            <a:spLocks noGrp="1"/>
          </p:cNvSpPr>
          <p:nvPr>
            <p:ph idx="1"/>
          </p:nvPr>
        </p:nvSpPr>
        <p:spPr>
          <a:xfrm>
            <a:off x="628650" y="1925590"/>
            <a:ext cx="7886700" cy="2751918"/>
          </a:xfrm>
        </p:spPr>
        <p:txBody>
          <a:bodyPr>
            <a:normAutofit lnSpcReduction="10000"/>
          </a:bodyPr>
          <a:lstStyle/>
          <a:p>
            <a:r>
              <a:rPr lang="en-US" dirty="0"/>
              <a:t>On 1/1/21 we had 79 active members</a:t>
            </a:r>
          </a:p>
          <a:p>
            <a:r>
              <a:rPr lang="en-US" dirty="0"/>
              <a:t>As of 5/20/21 we have 89 active members    (10 new members, including 2 Next Generation Members)</a:t>
            </a:r>
          </a:p>
          <a:p>
            <a:r>
              <a:rPr lang="en-US" dirty="0"/>
              <a:t>Goal as of 12/31/21 is to have in excess of 100 active members for 2021</a:t>
            </a:r>
          </a:p>
          <a:p>
            <a:pPr lvl="1"/>
            <a:endParaRPr lang="en-US" i="1" dirty="0">
              <a:solidFill>
                <a:srgbClr val="66FF33"/>
              </a:solidFill>
            </a:endParaRPr>
          </a:p>
        </p:txBody>
      </p:sp>
      <p:grpSp>
        <p:nvGrpSpPr>
          <p:cNvPr id="8" name="Group 7"/>
          <p:cNvGrpSpPr/>
          <p:nvPr/>
        </p:nvGrpSpPr>
        <p:grpSpPr>
          <a:xfrm>
            <a:off x="368787" y="4909981"/>
            <a:ext cx="8406426" cy="1499790"/>
            <a:chOff x="368787" y="5012851"/>
            <a:chExt cx="8406426" cy="149979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206" r="14514" b="56297"/>
            <a:stretch/>
          </p:blipFill>
          <p:spPr>
            <a:xfrm>
              <a:off x="368787" y="5012851"/>
              <a:ext cx="4269854" cy="149979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967" t="44968" r="-129" b="15047"/>
            <a:stretch/>
          </p:blipFill>
          <p:spPr>
            <a:xfrm>
              <a:off x="4638641" y="5015310"/>
              <a:ext cx="4136572" cy="1497331"/>
            </a:xfrm>
            <a:prstGeom prst="rect">
              <a:avLst/>
            </a:prstGeom>
          </p:spPr>
        </p:pic>
      </p:grpSp>
    </p:spTree>
    <p:extLst>
      <p:ext uri="{BB962C8B-B14F-4D97-AF65-F5344CB8AC3E}">
        <p14:creationId xmlns:p14="http://schemas.microsoft.com/office/powerpoint/2010/main" val="2846028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526472" y="1371600"/>
            <a:ext cx="7952365" cy="4724400"/>
          </a:xfrm>
        </p:spPr>
        <p:txBody>
          <a:bodyPr>
            <a:normAutofit fontScale="25000" lnSpcReduction="20000"/>
          </a:bodyPr>
          <a:lstStyle/>
          <a:p>
            <a:pPr marL="137160" indent="0" algn="ctr">
              <a:lnSpc>
                <a:spcPct val="90000"/>
              </a:lnSpc>
              <a:buNone/>
            </a:pPr>
            <a:endParaRPr lang="en-US" sz="2600" b="1" u="sng" dirty="0"/>
          </a:p>
          <a:p>
            <a:pPr marL="137160" indent="0" algn="ctr">
              <a:lnSpc>
                <a:spcPct val="90000"/>
              </a:lnSpc>
              <a:buNone/>
            </a:pPr>
            <a:r>
              <a:rPr lang="en-US" sz="16000" i="1" dirty="0">
                <a:solidFill>
                  <a:srgbClr val="66FF33"/>
                </a:solidFill>
                <a:latin typeface="Arial" panose="020B0604020202020204" pitchFamily="34" charset="0"/>
                <a:cs typeface="Arial" panose="020B0604020202020204" pitchFamily="34" charset="0"/>
              </a:rPr>
              <a:t>The greater our membership, the greater our giving!</a:t>
            </a:r>
          </a:p>
          <a:p>
            <a:pPr marL="137160" indent="0" algn="ctr">
              <a:lnSpc>
                <a:spcPct val="90000"/>
              </a:lnSpc>
              <a:buNone/>
            </a:pPr>
            <a:endParaRPr lang="en-US" sz="9600" dirty="0">
              <a:latin typeface="Arial" panose="020B0604020202020204" pitchFamily="34" charset="0"/>
              <a:cs typeface="Arial" panose="020B0604020202020204" pitchFamily="34" charset="0"/>
            </a:endParaRPr>
          </a:p>
          <a:p>
            <a:pPr marL="594360" indent="-457200" algn="ctr">
              <a:lnSpc>
                <a:spcPct val="120000"/>
              </a:lnSpc>
              <a:spcBef>
                <a:spcPts val="0"/>
              </a:spcBef>
              <a:buNone/>
            </a:pPr>
            <a:r>
              <a:rPr lang="en-US" sz="9600" dirty="0">
                <a:latin typeface="Arial" panose="020B0604020202020204" pitchFamily="34" charset="0"/>
                <a:cs typeface="Arial" panose="020B0604020202020204" pitchFamily="34" charset="0"/>
              </a:rPr>
              <a:t>Do you have a friend, family member, or colleague that is interested in the Women’s Giving Circle? </a:t>
            </a:r>
            <a:br>
              <a:rPr lang="en-US" sz="9600" dirty="0">
                <a:latin typeface="Arial" panose="020B0604020202020204" pitchFamily="34" charset="0"/>
                <a:cs typeface="Arial" panose="020B0604020202020204" pitchFamily="34" charset="0"/>
              </a:rPr>
            </a:br>
            <a:endParaRPr lang="en-US" sz="9600" dirty="0">
              <a:latin typeface="Arial" panose="020B0604020202020204" pitchFamily="34" charset="0"/>
              <a:cs typeface="Arial" panose="020B0604020202020204" pitchFamily="34" charset="0"/>
            </a:endParaRPr>
          </a:p>
          <a:p>
            <a:pPr marL="594360" indent="-457200" algn="ctr">
              <a:lnSpc>
                <a:spcPct val="120000"/>
              </a:lnSpc>
              <a:spcBef>
                <a:spcPts val="0"/>
              </a:spcBef>
              <a:buNone/>
            </a:pPr>
            <a:r>
              <a:rPr lang="en-US" sz="9600" dirty="0">
                <a:latin typeface="Arial" panose="020B0604020202020204" pitchFamily="34" charset="0"/>
                <a:cs typeface="Arial" panose="020B0604020202020204" pitchFamily="34" charset="0"/>
              </a:rPr>
              <a:t>Share with them power of women’s philanthropy!</a:t>
            </a:r>
            <a:br>
              <a:rPr lang="en-US" sz="9600" dirty="0">
                <a:latin typeface="Arial" panose="020B0604020202020204" pitchFamily="34" charset="0"/>
                <a:cs typeface="Arial" panose="020B0604020202020204" pitchFamily="34" charset="0"/>
              </a:rPr>
            </a:br>
            <a:endParaRPr lang="en-US" sz="9600" dirty="0">
              <a:latin typeface="Arial" panose="020B0604020202020204" pitchFamily="34" charset="0"/>
              <a:cs typeface="Arial" panose="020B0604020202020204" pitchFamily="34" charset="0"/>
            </a:endParaRPr>
          </a:p>
          <a:p>
            <a:pPr marL="594360" indent="-457200" algn="ctr">
              <a:lnSpc>
                <a:spcPct val="90000"/>
              </a:lnSpc>
              <a:spcBef>
                <a:spcPts val="0"/>
              </a:spcBef>
              <a:buNone/>
            </a:pPr>
            <a:r>
              <a:rPr lang="en-US" sz="9600" dirty="0">
                <a:latin typeface="Arial" panose="020B0604020202020204" pitchFamily="34" charset="0"/>
                <a:cs typeface="Arial" panose="020B0604020202020204" pitchFamily="34" charset="0"/>
              </a:rPr>
              <a:t>We are neighbors helping neighbors!</a:t>
            </a:r>
          </a:p>
          <a:p>
            <a:pPr marL="594360" indent="-457200" algn="ctr">
              <a:lnSpc>
                <a:spcPct val="90000"/>
              </a:lnSpc>
              <a:buNone/>
            </a:pPr>
            <a:endParaRPr lang="en-US" sz="9600" dirty="0">
              <a:latin typeface="Arial" panose="020B0604020202020204" pitchFamily="34" charset="0"/>
              <a:cs typeface="Arial" panose="020B0604020202020204" pitchFamily="34" charset="0"/>
            </a:endParaRPr>
          </a:p>
          <a:p>
            <a:pPr marL="594360" indent="-457200" algn="ctr">
              <a:lnSpc>
                <a:spcPct val="90000"/>
              </a:lnSpc>
              <a:buNone/>
            </a:pPr>
            <a:r>
              <a:rPr lang="en-US" sz="8000" b="1" dirty="0"/>
              <a:t> </a:t>
            </a:r>
          </a:p>
          <a:p>
            <a:pPr marL="594360" indent="-457200">
              <a:lnSpc>
                <a:spcPct val="90000"/>
              </a:lnSpc>
              <a:buNone/>
            </a:pPr>
            <a:endParaRPr lang="en-US" sz="2200" b="1" dirty="0"/>
          </a:p>
          <a:p>
            <a:pPr marL="594360" indent="-457200">
              <a:lnSpc>
                <a:spcPct val="90000"/>
              </a:lnSpc>
              <a:buNone/>
            </a:pPr>
            <a:endParaRPr lang="en-US" sz="2200" b="1" dirty="0"/>
          </a:p>
          <a:p>
            <a:pPr marL="594360" indent="-457200">
              <a:lnSpc>
                <a:spcPct val="90000"/>
              </a:lnSpc>
              <a:buNone/>
            </a:pPr>
            <a:r>
              <a:rPr lang="en-US" dirty="0"/>
              <a:t>	</a:t>
            </a:r>
          </a:p>
        </p:txBody>
      </p:sp>
    </p:spTree>
    <p:extLst>
      <p:ext uri="{BB962C8B-B14F-4D97-AF65-F5344CB8AC3E}">
        <p14:creationId xmlns:p14="http://schemas.microsoft.com/office/powerpoint/2010/main" val="26072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body" idx="1"/>
          </p:nvPr>
        </p:nvSpPr>
        <p:spPr>
          <a:xfrm>
            <a:off x="609600" y="2571750"/>
            <a:ext cx="7924799" cy="3771900"/>
          </a:xfrm>
          <a:prstGeom prst="rect">
            <a:avLst/>
          </a:prstGeom>
          <a:noFill/>
          <a:ln>
            <a:noFill/>
          </a:ln>
        </p:spPr>
        <p:txBody>
          <a:bodyPr spcFirstLastPara="1" wrap="square" lIns="91425" tIns="45700" rIns="91425" bIns="45700" anchor="t" anchorCtr="0">
            <a:normAutofit fontScale="85000" lnSpcReduction="20000"/>
          </a:bodyPr>
          <a:lstStyle/>
          <a:p>
            <a:pPr marL="0" marR="64007" lvl="2" indent="0" algn="ctr" rtl="0">
              <a:lnSpc>
                <a:spcPct val="90000"/>
              </a:lnSpc>
              <a:spcBef>
                <a:spcPts val="0"/>
              </a:spcBef>
              <a:spcAft>
                <a:spcPts val="0"/>
              </a:spcAft>
              <a:buClr>
                <a:schemeClr val="lt1"/>
              </a:buClr>
              <a:buSzPct val="100000"/>
              <a:buNone/>
            </a:pPr>
            <a:r>
              <a:rPr lang="en-US" sz="2800"/>
              <a:t>Donna Kreis</a:t>
            </a:r>
            <a:endParaRPr sz="2800"/>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Chair</a:t>
            </a:r>
            <a:endParaRPr/>
          </a:p>
          <a:p>
            <a:pPr marL="0" marR="64007" lvl="2" indent="0" algn="ctr" rtl="0">
              <a:lnSpc>
                <a:spcPct val="90000"/>
              </a:lnSpc>
              <a:spcBef>
                <a:spcPts val="400"/>
              </a:spcBef>
              <a:spcAft>
                <a:spcPts val="0"/>
              </a:spcAft>
              <a:buClr>
                <a:schemeClr val="lt1"/>
              </a:buClr>
              <a:buSzPct val="100000"/>
              <a:buNone/>
            </a:pPr>
            <a:endParaRPr sz="2800"/>
          </a:p>
          <a:p>
            <a:pPr marL="0" marR="64007" lvl="2" indent="0" algn="ctr" rtl="0">
              <a:lnSpc>
                <a:spcPct val="90000"/>
              </a:lnSpc>
              <a:spcBef>
                <a:spcPts val="400"/>
              </a:spcBef>
              <a:spcAft>
                <a:spcPts val="0"/>
              </a:spcAft>
              <a:buClr>
                <a:schemeClr val="lt1"/>
              </a:buClr>
              <a:buSzPct val="100000"/>
              <a:buNone/>
            </a:pPr>
            <a:r>
              <a:rPr lang="en-US" sz="2800"/>
              <a:t>Bonnie Miranda</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Vice-Chair and Secretary</a:t>
            </a:r>
            <a:endParaRPr/>
          </a:p>
          <a:p>
            <a:pPr marL="0" marR="64007" lvl="2" indent="0" algn="ctr" rtl="0">
              <a:lnSpc>
                <a:spcPct val="90000"/>
              </a:lnSpc>
              <a:spcBef>
                <a:spcPts val="400"/>
              </a:spcBef>
              <a:spcAft>
                <a:spcPts val="0"/>
              </a:spcAft>
              <a:buClr>
                <a:schemeClr val="lt1"/>
              </a:buClr>
              <a:buSzPct val="100000"/>
              <a:buNone/>
            </a:pPr>
            <a:endParaRPr sz="2800"/>
          </a:p>
          <a:p>
            <a:pPr marL="0" marR="64007" lvl="2" indent="0" algn="ctr" rtl="0">
              <a:lnSpc>
                <a:spcPct val="90000"/>
              </a:lnSpc>
              <a:spcBef>
                <a:spcPts val="400"/>
              </a:spcBef>
              <a:spcAft>
                <a:spcPts val="0"/>
              </a:spcAft>
              <a:buClr>
                <a:schemeClr val="lt1"/>
              </a:buClr>
              <a:buSzPct val="100000"/>
              <a:buNone/>
            </a:pPr>
            <a:r>
              <a:rPr lang="en-US" sz="2800"/>
              <a:t>Monica Worrell</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Treasurer </a:t>
            </a:r>
            <a:endParaRPr/>
          </a:p>
          <a:p>
            <a:pPr marL="0" marR="64007" lvl="2" indent="0" algn="ctr" rtl="0">
              <a:lnSpc>
                <a:spcPct val="90000"/>
              </a:lnSpc>
              <a:spcBef>
                <a:spcPts val="400"/>
              </a:spcBef>
              <a:spcAft>
                <a:spcPts val="0"/>
              </a:spcAft>
              <a:buClr>
                <a:schemeClr val="lt1"/>
              </a:buClr>
              <a:buSzPct val="100000"/>
              <a:buNone/>
            </a:pPr>
            <a:endParaRPr sz="2800">
              <a:solidFill>
                <a:srgbClr val="66FF33"/>
              </a:solidFill>
            </a:endParaRPr>
          </a:p>
          <a:p>
            <a:pPr marL="0" marR="64007" lvl="2" indent="0" algn="ctr" rtl="0">
              <a:lnSpc>
                <a:spcPct val="90000"/>
              </a:lnSpc>
              <a:spcBef>
                <a:spcPts val="400"/>
              </a:spcBef>
              <a:spcAft>
                <a:spcPts val="0"/>
              </a:spcAft>
              <a:buClr>
                <a:schemeClr val="lt1"/>
              </a:buClr>
              <a:buSzPct val="100000"/>
              <a:buNone/>
            </a:pPr>
            <a:r>
              <a:rPr lang="en-US" sz="2800"/>
              <a:t>Kim Malat</a:t>
            </a:r>
            <a:endParaRPr/>
          </a:p>
          <a:p>
            <a:pPr marL="0" marR="64007" lvl="2" indent="0" algn="ctr" rtl="0">
              <a:lnSpc>
                <a:spcPct val="90000"/>
              </a:lnSpc>
              <a:spcBef>
                <a:spcPts val="400"/>
              </a:spcBef>
              <a:spcAft>
                <a:spcPts val="0"/>
              </a:spcAft>
              <a:buClr>
                <a:srgbClr val="66FF33"/>
              </a:buClr>
              <a:buSzPct val="100000"/>
              <a:buNone/>
            </a:pPr>
            <a:r>
              <a:rPr lang="en-US" sz="2800">
                <a:solidFill>
                  <a:srgbClr val="66FF33"/>
                </a:solidFill>
              </a:rPr>
              <a:t>Past Chair</a:t>
            </a:r>
            <a:endParaRPr sz="2800">
              <a:solidFill>
                <a:srgbClr val="66FF33"/>
              </a:solidFill>
            </a:endParaRPr>
          </a:p>
        </p:txBody>
      </p:sp>
      <p:sp>
        <p:nvSpPr>
          <p:cNvPr id="77" name="Google Shape;77;p4"/>
          <p:cNvSpPr txBox="1">
            <a:spLocks noGrp="1"/>
          </p:cNvSpPr>
          <p:nvPr>
            <p:ph type="title"/>
          </p:nvPr>
        </p:nvSpPr>
        <p:spPr>
          <a:xfrm>
            <a:off x="609600" y="994091"/>
            <a:ext cx="7924800" cy="11430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sz="4400" b="1" i="0" u="none" strike="noStrike" cap="none">
                <a:solidFill>
                  <a:schemeClr val="lt1"/>
                </a:solidFill>
                <a:latin typeface="Arial"/>
                <a:ea typeface="Arial"/>
                <a:cs typeface="Arial"/>
                <a:sym typeface="Arial"/>
              </a:rPr>
              <a:t>2021-2022 Executive Board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526472" y="1143000"/>
            <a:ext cx="7952365" cy="4724400"/>
          </a:xfrm>
        </p:spPr>
        <p:txBody>
          <a:bodyPr>
            <a:normAutofit fontScale="25000" lnSpcReduction="20000"/>
          </a:bodyPr>
          <a:lstStyle/>
          <a:p>
            <a:pPr marL="137160" indent="0" algn="ctr">
              <a:lnSpc>
                <a:spcPct val="90000"/>
              </a:lnSpc>
              <a:buNone/>
            </a:pPr>
            <a:endParaRPr lang="en-US" sz="2600" b="1" u="sng" dirty="0"/>
          </a:p>
          <a:p>
            <a:pPr marL="594360" indent="-457200" algn="ctr">
              <a:lnSpc>
                <a:spcPct val="120000"/>
              </a:lnSpc>
              <a:spcBef>
                <a:spcPts val="0"/>
              </a:spcBef>
              <a:buNone/>
            </a:pPr>
            <a:r>
              <a:rPr lang="en-US" sz="9600" dirty="0"/>
              <a:t>Watch your inbox, our website, and the WGC Facebook page for information about events to engage with considering </a:t>
            </a:r>
            <a:r>
              <a:rPr lang="en-US" sz="9600" dirty="0">
                <a:latin typeface="Helvetica Neue"/>
              </a:rPr>
              <a:t>members and prospective donors.</a:t>
            </a:r>
          </a:p>
          <a:p>
            <a:pPr marL="594360" indent="-457200" algn="ctr">
              <a:lnSpc>
                <a:spcPct val="120000"/>
              </a:lnSpc>
              <a:spcBef>
                <a:spcPts val="0"/>
              </a:spcBef>
              <a:buNone/>
            </a:pPr>
            <a:endParaRPr lang="en-US" sz="9600" dirty="0">
              <a:latin typeface="Helvetica Neue"/>
            </a:endParaRPr>
          </a:p>
          <a:p>
            <a:pPr marL="594360" indent="-457200" algn="ctr">
              <a:lnSpc>
                <a:spcPct val="120000"/>
              </a:lnSpc>
              <a:spcBef>
                <a:spcPts val="0"/>
              </a:spcBef>
              <a:buNone/>
            </a:pPr>
            <a:r>
              <a:rPr lang="en-US" sz="9600" dirty="0">
                <a:latin typeface="Helvetica Neue"/>
              </a:rPr>
              <a:t>Co-workers, friends, relatives, neighbors, others ….  </a:t>
            </a:r>
          </a:p>
          <a:p>
            <a:pPr marL="594360" indent="-457200" algn="ctr">
              <a:lnSpc>
                <a:spcPct val="120000"/>
              </a:lnSpc>
              <a:spcBef>
                <a:spcPts val="0"/>
              </a:spcBef>
              <a:buNone/>
            </a:pPr>
            <a:endParaRPr lang="en-US" sz="9600" dirty="0">
              <a:latin typeface="Helvetica Neue"/>
            </a:endParaRPr>
          </a:p>
          <a:p>
            <a:pPr marL="594360" indent="-457200" algn="ctr">
              <a:lnSpc>
                <a:spcPct val="120000"/>
              </a:lnSpc>
              <a:spcBef>
                <a:spcPts val="0"/>
              </a:spcBef>
              <a:buNone/>
            </a:pPr>
            <a:r>
              <a:rPr lang="en-US" sz="9600" dirty="0">
                <a:latin typeface="Helvetica Neue"/>
              </a:rPr>
              <a:t>We love to grow awareness around what we do and how we help to strengthen our community.</a:t>
            </a:r>
            <a:endParaRPr lang="en-US" sz="9600" dirty="0"/>
          </a:p>
          <a:p>
            <a:pPr marL="594360" indent="-457200" algn="ctr">
              <a:lnSpc>
                <a:spcPct val="120000"/>
              </a:lnSpc>
              <a:spcBef>
                <a:spcPts val="0"/>
              </a:spcBef>
              <a:buNone/>
            </a:pPr>
            <a:endParaRPr lang="en-US" sz="9600" dirty="0"/>
          </a:p>
          <a:p>
            <a:pPr marL="594360" indent="-457200" algn="ctr">
              <a:lnSpc>
                <a:spcPct val="120000"/>
              </a:lnSpc>
              <a:spcBef>
                <a:spcPts val="0"/>
              </a:spcBef>
              <a:buNone/>
            </a:pPr>
            <a:r>
              <a:rPr lang="en-US" sz="9600" dirty="0">
                <a:latin typeface="Arial" panose="020B0604020202020204" pitchFamily="34" charset="0"/>
                <a:cs typeface="Arial" panose="020B0604020202020204" pitchFamily="34" charset="0"/>
              </a:rPr>
              <a:t>Send an email to: WGCHarfordMembership@gmail.com</a:t>
            </a:r>
          </a:p>
          <a:p>
            <a:pPr marL="594360" indent="-457200" algn="ctr">
              <a:lnSpc>
                <a:spcPct val="90000"/>
              </a:lnSpc>
              <a:spcBef>
                <a:spcPts val="0"/>
              </a:spcBef>
              <a:buNone/>
            </a:pPr>
            <a:endParaRPr lang="en-US" sz="9600" dirty="0">
              <a:latin typeface="Arial" panose="020B0604020202020204" pitchFamily="34" charset="0"/>
              <a:cs typeface="Arial" panose="020B0604020202020204" pitchFamily="34" charset="0"/>
            </a:endParaRPr>
          </a:p>
          <a:p>
            <a:pPr marL="594360" indent="-457200" algn="ctr">
              <a:lnSpc>
                <a:spcPct val="90000"/>
              </a:lnSpc>
              <a:buNone/>
            </a:pPr>
            <a:endParaRPr lang="en-US" sz="9600" dirty="0">
              <a:latin typeface="Arial" panose="020B0604020202020204" pitchFamily="34" charset="0"/>
              <a:cs typeface="Arial" panose="020B0604020202020204" pitchFamily="34" charset="0"/>
            </a:endParaRPr>
          </a:p>
          <a:p>
            <a:pPr marL="594360" indent="-457200" algn="ctr">
              <a:lnSpc>
                <a:spcPct val="90000"/>
              </a:lnSpc>
              <a:buNone/>
            </a:pPr>
            <a:r>
              <a:rPr lang="en-US" sz="8000" b="1" dirty="0"/>
              <a:t> </a:t>
            </a:r>
          </a:p>
          <a:p>
            <a:pPr marL="594360" indent="-457200">
              <a:lnSpc>
                <a:spcPct val="90000"/>
              </a:lnSpc>
              <a:buNone/>
            </a:pPr>
            <a:endParaRPr lang="en-US" sz="2200" b="1" dirty="0"/>
          </a:p>
          <a:p>
            <a:pPr marL="594360" indent="-457200">
              <a:lnSpc>
                <a:spcPct val="90000"/>
              </a:lnSpc>
              <a:buNone/>
            </a:pPr>
            <a:endParaRPr lang="en-US" sz="2200" b="1" dirty="0"/>
          </a:p>
          <a:p>
            <a:pPr marL="594360" indent="-457200">
              <a:lnSpc>
                <a:spcPct val="90000"/>
              </a:lnSpc>
              <a:buNone/>
            </a:pPr>
            <a:r>
              <a:rPr lang="en-US" dirty="0"/>
              <a:t>	</a:t>
            </a:r>
          </a:p>
        </p:txBody>
      </p:sp>
      <p:sp>
        <p:nvSpPr>
          <p:cNvPr id="4" name="TextBox 3"/>
          <p:cNvSpPr txBox="1"/>
          <p:nvPr/>
        </p:nvSpPr>
        <p:spPr>
          <a:xfrm>
            <a:off x="526472" y="5871617"/>
            <a:ext cx="8120503" cy="646331"/>
          </a:xfrm>
          <a:prstGeom prst="rect">
            <a:avLst/>
          </a:prstGeom>
          <a:noFill/>
        </p:spPr>
        <p:txBody>
          <a:bodyPr wrap="square" rtlCol="0">
            <a:spAutoFit/>
          </a:bodyPr>
          <a:lstStyle/>
          <a:p>
            <a:r>
              <a:rPr lang="en-US" b="1" i="1" dirty="0">
                <a:solidFill>
                  <a:srgbClr val="66FF33"/>
                </a:solidFill>
              </a:rPr>
              <a:t>“The greatness of a community is most accurately measured by the compassionate actions of its members.”</a:t>
            </a:r>
            <a:r>
              <a:rPr lang="en-US" i="1" dirty="0">
                <a:solidFill>
                  <a:srgbClr val="66FF33"/>
                </a:solidFill>
              </a:rPr>
              <a:t> -Coretta Scott King</a:t>
            </a:r>
          </a:p>
        </p:txBody>
      </p:sp>
    </p:spTree>
    <p:extLst>
      <p:ext uri="{BB962C8B-B14F-4D97-AF65-F5344CB8AC3E}">
        <p14:creationId xmlns:p14="http://schemas.microsoft.com/office/powerpoint/2010/main" val="4144503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84885"/>
            <a:ext cx="7886700" cy="923826"/>
          </a:xfrm>
        </p:spPr>
        <p:txBody>
          <a:bodyPr/>
          <a:lstStyle/>
          <a:p>
            <a:pPr algn="ctr"/>
            <a:r>
              <a:rPr lang="en-US" dirty="0"/>
              <a:t>Membership</a:t>
            </a:r>
          </a:p>
        </p:txBody>
      </p:sp>
      <p:sp>
        <p:nvSpPr>
          <p:cNvPr id="2" name="Content Placeholder 1"/>
          <p:cNvSpPr>
            <a:spLocks noGrp="1"/>
          </p:cNvSpPr>
          <p:nvPr>
            <p:ph idx="1"/>
          </p:nvPr>
        </p:nvSpPr>
        <p:spPr>
          <a:xfrm>
            <a:off x="628650" y="1028701"/>
            <a:ext cx="7886700" cy="2308860"/>
          </a:xfrm>
        </p:spPr>
        <p:txBody>
          <a:bodyPr>
            <a:normAutofit fontScale="85000" lnSpcReduction="20000"/>
          </a:bodyPr>
          <a:lstStyle/>
          <a:p>
            <a:r>
              <a:rPr lang="en-US" sz="2400" b="1" i="1" dirty="0">
                <a:solidFill>
                  <a:srgbClr val="66FF33"/>
                </a:solidFill>
              </a:rPr>
              <a:t>Two Levels of Membership</a:t>
            </a:r>
          </a:p>
          <a:p>
            <a:pPr lvl="1"/>
            <a:r>
              <a:rPr lang="en-US" b="1" dirty="0"/>
              <a:t>Membership for Women age 35 and over - $550 per year</a:t>
            </a:r>
          </a:p>
          <a:p>
            <a:pPr lvl="2"/>
            <a:r>
              <a:rPr lang="en-US" sz="2400" dirty="0"/>
              <a:t>$500 is allocated to the grant fund and $50 is allocated to the administrative fund</a:t>
            </a:r>
          </a:p>
          <a:p>
            <a:pPr lvl="1"/>
            <a:r>
              <a:rPr lang="en-US" b="1" dirty="0"/>
              <a:t>Next Generation Membership for Women under the age of 35 - $250 per year</a:t>
            </a:r>
          </a:p>
          <a:p>
            <a:pPr lvl="2"/>
            <a:r>
              <a:rPr lang="en-US" sz="2400" dirty="0"/>
              <a:t>$200 is allocated to the grant fund and $50 is allocated to the administrative fund</a:t>
            </a:r>
          </a:p>
          <a:p>
            <a:endParaRPr lang="en-US" dirty="0"/>
          </a:p>
        </p:txBody>
      </p:sp>
      <p:pic>
        <p:nvPicPr>
          <p:cNvPr id="5" name="Picture 4"/>
          <p:cNvPicPr>
            <a:picLocks noChangeAspect="1"/>
          </p:cNvPicPr>
          <p:nvPr/>
        </p:nvPicPr>
        <p:blipFill>
          <a:blip r:embed="rId3"/>
          <a:stretch>
            <a:fillRect/>
          </a:stretch>
        </p:blipFill>
        <p:spPr>
          <a:xfrm>
            <a:off x="1677649" y="3419183"/>
            <a:ext cx="6196069" cy="3238017"/>
          </a:xfrm>
          <a:prstGeom prst="rect">
            <a:avLst/>
          </a:prstGeom>
        </p:spPr>
      </p:pic>
    </p:spTree>
    <p:extLst>
      <p:ext uri="{BB962C8B-B14F-4D97-AF65-F5344CB8AC3E}">
        <p14:creationId xmlns:p14="http://schemas.microsoft.com/office/powerpoint/2010/main" val="1445182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84885"/>
            <a:ext cx="7886700" cy="923826"/>
          </a:xfrm>
        </p:spPr>
        <p:txBody>
          <a:bodyPr/>
          <a:lstStyle/>
          <a:p>
            <a:pPr algn="ctr"/>
            <a:r>
              <a:rPr lang="en-US" dirty="0"/>
              <a:t>Giving Online in Two Steps</a:t>
            </a:r>
            <a:endParaRPr lang="en-US" b="0" dirty="0"/>
          </a:p>
        </p:txBody>
      </p:sp>
      <p:sp>
        <p:nvSpPr>
          <p:cNvPr id="7" name="Content Placeholder 2"/>
          <p:cNvSpPr>
            <a:spLocks noGrp="1"/>
          </p:cNvSpPr>
          <p:nvPr>
            <p:ph sz="half" idx="1"/>
          </p:nvPr>
        </p:nvSpPr>
        <p:spPr>
          <a:xfrm>
            <a:off x="348610" y="1429638"/>
            <a:ext cx="4184035" cy="1224295"/>
          </a:xfrm>
        </p:spPr>
        <p:txBody>
          <a:bodyPr>
            <a:noAutofit/>
          </a:bodyPr>
          <a:lstStyle/>
          <a:p>
            <a:pPr marL="0" indent="0">
              <a:buNone/>
            </a:pPr>
            <a:r>
              <a:rPr lang="en-US" sz="2000" b="1" i="1" dirty="0">
                <a:solidFill>
                  <a:srgbClr val="66FF33"/>
                </a:solidFill>
              </a:rPr>
              <a:t>Step 1</a:t>
            </a:r>
            <a:r>
              <a:rPr lang="en-US" sz="2000" b="1" dirty="0"/>
              <a:t>:</a:t>
            </a:r>
            <a:r>
              <a:rPr lang="en-US" sz="2000" dirty="0"/>
              <a:t> Make your contribution to the grant fund via </a:t>
            </a:r>
            <a:r>
              <a:rPr lang="en-US" sz="2000" dirty="0" err="1"/>
              <a:t>Growfund</a:t>
            </a:r>
            <a:r>
              <a:rPr lang="en-US" sz="2000" dirty="0"/>
              <a:t> in the amount of $500/$200.</a:t>
            </a:r>
          </a:p>
          <a:p>
            <a:endParaRPr lang="en-US" sz="2400" dirty="0"/>
          </a:p>
        </p:txBody>
      </p:sp>
      <p:sp>
        <p:nvSpPr>
          <p:cNvPr id="8" name="Content Placeholder 3"/>
          <p:cNvSpPr txBox="1">
            <a:spLocks/>
          </p:cNvSpPr>
          <p:nvPr/>
        </p:nvSpPr>
        <p:spPr>
          <a:xfrm>
            <a:off x="4736466" y="1429638"/>
            <a:ext cx="3931746" cy="1231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rgbClr val="66FF33"/>
                </a:solidFill>
              </a:rPr>
              <a:t>Step 2</a:t>
            </a:r>
            <a:r>
              <a:rPr lang="en-US" sz="2000" b="1" dirty="0"/>
              <a:t>:</a:t>
            </a:r>
            <a:r>
              <a:rPr lang="en-US" sz="2000" dirty="0"/>
              <a:t> Make your contribution to the administrative fund in the amount of $50 regardless of your membership level.</a:t>
            </a:r>
          </a:p>
          <a:p>
            <a:endParaRPr lang="en-US" dirty="0"/>
          </a:p>
        </p:txBody>
      </p:sp>
      <p:pic>
        <p:nvPicPr>
          <p:cNvPr id="9" name="Picture 8"/>
          <p:cNvPicPr>
            <a:picLocks noChangeAspect="1"/>
          </p:cNvPicPr>
          <p:nvPr/>
        </p:nvPicPr>
        <p:blipFill>
          <a:blip r:embed="rId3"/>
          <a:stretch>
            <a:fillRect/>
          </a:stretch>
        </p:blipFill>
        <p:spPr>
          <a:xfrm>
            <a:off x="4900933" y="2824302"/>
            <a:ext cx="3767279" cy="3468432"/>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417299" y="3207952"/>
            <a:ext cx="4046658" cy="3084782"/>
          </a:xfrm>
          <a:prstGeom prst="rect">
            <a:avLst/>
          </a:prstGeom>
          <a:ln>
            <a:solidFill>
              <a:schemeClr val="tx1"/>
            </a:solidFill>
          </a:ln>
        </p:spPr>
      </p:pic>
      <p:sp>
        <p:nvSpPr>
          <p:cNvPr id="11" name="Down Arrow 10"/>
          <p:cNvSpPr/>
          <p:nvPr/>
        </p:nvSpPr>
        <p:spPr>
          <a:xfrm>
            <a:off x="1744897" y="3117142"/>
            <a:ext cx="235131" cy="783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91456" y="2838688"/>
            <a:ext cx="1942012" cy="307777"/>
          </a:xfrm>
          <a:prstGeom prst="rect">
            <a:avLst/>
          </a:prstGeom>
          <a:solidFill>
            <a:schemeClr val="bg1"/>
          </a:solidFill>
          <a:ln>
            <a:solidFill>
              <a:schemeClr val="tx1"/>
            </a:solidFill>
          </a:ln>
        </p:spPr>
        <p:txBody>
          <a:bodyPr wrap="square" rtlCol="0">
            <a:spAutoFit/>
          </a:bodyPr>
          <a:lstStyle/>
          <a:p>
            <a:pPr algn="ctr"/>
            <a:r>
              <a:rPr lang="en-US" sz="1400" b="1" dirty="0"/>
              <a:t>Credit Card Donation</a:t>
            </a:r>
          </a:p>
        </p:txBody>
      </p:sp>
    </p:spTree>
    <p:extLst>
      <p:ext uri="{BB962C8B-B14F-4D97-AF65-F5344CB8AC3E}">
        <p14:creationId xmlns:p14="http://schemas.microsoft.com/office/powerpoint/2010/main" val="556211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Stay Connected!</a:t>
            </a:r>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a:solidFill>
                  <a:srgbClr val="66FF33"/>
                </a:solidFill>
              </a:rPr>
              <a:t>Join a Committee</a:t>
            </a:r>
            <a:endParaRPr lang="en-US" i="1" dirty="0">
              <a:solidFill>
                <a:srgbClr val="66FF33"/>
              </a:solidFill>
            </a:endParaRPr>
          </a:p>
          <a:p>
            <a:pPr lvl="0"/>
            <a:r>
              <a:rPr lang="en-US" dirty="0"/>
              <a:t>Join the Grants Committee to assist with reviewing applications and proposing selections for the upcoming year.</a:t>
            </a:r>
          </a:p>
          <a:p>
            <a:pPr lvl="0"/>
            <a:r>
              <a:rPr lang="en-US" dirty="0"/>
              <a:t>Join the Membership &amp; Outreach Committee and help us to grow our WGC network.</a:t>
            </a:r>
          </a:p>
          <a:p>
            <a:pPr marL="114300" lvl="0" indent="0">
              <a:buNone/>
            </a:pPr>
            <a:endParaRPr lang="en-US" dirty="0"/>
          </a:p>
          <a:p>
            <a:pPr marL="0" lvl="0" indent="0">
              <a:buNone/>
            </a:pPr>
            <a:r>
              <a:rPr lang="en-US" b="1" i="1" dirty="0">
                <a:solidFill>
                  <a:srgbClr val="66FF33"/>
                </a:solidFill>
              </a:rPr>
              <a:t>Spread the Word</a:t>
            </a:r>
            <a:endParaRPr lang="en-US" i="1" dirty="0">
              <a:solidFill>
                <a:srgbClr val="66FF33"/>
              </a:solidFill>
            </a:endParaRPr>
          </a:p>
          <a:p>
            <a:pPr lvl="0"/>
            <a:r>
              <a:rPr lang="en-US" dirty="0"/>
              <a:t>Attend events and bring a friend!</a:t>
            </a:r>
          </a:p>
          <a:p>
            <a:pPr lvl="0"/>
            <a:r>
              <a:rPr lang="en-US" dirty="0"/>
              <a:t>Promote the opportunity to apply for a grant through the WGC with local non-profits!</a:t>
            </a:r>
          </a:p>
          <a:p>
            <a:pPr lvl="0"/>
            <a:r>
              <a:rPr lang="en-US" dirty="0"/>
              <a:t>Share our story and mission across your personal and professional networks and encourage others to join!</a:t>
            </a:r>
          </a:p>
          <a:p>
            <a:endParaRPr lang="en-US" dirty="0"/>
          </a:p>
        </p:txBody>
      </p:sp>
    </p:spTree>
    <p:extLst>
      <p:ext uri="{BB962C8B-B14F-4D97-AF65-F5344CB8AC3E}">
        <p14:creationId xmlns:p14="http://schemas.microsoft.com/office/powerpoint/2010/main" val="944875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FAD5-FB95-4C85-B05D-7EF14184F23C}"/>
              </a:ext>
            </a:extLst>
          </p:cNvPr>
          <p:cNvSpPr>
            <a:spLocks noGrp="1"/>
          </p:cNvSpPr>
          <p:nvPr>
            <p:ph type="title"/>
          </p:nvPr>
        </p:nvSpPr>
        <p:spPr/>
        <p:txBody>
          <a:bodyPr/>
          <a:lstStyle/>
          <a:p>
            <a:pPr algn="ctr"/>
            <a:r>
              <a:rPr lang="en-US" dirty="0"/>
              <a:t>Upcoming Meetings and Open House Events</a:t>
            </a:r>
          </a:p>
        </p:txBody>
      </p:sp>
      <p:sp>
        <p:nvSpPr>
          <p:cNvPr id="3" name="Content Placeholder 2">
            <a:extLst>
              <a:ext uri="{FF2B5EF4-FFF2-40B4-BE49-F238E27FC236}">
                <a16:creationId xmlns:a16="http://schemas.microsoft.com/office/drawing/2014/main" id="{F875D581-D830-4958-B60A-ACB473BF31B7}"/>
              </a:ext>
            </a:extLst>
          </p:cNvPr>
          <p:cNvSpPr>
            <a:spLocks noGrp="1"/>
          </p:cNvSpPr>
          <p:nvPr>
            <p:ph idx="1"/>
          </p:nvPr>
        </p:nvSpPr>
        <p:spPr>
          <a:xfrm>
            <a:off x="331470" y="2287151"/>
            <a:ext cx="8458200" cy="3731112"/>
          </a:xfrm>
        </p:spPr>
        <p:txBody>
          <a:bodyPr>
            <a:normAutofit/>
          </a:bodyPr>
          <a:lstStyle/>
          <a:p>
            <a:r>
              <a:rPr lang="en-US" sz="2000" b="1" i="1" dirty="0">
                <a:solidFill>
                  <a:srgbClr val="66FF33"/>
                </a:solidFill>
              </a:rPr>
              <a:t>June 17</a:t>
            </a:r>
            <a:r>
              <a:rPr lang="en-US" sz="2000" b="1" dirty="0"/>
              <a:t>: </a:t>
            </a:r>
            <a:r>
              <a:rPr lang="en-US" sz="2000" dirty="0"/>
              <a:t>Virtual Membership &amp; Outreach Committee Meeting </a:t>
            </a:r>
            <a:r>
              <a:rPr lang="en-US" sz="2000" b="1" dirty="0"/>
              <a:t>6PM</a:t>
            </a:r>
          </a:p>
          <a:p>
            <a:r>
              <a:rPr lang="en-US" sz="2000" b="1" i="1" dirty="0">
                <a:solidFill>
                  <a:srgbClr val="66FF33"/>
                </a:solidFill>
              </a:rPr>
              <a:t>July 15</a:t>
            </a:r>
            <a:r>
              <a:rPr lang="en-US" sz="2000" b="1" dirty="0"/>
              <a:t>: </a:t>
            </a:r>
            <a:r>
              <a:rPr lang="en-US" sz="2000" dirty="0"/>
              <a:t>In-Person Open House Event </a:t>
            </a:r>
            <a:r>
              <a:rPr lang="en-US" sz="2000" b="1" dirty="0"/>
              <a:t>6PM</a:t>
            </a:r>
            <a:r>
              <a:rPr lang="en-US" sz="2000" dirty="0"/>
              <a:t> </a:t>
            </a:r>
            <a:r>
              <a:rPr lang="en-US" sz="2000" dirty="0">
                <a:solidFill>
                  <a:srgbClr val="66FF33"/>
                </a:solidFill>
              </a:rPr>
              <a:t>(Location TBA)</a:t>
            </a:r>
          </a:p>
          <a:p>
            <a:r>
              <a:rPr lang="en-US" sz="2000" b="1" i="1" dirty="0">
                <a:solidFill>
                  <a:srgbClr val="66FF33"/>
                </a:solidFill>
              </a:rPr>
              <a:t>August 19</a:t>
            </a:r>
            <a:r>
              <a:rPr lang="en-US" sz="2000" b="1" dirty="0"/>
              <a:t>: </a:t>
            </a:r>
            <a:r>
              <a:rPr lang="en-US" sz="2000" dirty="0"/>
              <a:t>Virtual Membership &amp; Outreach Committee Meeting </a:t>
            </a:r>
            <a:r>
              <a:rPr lang="en-US" sz="2000" b="1" dirty="0"/>
              <a:t>6PM</a:t>
            </a:r>
          </a:p>
          <a:p>
            <a:r>
              <a:rPr lang="en-US" sz="2000" b="1" i="1" dirty="0">
                <a:solidFill>
                  <a:srgbClr val="66FF33"/>
                </a:solidFill>
              </a:rPr>
              <a:t>September 7</a:t>
            </a:r>
            <a:r>
              <a:rPr lang="en-US" sz="2000" b="1" dirty="0"/>
              <a:t>: </a:t>
            </a:r>
            <a:r>
              <a:rPr lang="en-US" sz="2000" dirty="0"/>
              <a:t>In-Person Open House Event </a:t>
            </a:r>
            <a:r>
              <a:rPr lang="en-US" sz="2000" b="1" dirty="0"/>
              <a:t>8:30AM</a:t>
            </a:r>
            <a:r>
              <a:rPr lang="en-US" sz="2000" dirty="0"/>
              <a:t> </a:t>
            </a:r>
            <a:r>
              <a:rPr lang="en-US" sz="2000" dirty="0">
                <a:solidFill>
                  <a:srgbClr val="66FF33"/>
                </a:solidFill>
              </a:rPr>
              <a:t>(Location TBA)</a:t>
            </a:r>
          </a:p>
          <a:p>
            <a:r>
              <a:rPr lang="en-US" sz="2000" b="1" i="1" dirty="0">
                <a:solidFill>
                  <a:srgbClr val="66FF33"/>
                </a:solidFill>
              </a:rPr>
              <a:t>October 19</a:t>
            </a:r>
            <a:r>
              <a:rPr lang="en-US" sz="2000" b="1" dirty="0"/>
              <a:t>: </a:t>
            </a:r>
            <a:r>
              <a:rPr lang="en-US" sz="2000" dirty="0"/>
              <a:t>Virtual Membership &amp; Outreach Committee Meeting </a:t>
            </a:r>
            <a:r>
              <a:rPr lang="en-US" sz="2000" b="1" dirty="0"/>
              <a:t>6PM</a:t>
            </a:r>
          </a:p>
          <a:p>
            <a:r>
              <a:rPr lang="en-US" sz="2000" b="1" i="1" dirty="0">
                <a:solidFill>
                  <a:srgbClr val="66FF33"/>
                </a:solidFill>
              </a:rPr>
              <a:t>November 4</a:t>
            </a:r>
            <a:r>
              <a:rPr lang="en-US" sz="2000" b="1" dirty="0"/>
              <a:t>: </a:t>
            </a:r>
            <a:r>
              <a:rPr lang="en-US" sz="2000" dirty="0"/>
              <a:t>In-Person Open House Event </a:t>
            </a:r>
            <a:r>
              <a:rPr lang="en-US" sz="2000" b="1" dirty="0"/>
              <a:t>6PM </a:t>
            </a:r>
            <a:r>
              <a:rPr lang="en-US" sz="2000" dirty="0">
                <a:solidFill>
                  <a:srgbClr val="66FF33"/>
                </a:solidFill>
              </a:rPr>
              <a:t>(Location TBA)</a:t>
            </a:r>
          </a:p>
          <a:p>
            <a:r>
              <a:rPr lang="en-US" sz="2000" b="1" i="1" dirty="0">
                <a:solidFill>
                  <a:srgbClr val="66FF33"/>
                </a:solidFill>
              </a:rPr>
              <a:t>December 15</a:t>
            </a:r>
            <a:r>
              <a:rPr lang="en-US" sz="2000" b="1" dirty="0"/>
              <a:t>: </a:t>
            </a:r>
            <a:r>
              <a:rPr lang="en-US" sz="2000" dirty="0"/>
              <a:t>Deadline to join or renew membership for 2021</a:t>
            </a:r>
          </a:p>
        </p:txBody>
      </p:sp>
      <p:sp>
        <p:nvSpPr>
          <p:cNvPr id="5" name="TextBox 4"/>
          <p:cNvSpPr txBox="1"/>
          <p:nvPr/>
        </p:nvSpPr>
        <p:spPr>
          <a:xfrm>
            <a:off x="727996" y="5747657"/>
            <a:ext cx="7745443" cy="646331"/>
          </a:xfrm>
          <a:prstGeom prst="rect">
            <a:avLst/>
          </a:prstGeom>
          <a:noFill/>
        </p:spPr>
        <p:txBody>
          <a:bodyPr wrap="square" rtlCol="0">
            <a:spAutoFit/>
          </a:bodyPr>
          <a:lstStyle/>
          <a:p>
            <a:r>
              <a:rPr lang="en-US" b="1" i="1" dirty="0">
                <a:solidFill>
                  <a:srgbClr val="66FF33"/>
                </a:solidFill>
              </a:rPr>
              <a:t>There is no power for change greater than a community discovering what it cares about. </a:t>
            </a:r>
            <a:r>
              <a:rPr lang="en-US" i="1" dirty="0">
                <a:solidFill>
                  <a:srgbClr val="66FF33"/>
                </a:solidFill>
              </a:rPr>
              <a:t>-Margaret J. Wheatley</a:t>
            </a:r>
          </a:p>
        </p:txBody>
      </p:sp>
    </p:spTree>
    <p:extLst>
      <p:ext uri="{BB962C8B-B14F-4D97-AF65-F5344CB8AC3E}">
        <p14:creationId xmlns:p14="http://schemas.microsoft.com/office/powerpoint/2010/main" val="389494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7"/>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4400"/>
              <a:buFont typeface="Arial"/>
              <a:buNone/>
            </a:pPr>
            <a:r>
              <a:rPr lang="en-US" dirty="0"/>
              <a:t>Upcoming Special Events</a:t>
            </a:r>
            <a:br>
              <a:rPr lang="en-US" dirty="0"/>
            </a:br>
            <a:br>
              <a:rPr lang="en-US" dirty="0"/>
            </a:br>
            <a:endParaRPr sz="3100" b="0" dirty="0"/>
          </a:p>
        </p:txBody>
      </p:sp>
      <p:sp>
        <p:nvSpPr>
          <p:cNvPr id="351" name="Google Shape;351;p37"/>
          <p:cNvSpPr txBox="1">
            <a:spLocks noGrp="1"/>
          </p:cNvSpPr>
          <p:nvPr>
            <p:ph type="body" idx="1"/>
          </p:nvPr>
        </p:nvSpPr>
        <p:spPr>
          <a:xfrm>
            <a:off x="628650" y="1984549"/>
            <a:ext cx="7886700" cy="4134897"/>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90000"/>
              </a:lnSpc>
              <a:spcBef>
                <a:spcPts val="0"/>
              </a:spcBef>
              <a:spcAft>
                <a:spcPts val="0"/>
              </a:spcAft>
              <a:buClr>
                <a:srgbClr val="66FF33"/>
              </a:buClr>
              <a:buSzPts val="2800"/>
              <a:buNone/>
            </a:pPr>
            <a:r>
              <a:rPr lang="en-US" dirty="0">
                <a:solidFill>
                  <a:srgbClr val="66FF33"/>
                </a:solidFill>
              </a:rPr>
              <a:t>Save the Date</a:t>
            </a:r>
          </a:p>
          <a:p>
            <a:pPr marL="0" lvl="0" indent="0" algn="ctr" rtl="0">
              <a:lnSpc>
                <a:spcPct val="90000"/>
              </a:lnSpc>
              <a:spcBef>
                <a:spcPts val="0"/>
              </a:spcBef>
              <a:spcAft>
                <a:spcPts val="0"/>
              </a:spcAft>
              <a:buClr>
                <a:srgbClr val="66FF33"/>
              </a:buClr>
              <a:buSzPts val="2800"/>
              <a:buNone/>
            </a:pPr>
            <a:endParaRPr dirty="0"/>
          </a:p>
          <a:p>
            <a:pPr marL="228600" lvl="0" indent="-228600" algn="l" rtl="0">
              <a:lnSpc>
                <a:spcPct val="90000"/>
              </a:lnSpc>
              <a:spcBef>
                <a:spcPts val="1000"/>
              </a:spcBef>
              <a:spcAft>
                <a:spcPts val="0"/>
              </a:spcAft>
              <a:buClr>
                <a:schemeClr val="lt1"/>
              </a:buClr>
              <a:buSzPts val="2800"/>
              <a:buChar char="•"/>
            </a:pPr>
            <a:r>
              <a:rPr lang="en-US" dirty="0"/>
              <a:t>10</a:t>
            </a:r>
            <a:r>
              <a:rPr lang="en-US" baseline="30000" dirty="0"/>
              <a:t>th</a:t>
            </a:r>
            <a:r>
              <a:rPr lang="en-US" dirty="0"/>
              <a:t> Anniversary Celebration</a:t>
            </a:r>
          </a:p>
          <a:p>
            <a:pPr marL="800100" lvl="1" indent="-342900">
              <a:spcBef>
                <a:spcPts val="1000"/>
              </a:spcBef>
              <a:buSzPts val="2800"/>
              <a:buFont typeface="Wingdings" panose="05000000000000000000" pitchFamily="2" charset="2"/>
              <a:buChar char="Ø"/>
            </a:pPr>
            <a:r>
              <a:rPr lang="en-US" dirty="0"/>
              <a:t>October 7 at the Vandiver Inn in Havre de Grace</a:t>
            </a:r>
          </a:p>
          <a:p>
            <a:pPr marL="800100" lvl="1" indent="-342900">
              <a:spcBef>
                <a:spcPts val="1000"/>
              </a:spcBef>
              <a:buSzPts val="2800"/>
              <a:buFont typeface="Wingdings" panose="05000000000000000000" pitchFamily="2" charset="2"/>
              <a:buChar char="Ø"/>
            </a:pPr>
            <a:r>
              <a:rPr lang="en-US" dirty="0"/>
              <a:t>Recognition of the 2020 and 2021 grantees</a:t>
            </a:r>
          </a:p>
          <a:p>
            <a:pPr marL="228600" lvl="0" indent="-228600" algn="l" rtl="0">
              <a:lnSpc>
                <a:spcPct val="90000"/>
              </a:lnSpc>
              <a:spcBef>
                <a:spcPts val="1000"/>
              </a:spcBef>
              <a:spcAft>
                <a:spcPts val="0"/>
              </a:spcAft>
              <a:buClr>
                <a:schemeClr val="lt1"/>
              </a:buClr>
              <a:buSzPts val="2800"/>
              <a:buChar char="•"/>
            </a:pPr>
            <a:endParaRPr lang="en-US" sz="2800" b="0" dirty="0"/>
          </a:p>
          <a:p>
            <a:pPr marL="228600" lvl="0" indent="-228600" algn="l" rtl="0">
              <a:lnSpc>
                <a:spcPct val="90000"/>
              </a:lnSpc>
              <a:spcBef>
                <a:spcPts val="1000"/>
              </a:spcBef>
              <a:spcAft>
                <a:spcPts val="0"/>
              </a:spcAft>
              <a:buClr>
                <a:schemeClr val="lt1"/>
              </a:buClr>
              <a:buSzPts val="2800"/>
              <a:buChar char="•"/>
            </a:pPr>
            <a:r>
              <a:rPr lang="en-US" sz="2800" b="0" dirty="0"/>
              <a:t>Giving Tuesday Holiday Happy Hour </a:t>
            </a:r>
          </a:p>
          <a:p>
            <a:pPr marL="800100" lvl="1" indent="-342900">
              <a:buSzPts val="2800"/>
              <a:buFont typeface="Wingdings" panose="05000000000000000000" pitchFamily="2" charset="2"/>
              <a:buChar char="Ø"/>
            </a:pPr>
            <a:r>
              <a:rPr lang="en-US" dirty="0"/>
              <a:t>November 30 from 5-7:30 pm </a:t>
            </a:r>
          </a:p>
          <a:p>
            <a:pPr marL="800100" lvl="1" indent="-342900">
              <a:buSzPts val="2800"/>
              <a:buFont typeface="Wingdings" panose="05000000000000000000" pitchFamily="2" charset="2"/>
              <a:buChar char="Ø"/>
            </a:pPr>
            <a:r>
              <a:rPr lang="en-US" dirty="0"/>
              <a:t>Maryland Golf &amp; Country Club</a:t>
            </a:r>
          </a:p>
          <a:p>
            <a:pPr marL="800100" lvl="1" indent="-342900">
              <a:buSzPts val="2800"/>
              <a:buFont typeface="Wingdings" panose="05000000000000000000" pitchFamily="2" charset="2"/>
              <a:buChar char="Ø"/>
            </a:pPr>
            <a:r>
              <a:rPr lang="en-US" dirty="0"/>
              <a:t>Members only mix and mingle</a:t>
            </a:r>
          </a:p>
          <a:p>
            <a:pPr marL="0" lvl="0" indent="0" algn="l" rtl="0">
              <a:lnSpc>
                <a:spcPct val="90000"/>
              </a:lnSpc>
              <a:spcBef>
                <a:spcPts val="1000"/>
              </a:spcBef>
              <a:spcAft>
                <a:spcPts val="0"/>
              </a:spcAft>
              <a:buClr>
                <a:schemeClr val="lt1"/>
              </a:buClr>
              <a:buSzPts val="2800"/>
              <a:buNone/>
            </a:pPr>
            <a:endParaRPr lang="en-US" dirty="0"/>
          </a:p>
          <a:p>
            <a:pPr marL="0" lvl="0" indent="0" algn="ctr" rtl="0">
              <a:lnSpc>
                <a:spcPct val="90000"/>
              </a:lnSpc>
              <a:spcBef>
                <a:spcPts val="1000"/>
              </a:spcBef>
              <a:spcAft>
                <a:spcPts val="0"/>
              </a:spcAft>
              <a:buClr>
                <a:schemeClr val="lt1"/>
              </a:buClr>
              <a:buSzPts val="2800"/>
              <a:buNone/>
            </a:pPr>
            <a:r>
              <a:rPr lang="en-US" dirty="0"/>
              <a:t>Details to follow</a:t>
            </a:r>
            <a:endParaRPr dirty="0"/>
          </a:p>
          <a:p>
            <a:pPr marL="0" lvl="0" indent="0" algn="l" rtl="0">
              <a:lnSpc>
                <a:spcPct val="90000"/>
              </a:lnSpc>
              <a:spcBef>
                <a:spcPts val="1000"/>
              </a:spcBef>
              <a:spcAft>
                <a:spcPts val="0"/>
              </a:spcAft>
              <a:buClr>
                <a:schemeClr val="lt1"/>
              </a:buClr>
              <a:buSzPts val="2800"/>
              <a:buNone/>
            </a:pPr>
            <a:endParaRPr dirty="0"/>
          </a:p>
          <a:p>
            <a:pPr marL="228600" lvl="0" indent="-50800" algn="l" rtl="0">
              <a:lnSpc>
                <a:spcPct val="90000"/>
              </a:lnSpc>
              <a:spcBef>
                <a:spcPts val="1000"/>
              </a:spcBef>
              <a:spcAft>
                <a:spcPts val="0"/>
              </a:spcAft>
              <a:buClr>
                <a:schemeClr val="lt1"/>
              </a:buClr>
              <a:buSzPts val="2800"/>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txBox="1">
            <a:spLocks noGrp="1"/>
          </p:cNvSpPr>
          <p:nvPr>
            <p:ph type="ctrTitle"/>
          </p:nvPr>
        </p:nvSpPr>
        <p:spPr>
          <a:xfrm>
            <a:off x="1233435" y="393858"/>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Closing Remarks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ctrTitle"/>
          </p:nvPr>
        </p:nvSpPr>
        <p:spPr>
          <a:xfrm>
            <a:off x="1178169" y="484293"/>
            <a:ext cx="6858000" cy="33249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a:t>Thank 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192881" y="927834"/>
            <a:ext cx="875823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latin typeface="Arial"/>
                <a:ea typeface="Arial"/>
                <a:cs typeface="Arial"/>
                <a:sym typeface="Arial"/>
              </a:rPr>
              <a:t>2021-2022 Committee Chairs</a:t>
            </a:r>
            <a:endParaRPr/>
          </a:p>
        </p:txBody>
      </p:sp>
      <p:sp>
        <p:nvSpPr>
          <p:cNvPr id="83" name="Google Shape;83;p5"/>
          <p:cNvSpPr txBox="1">
            <a:spLocks noGrp="1"/>
          </p:cNvSpPr>
          <p:nvPr>
            <p:ph type="body" idx="1"/>
          </p:nvPr>
        </p:nvSpPr>
        <p:spPr>
          <a:xfrm>
            <a:off x="628649" y="2388334"/>
            <a:ext cx="8322469" cy="3731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2800"/>
              <a:buNone/>
            </a:pPr>
            <a:r>
              <a:rPr lang="en-US" u="sng">
                <a:solidFill>
                  <a:srgbClr val="66FF33"/>
                </a:solidFill>
                <a:latin typeface="Arial"/>
                <a:ea typeface="Arial"/>
                <a:cs typeface="Arial"/>
                <a:sym typeface="Arial"/>
              </a:rPr>
              <a:t>Grant Committee Co-Chairs</a:t>
            </a:r>
            <a:endParaRPr sz="3200" u="sng">
              <a:solidFill>
                <a:srgbClr val="66FF33"/>
              </a:solidFill>
              <a:latin typeface="Arial"/>
              <a:ea typeface="Arial"/>
              <a:cs typeface="Arial"/>
              <a:sym typeface="Arial"/>
            </a:endParaRPr>
          </a:p>
          <a:p>
            <a:pPr marL="0" lvl="0" indent="0" algn="ctr" rtl="0">
              <a:lnSpc>
                <a:spcPct val="90000"/>
              </a:lnSpc>
              <a:spcBef>
                <a:spcPts val="1000"/>
              </a:spcBef>
              <a:spcAft>
                <a:spcPts val="0"/>
              </a:spcAft>
              <a:buClr>
                <a:schemeClr val="lt1"/>
              </a:buClr>
              <a:buSzPts val="2800"/>
              <a:buNone/>
            </a:pPr>
            <a:r>
              <a:rPr lang="en-US" i="1">
                <a:latin typeface="Arial"/>
                <a:ea typeface="Arial"/>
                <a:cs typeface="Arial"/>
                <a:sym typeface="Arial"/>
              </a:rPr>
              <a:t>Sara Burley</a:t>
            </a:r>
            <a:endParaRPr/>
          </a:p>
          <a:p>
            <a:pPr marL="0" lvl="0" indent="0" algn="ctr" rtl="0">
              <a:lnSpc>
                <a:spcPct val="90000"/>
              </a:lnSpc>
              <a:spcBef>
                <a:spcPts val="1000"/>
              </a:spcBef>
              <a:spcAft>
                <a:spcPts val="0"/>
              </a:spcAft>
              <a:buClr>
                <a:schemeClr val="lt1"/>
              </a:buClr>
              <a:buSzPts val="2800"/>
              <a:buNone/>
            </a:pPr>
            <a:r>
              <a:rPr lang="en-US" i="1">
                <a:latin typeface="Arial"/>
                <a:ea typeface="Arial"/>
                <a:cs typeface="Arial"/>
                <a:sym typeface="Arial"/>
              </a:rPr>
              <a:t>Sarah Ortiz-Brown</a:t>
            </a:r>
            <a:endParaRPr/>
          </a:p>
          <a:p>
            <a:pPr marL="0" lvl="0" indent="0" algn="ctr" rtl="0">
              <a:lnSpc>
                <a:spcPct val="90000"/>
              </a:lnSpc>
              <a:spcBef>
                <a:spcPts val="1000"/>
              </a:spcBef>
              <a:spcAft>
                <a:spcPts val="0"/>
              </a:spcAft>
              <a:buClr>
                <a:schemeClr val="lt1"/>
              </a:buClr>
              <a:buSzPts val="3200"/>
              <a:buNone/>
            </a:pPr>
            <a:r>
              <a:rPr lang="en-US" sz="3200">
                <a:latin typeface="Arial"/>
                <a:ea typeface="Arial"/>
                <a:cs typeface="Arial"/>
                <a:sym typeface="Arial"/>
              </a:rPr>
              <a:t> </a:t>
            </a:r>
            <a:endParaRPr/>
          </a:p>
          <a:p>
            <a:pPr marL="0" lvl="0" indent="0" algn="ctr" rtl="0">
              <a:lnSpc>
                <a:spcPct val="90000"/>
              </a:lnSpc>
              <a:spcBef>
                <a:spcPts val="1000"/>
              </a:spcBef>
              <a:spcAft>
                <a:spcPts val="0"/>
              </a:spcAft>
              <a:buClr>
                <a:srgbClr val="66FF33"/>
              </a:buClr>
              <a:buSzPts val="2800"/>
              <a:buNone/>
            </a:pPr>
            <a:r>
              <a:rPr lang="en-US" u="sng">
                <a:solidFill>
                  <a:srgbClr val="66FF33"/>
                </a:solidFill>
                <a:latin typeface="Arial"/>
                <a:ea typeface="Arial"/>
                <a:cs typeface="Arial"/>
                <a:sym typeface="Arial"/>
              </a:rPr>
              <a:t>Membership and Outreach Committee </a:t>
            </a:r>
            <a:r>
              <a:rPr lang="en-US" u="sng">
                <a:solidFill>
                  <a:srgbClr val="66FF33"/>
                </a:solidFill>
              </a:rPr>
              <a:t>Co-</a:t>
            </a:r>
            <a:r>
              <a:rPr lang="en-US" u="sng">
                <a:solidFill>
                  <a:srgbClr val="66FF33"/>
                </a:solidFill>
                <a:latin typeface="Arial"/>
                <a:ea typeface="Arial"/>
                <a:cs typeface="Arial"/>
                <a:sym typeface="Arial"/>
              </a:rPr>
              <a:t>Chairs</a:t>
            </a:r>
            <a:endParaRPr>
              <a:solidFill>
                <a:srgbClr val="66FF33"/>
              </a:solidFill>
              <a:latin typeface="Arial"/>
              <a:ea typeface="Arial"/>
              <a:cs typeface="Arial"/>
              <a:sym typeface="Arial"/>
            </a:endParaRPr>
          </a:p>
          <a:p>
            <a:pPr marL="0" lvl="0" indent="0" algn="ctr" rtl="0">
              <a:lnSpc>
                <a:spcPct val="90000"/>
              </a:lnSpc>
              <a:spcBef>
                <a:spcPts val="1000"/>
              </a:spcBef>
              <a:spcAft>
                <a:spcPts val="0"/>
              </a:spcAft>
              <a:buClr>
                <a:schemeClr val="lt1"/>
              </a:buClr>
              <a:buSzPts val="2800"/>
              <a:buNone/>
            </a:pPr>
            <a:r>
              <a:rPr lang="en-US" i="1">
                <a:latin typeface="Arial"/>
                <a:ea typeface="Arial"/>
                <a:cs typeface="Arial"/>
                <a:sym typeface="Arial"/>
              </a:rPr>
              <a:t>Allison Cuneo</a:t>
            </a:r>
            <a:endParaRPr/>
          </a:p>
          <a:p>
            <a:pPr marL="0" lvl="0" indent="0" algn="ctr" rtl="0">
              <a:lnSpc>
                <a:spcPct val="90000"/>
              </a:lnSpc>
              <a:spcBef>
                <a:spcPts val="1000"/>
              </a:spcBef>
              <a:spcAft>
                <a:spcPts val="0"/>
              </a:spcAft>
              <a:buClr>
                <a:schemeClr val="lt1"/>
              </a:buClr>
              <a:buSzPts val="2800"/>
              <a:buNone/>
            </a:pPr>
            <a:r>
              <a:rPr lang="en-US" i="1">
                <a:latin typeface="Arial"/>
                <a:ea typeface="Arial"/>
                <a:cs typeface="Arial"/>
                <a:sym typeface="Arial"/>
              </a:rPr>
              <a:t>Donna Kahoe</a:t>
            </a:r>
            <a:endParaRPr/>
          </a:p>
          <a:p>
            <a:pPr marL="109728" lvl="0" indent="0" algn="ctr" rtl="0">
              <a:lnSpc>
                <a:spcPct val="90000"/>
              </a:lnSpc>
              <a:spcBef>
                <a:spcPts val="1000"/>
              </a:spcBef>
              <a:spcAft>
                <a:spcPts val="0"/>
              </a:spcAft>
              <a:buClr>
                <a:schemeClr val="lt1"/>
              </a:buClr>
              <a:buSzPts val="3200"/>
              <a:buNone/>
            </a:pPr>
            <a:endParaRPr sz="3200">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b="1" u="sng">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i="1">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i="1">
              <a:latin typeface="Arial"/>
              <a:ea typeface="Arial"/>
              <a:cs typeface="Arial"/>
              <a:sym typeface="Arial"/>
            </a:endParaRPr>
          </a:p>
          <a:p>
            <a:pPr marL="109728" lvl="0" indent="0" algn="ctr" rtl="0">
              <a:lnSpc>
                <a:spcPct val="90000"/>
              </a:lnSpc>
              <a:spcBef>
                <a:spcPts val="1000"/>
              </a:spcBef>
              <a:spcAft>
                <a:spcPts val="0"/>
              </a:spcAft>
              <a:buClr>
                <a:schemeClr val="lt1"/>
              </a:buClr>
              <a:buSzPts val="3200"/>
              <a:buNone/>
            </a:pPr>
            <a:endParaRPr sz="3200" b="1" i="1">
              <a:latin typeface="Arial"/>
              <a:ea typeface="Arial"/>
              <a:cs typeface="Arial"/>
              <a:sym typeface="Arial"/>
            </a:endParaRPr>
          </a:p>
          <a:p>
            <a:pPr marL="109728" lvl="0" indent="0" algn="l" rtl="0">
              <a:lnSpc>
                <a:spcPct val="90000"/>
              </a:lnSpc>
              <a:spcBef>
                <a:spcPts val="1000"/>
              </a:spcBef>
              <a:spcAft>
                <a:spcPts val="0"/>
              </a:spcAft>
              <a:buClr>
                <a:schemeClr val="lt1"/>
              </a:buClr>
              <a:buSzPts val="2400"/>
              <a:buNone/>
            </a:pPr>
            <a:endParaRPr sz="240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lt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2021-2022 Committee Chairs</a:t>
            </a:r>
            <a:endParaRPr/>
          </a:p>
        </p:txBody>
      </p:sp>
      <p:sp>
        <p:nvSpPr>
          <p:cNvPr id="89" name="Google Shape;89;p6"/>
          <p:cNvSpPr txBox="1">
            <a:spLocks noGrp="1"/>
          </p:cNvSpPr>
          <p:nvPr>
            <p:ph type="body" idx="1"/>
          </p:nvPr>
        </p:nvSpPr>
        <p:spPr>
          <a:xfrm>
            <a:off x="628650" y="2653377"/>
            <a:ext cx="7886700" cy="373111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66FF33"/>
              </a:buClr>
              <a:buSzPts val="2800"/>
              <a:buNone/>
            </a:pPr>
            <a:r>
              <a:rPr lang="en-US" u="sng">
                <a:solidFill>
                  <a:srgbClr val="66FF33"/>
                </a:solidFill>
                <a:latin typeface="Arial"/>
                <a:ea typeface="Arial"/>
                <a:cs typeface="Arial"/>
                <a:sym typeface="Arial"/>
              </a:rPr>
              <a:t>10</a:t>
            </a:r>
            <a:r>
              <a:rPr lang="en-US" u="sng" baseline="30000">
                <a:solidFill>
                  <a:srgbClr val="66FF33"/>
                </a:solidFill>
                <a:latin typeface="Arial"/>
                <a:ea typeface="Arial"/>
                <a:cs typeface="Arial"/>
                <a:sym typeface="Arial"/>
              </a:rPr>
              <a:t>th</a:t>
            </a:r>
            <a:r>
              <a:rPr lang="en-US" u="sng">
                <a:solidFill>
                  <a:srgbClr val="66FF33"/>
                </a:solidFill>
                <a:latin typeface="Arial"/>
                <a:ea typeface="Arial"/>
                <a:cs typeface="Arial"/>
                <a:sym typeface="Arial"/>
              </a:rPr>
              <a:t> Anniversary Committee</a:t>
            </a:r>
            <a:endParaRPr>
              <a:solidFill>
                <a:srgbClr val="66FF33"/>
              </a:solidFill>
              <a:latin typeface="Arial"/>
              <a:ea typeface="Arial"/>
              <a:cs typeface="Arial"/>
              <a:sym typeface="Arial"/>
            </a:endParaRPr>
          </a:p>
          <a:p>
            <a:pPr marL="0" lvl="0" indent="0" algn="ctr" rtl="0">
              <a:lnSpc>
                <a:spcPct val="90000"/>
              </a:lnSpc>
              <a:spcBef>
                <a:spcPts val="1000"/>
              </a:spcBef>
              <a:spcAft>
                <a:spcPts val="0"/>
              </a:spcAft>
              <a:buClr>
                <a:schemeClr val="lt1"/>
              </a:buClr>
              <a:buSzPts val="2800"/>
              <a:buNone/>
            </a:pPr>
            <a:r>
              <a:rPr lang="en-US" i="1">
                <a:latin typeface="Arial"/>
                <a:ea typeface="Arial"/>
                <a:cs typeface="Arial"/>
                <a:sym typeface="Arial"/>
              </a:rPr>
              <a:t>Robin Tomechko</a:t>
            </a:r>
            <a:endParaRPr/>
          </a:p>
          <a:p>
            <a:pPr marL="0" lvl="0" indent="0" algn="ctr" rtl="0">
              <a:lnSpc>
                <a:spcPct val="90000"/>
              </a:lnSpc>
              <a:spcBef>
                <a:spcPts val="1000"/>
              </a:spcBef>
              <a:spcAft>
                <a:spcPts val="0"/>
              </a:spcAft>
              <a:buClr>
                <a:schemeClr val="lt1"/>
              </a:buClr>
              <a:buSzPts val="2800"/>
              <a:buNone/>
            </a:pPr>
            <a:endParaRPr u="sng">
              <a:solidFill>
                <a:srgbClr val="66FF33"/>
              </a:solidFill>
            </a:endParaRPr>
          </a:p>
          <a:p>
            <a:pPr marL="0" lvl="0" indent="0" algn="ctr" rtl="0">
              <a:lnSpc>
                <a:spcPct val="90000"/>
              </a:lnSpc>
              <a:spcBef>
                <a:spcPts val="1000"/>
              </a:spcBef>
              <a:spcAft>
                <a:spcPts val="0"/>
              </a:spcAft>
              <a:buClr>
                <a:srgbClr val="66FF33"/>
              </a:buClr>
              <a:buSzPts val="2800"/>
              <a:buNone/>
            </a:pPr>
            <a:r>
              <a:rPr lang="en-US" u="sng">
                <a:solidFill>
                  <a:srgbClr val="66FF33"/>
                </a:solidFill>
              </a:rPr>
              <a:t>Members’ Choice Award Committee Chair</a:t>
            </a:r>
            <a:endParaRPr/>
          </a:p>
          <a:p>
            <a:pPr marL="0" lvl="0" indent="0" algn="ctr" rtl="0">
              <a:lnSpc>
                <a:spcPct val="90000"/>
              </a:lnSpc>
              <a:spcBef>
                <a:spcPts val="1000"/>
              </a:spcBef>
              <a:spcAft>
                <a:spcPts val="0"/>
              </a:spcAft>
              <a:buClr>
                <a:schemeClr val="lt1"/>
              </a:buClr>
              <a:buSzPts val="2800"/>
              <a:buNone/>
            </a:pPr>
            <a:r>
              <a:rPr lang="en-US" i="1"/>
              <a:t>Terri Garland</a:t>
            </a:r>
            <a:endParaRPr/>
          </a:p>
          <a:p>
            <a:pPr marL="0" lvl="0" indent="0" algn="ctr" rtl="0">
              <a:lnSpc>
                <a:spcPct val="90000"/>
              </a:lnSpc>
              <a:spcBef>
                <a:spcPts val="1000"/>
              </a:spcBef>
              <a:spcAft>
                <a:spcPts val="0"/>
              </a:spcAft>
              <a:buClr>
                <a:schemeClr val="lt1"/>
              </a:buClr>
              <a:buSzPts val="2800"/>
              <a:buNone/>
            </a:pP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628650" y="43029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Administrative Updates</a:t>
            </a:r>
            <a:endParaRPr dirty="0"/>
          </a:p>
        </p:txBody>
      </p:sp>
      <p:sp>
        <p:nvSpPr>
          <p:cNvPr id="95" name="Google Shape;95;p7"/>
          <p:cNvSpPr txBox="1">
            <a:spLocks noGrp="1"/>
          </p:cNvSpPr>
          <p:nvPr>
            <p:ph type="body" idx="1"/>
          </p:nvPr>
        </p:nvSpPr>
        <p:spPr>
          <a:xfrm>
            <a:off x="663819" y="1664853"/>
            <a:ext cx="7886700" cy="3731112"/>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lt1"/>
              </a:buClr>
              <a:buSzPct val="100000"/>
              <a:buChar char="•"/>
            </a:pPr>
            <a:r>
              <a:rPr lang="en-US" dirty="0" err="1"/>
              <a:t>Growfund</a:t>
            </a:r>
            <a:r>
              <a:rPr lang="en-US" dirty="0"/>
              <a:t> Check Payment Changes</a:t>
            </a:r>
            <a:endParaRPr dirty="0"/>
          </a:p>
          <a:p>
            <a:pPr marL="228600" lvl="0" indent="-228600" algn="l" rtl="0">
              <a:lnSpc>
                <a:spcPct val="90000"/>
              </a:lnSpc>
              <a:spcBef>
                <a:spcPts val="1000"/>
              </a:spcBef>
              <a:spcAft>
                <a:spcPts val="0"/>
              </a:spcAft>
              <a:buClr>
                <a:schemeClr val="lt1"/>
              </a:buClr>
              <a:buSzPct val="100000"/>
              <a:buChar char="•"/>
            </a:pPr>
            <a:r>
              <a:rPr lang="en-US" dirty="0"/>
              <a:t>Administrative Fund Transfer to Faith Based Nonprofit Resource Center</a:t>
            </a:r>
            <a:endParaRPr dirty="0"/>
          </a:p>
          <a:p>
            <a:pPr marL="228600" lvl="0" indent="-228600" algn="l" rtl="0">
              <a:lnSpc>
                <a:spcPct val="90000"/>
              </a:lnSpc>
              <a:spcBef>
                <a:spcPts val="1000"/>
              </a:spcBef>
              <a:spcAft>
                <a:spcPts val="0"/>
              </a:spcAft>
              <a:buClr>
                <a:schemeClr val="lt1"/>
              </a:buClr>
              <a:buSzPct val="100000"/>
              <a:buChar char="•"/>
            </a:pPr>
            <a:r>
              <a:rPr lang="en-US" dirty="0"/>
              <a:t>COVID-19 Challenges </a:t>
            </a:r>
            <a:endParaRPr dirty="0"/>
          </a:p>
          <a:p>
            <a:pPr marL="228600" lvl="0" indent="-228600" algn="l" rtl="0">
              <a:lnSpc>
                <a:spcPct val="90000"/>
              </a:lnSpc>
              <a:spcBef>
                <a:spcPts val="1000"/>
              </a:spcBef>
              <a:spcAft>
                <a:spcPts val="0"/>
              </a:spcAft>
              <a:buClr>
                <a:schemeClr val="lt1"/>
              </a:buClr>
              <a:buSzPct val="100000"/>
              <a:buChar char="•"/>
            </a:pPr>
            <a:r>
              <a:rPr lang="en-US" dirty="0"/>
              <a:t>Wild Apricot Membership Management Software</a:t>
            </a:r>
            <a:endParaRPr dirty="0"/>
          </a:p>
          <a:p>
            <a:pPr marL="685800" lvl="1" indent="-228600" algn="l" rtl="0">
              <a:lnSpc>
                <a:spcPct val="90000"/>
              </a:lnSpc>
              <a:spcBef>
                <a:spcPts val="500"/>
              </a:spcBef>
              <a:spcAft>
                <a:spcPts val="0"/>
              </a:spcAft>
              <a:buClr>
                <a:schemeClr val="lt1"/>
              </a:buClr>
              <a:buSzPct val="100000"/>
              <a:buChar char="▪"/>
            </a:pPr>
            <a:r>
              <a:rPr lang="en-US" dirty="0"/>
              <a:t>WGC Info in One Place</a:t>
            </a:r>
            <a:endParaRPr dirty="0"/>
          </a:p>
          <a:p>
            <a:pPr marL="685800" lvl="1" indent="-228600" algn="l" rtl="0">
              <a:lnSpc>
                <a:spcPct val="90000"/>
              </a:lnSpc>
              <a:spcBef>
                <a:spcPts val="500"/>
              </a:spcBef>
              <a:spcAft>
                <a:spcPts val="0"/>
              </a:spcAft>
              <a:buClr>
                <a:schemeClr val="lt1"/>
              </a:buClr>
              <a:buSzPct val="100000"/>
              <a:buChar char="▪"/>
            </a:pPr>
            <a:r>
              <a:rPr lang="en-US" dirty="0"/>
              <a:t>Member Log-in</a:t>
            </a:r>
            <a:endParaRPr dirty="0"/>
          </a:p>
          <a:p>
            <a:pPr marL="685800" lvl="1" indent="-228600" algn="l" rtl="0">
              <a:lnSpc>
                <a:spcPct val="90000"/>
              </a:lnSpc>
              <a:spcBef>
                <a:spcPts val="500"/>
              </a:spcBef>
              <a:spcAft>
                <a:spcPts val="0"/>
              </a:spcAft>
              <a:buClr>
                <a:schemeClr val="lt1"/>
              </a:buClr>
              <a:buSzPct val="100000"/>
              <a:buChar char="▪"/>
            </a:pPr>
            <a:r>
              <a:rPr lang="en-US" dirty="0"/>
              <a:t>RSVP to Events</a:t>
            </a:r>
          </a:p>
          <a:p>
            <a:pPr marL="685800" lvl="1" indent="-228600" algn="l" rtl="0">
              <a:lnSpc>
                <a:spcPct val="90000"/>
              </a:lnSpc>
              <a:spcBef>
                <a:spcPts val="500"/>
              </a:spcBef>
              <a:spcAft>
                <a:spcPts val="0"/>
              </a:spcAft>
              <a:buClr>
                <a:schemeClr val="lt1"/>
              </a:buClr>
              <a:buSzPct val="100000"/>
              <a:buChar char="▪"/>
            </a:pPr>
            <a:r>
              <a:rPr lang="en-US" dirty="0"/>
              <a:t>Newsletter and Other Communications</a:t>
            </a:r>
            <a:endParaRPr dirty="0"/>
          </a:p>
          <a:p>
            <a:pPr marL="685800" lvl="1" indent="-87630" algn="l" rtl="0">
              <a:lnSpc>
                <a:spcPct val="90000"/>
              </a:lnSpc>
              <a:spcBef>
                <a:spcPts val="500"/>
              </a:spcBef>
              <a:spcAft>
                <a:spcPts val="0"/>
              </a:spcAft>
              <a:buClr>
                <a:schemeClr val="lt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628650" y="430290"/>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Administrative Updates</a:t>
            </a:r>
            <a:endParaRPr dirty="0"/>
          </a:p>
        </p:txBody>
      </p:sp>
      <p:sp>
        <p:nvSpPr>
          <p:cNvPr id="95" name="Google Shape;95;p7"/>
          <p:cNvSpPr txBox="1">
            <a:spLocks noGrp="1"/>
          </p:cNvSpPr>
          <p:nvPr>
            <p:ph type="body" idx="1"/>
          </p:nvPr>
        </p:nvSpPr>
        <p:spPr>
          <a:xfrm>
            <a:off x="663819" y="1664853"/>
            <a:ext cx="7886700" cy="3731112"/>
          </a:xfrm>
          <a:prstGeom prst="rect">
            <a:avLst/>
          </a:prstGeom>
          <a:noFill/>
          <a:ln>
            <a:noFill/>
          </a:ln>
        </p:spPr>
        <p:txBody>
          <a:bodyPr spcFirstLastPara="1" wrap="square" lIns="91425" tIns="45700" rIns="91425" bIns="45700" anchor="t" anchorCtr="0">
            <a:normAutofit/>
          </a:bodyPr>
          <a:lstStyle/>
          <a:p>
            <a:pPr marL="228600" indent="-228600">
              <a:buSzPct val="100000"/>
            </a:pPr>
            <a:r>
              <a:rPr lang="en-US" dirty="0"/>
              <a:t>Updating Brochure for Prospective Members </a:t>
            </a:r>
          </a:p>
          <a:p>
            <a:pPr marL="228600" indent="-228600">
              <a:buSzPct val="100000"/>
            </a:pPr>
            <a:r>
              <a:rPr lang="en-US" dirty="0"/>
              <a:t>WGC’s Publication in the first-ever Global Giving Circle Directory</a:t>
            </a:r>
          </a:p>
          <a:p>
            <a:pPr marL="457200" lvl="1" indent="0" algn="l" rtl="0">
              <a:lnSpc>
                <a:spcPct val="90000"/>
              </a:lnSpc>
              <a:spcBef>
                <a:spcPts val="500"/>
              </a:spcBef>
              <a:spcAft>
                <a:spcPts val="0"/>
              </a:spcAft>
              <a:buClr>
                <a:schemeClr val="lt1"/>
              </a:buClr>
              <a:buSzPct val="100000"/>
              <a:buNone/>
            </a:pPr>
            <a:endParaRPr dirty="0"/>
          </a:p>
          <a:p>
            <a:pPr marL="685800" lvl="1" indent="-87630" algn="l" rtl="0">
              <a:lnSpc>
                <a:spcPct val="90000"/>
              </a:lnSpc>
              <a:spcBef>
                <a:spcPts val="500"/>
              </a:spcBef>
              <a:spcAft>
                <a:spcPts val="0"/>
              </a:spcAft>
              <a:buClr>
                <a:schemeClr val="lt1"/>
              </a:buClr>
              <a:buSzPct val="100000"/>
              <a:buNone/>
            </a:pPr>
            <a:endParaRPr dirty="0"/>
          </a:p>
        </p:txBody>
      </p:sp>
      <p:pic>
        <p:nvPicPr>
          <p:cNvPr id="3" name="Picture 2">
            <a:extLst>
              <a:ext uri="{FF2B5EF4-FFF2-40B4-BE49-F238E27FC236}">
                <a16:creationId xmlns:a16="http://schemas.microsoft.com/office/drawing/2014/main" id="{89768852-C53C-4D95-9D2B-977BED0423D7}"/>
              </a:ext>
            </a:extLst>
          </p:cNvPr>
          <p:cNvPicPr>
            <a:picLocks noChangeAspect="1"/>
          </p:cNvPicPr>
          <p:nvPr/>
        </p:nvPicPr>
        <p:blipFill>
          <a:blip r:embed="rId3"/>
          <a:stretch>
            <a:fillRect/>
          </a:stretch>
        </p:blipFill>
        <p:spPr>
          <a:xfrm>
            <a:off x="2554671" y="3351126"/>
            <a:ext cx="4104996" cy="1889090"/>
          </a:xfrm>
          <a:prstGeom prst="rect">
            <a:avLst/>
          </a:prstGeom>
        </p:spPr>
      </p:pic>
    </p:spTree>
    <p:extLst>
      <p:ext uri="{BB962C8B-B14F-4D97-AF65-F5344CB8AC3E}">
        <p14:creationId xmlns:p14="http://schemas.microsoft.com/office/powerpoint/2010/main" val="252224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628650" y="9278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Help Wanted</a:t>
            </a:r>
            <a:endParaRPr/>
          </a:p>
        </p:txBody>
      </p:sp>
      <p:sp>
        <p:nvSpPr>
          <p:cNvPr id="101" name="Google Shape;101;p8"/>
          <p:cNvSpPr txBox="1">
            <a:spLocks noGrp="1"/>
          </p:cNvSpPr>
          <p:nvPr>
            <p:ph type="body" idx="1"/>
          </p:nvPr>
        </p:nvSpPr>
        <p:spPr>
          <a:xfrm>
            <a:off x="628650" y="2388334"/>
            <a:ext cx="7886700" cy="37311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US"/>
              <a:t>Photography / Video</a:t>
            </a:r>
            <a:endParaRPr/>
          </a:p>
          <a:p>
            <a:pPr marL="228600" lvl="0" indent="-228600" algn="l" rtl="0">
              <a:lnSpc>
                <a:spcPct val="90000"/>
              </a:lnSpc>
              <a:spcBef>
                <a:spcPts val="1000"/>
              </a:spcBef>
              <a:spcAft>
                <a:spcPts val="0"/>
              </a:spcAft>
              <a:buClr>
                <a:schemeClr val="lt1"/>
              </a:buClr>
              <a:buSzPts val="2800"/>
              <a:buChar char="•"/>
            </a:pPr>
            <a:r>
              <a:rPr lang="en-US"/>
              <a:t>Events</a:t>
            </a:r>
            <a:endParaRPr/>
          </a:p>
          <a:p>
            <a:pPr marL="228600" lvl="0" indent="-228600" algn="l" rtl="0">
              <a:lnSpc>
                <a:spcPct val="90000"/>
              </a:lnSpc>
              <a:spcBef>
                <a:spcPts val="1000"/>
              </a:spcBef>
              <a:spcAft>
                <a:spcPts val="0"/>
              </a:spcAft>
              <a:buClr>
                <a:schemeClr val="lt1"/>
              </a:buClr>
              <a:buSzPts val="2800"/>
              <a:buChar char="•"/>
            </a:pPr>
            <a:r>
              <a:rPr lang="en-US"/>
              <a:t>Committees</a:t>
            </a:r>
            <a:endParaRPr/>
          </a:p>
          <a:p>
            <a:pPr marL="685800" lvl="1" indent="-228600" algn="l" rtl="0">
              <a:lnSpc>
                <a:spcPct val="90000"/>
              </a:lnSpc>
              <a:spcBef>
                <a:spcPts val="500"/>
              </a:spcBef>
              <a:spcAft>
                <a:spcPts val="0"/>
              </a:spcAft>
              <a:buClr>
                <a:schemeClr val="lt1"/>
              </a:buClr>
              <a:buSzPts val="2400"/>
              <a:buChar char="▪"/>
            </a:pPr>
            <a:r>
              <a:rPr lang="en-US"/>
              <a:t>10</a:t>
            </a:r>
            <a:r>
              <a:rPr lang="en-US" baseline="30000"/>
              <a:t>th</a:t>
            </a:r>
            <a:r>
              <a:rPr lang="en-US"/>
              <a:t> Anniversary – Co-Chair and Volunteers</a:t>
            </a:r>
            <a:endParaRPr/>
          </a:p>
          <a:p>
            <a:pPr marL="685800" lvl="1" indent="-228600" algn="l" rtl="0">
              <a:lnSpc>
                <a:spcPct val="90000"/>
              </a:lnSpc>
              <a:spcBef>
                <a:spcPts val="500"/>
              </a:spcBef>
              <a:spcAft>
                <a:spcPts val="0"/>
              </a:spcAft>
              <a:buClr>
                <a:schemeClr val="lt1"/>
              </a:buClr>
              <a:buSzPts val="2400"/>
              <a:buChar char="▪"/>
            </a:pPr>
            <a:r>
              <a:rPr lang="en-US"/>
              <a:t>Membership</a:t>
            </a:r>
            <a:endParaRPr/>
          </a:p>
          <a:p>
            <a:pPr marL="685800" lvl="1" indent="-228600" algn="l" rtl="0">
              <a:lnSpc>
                <a:spcPct val="90000"/>
              </a:lnSpc>
              <a:spcBef>
                <a:spcPts val="500"/>
              </a:spcBef>
              <a:spcAft>
                <a:spcPts val="0"/>
              </a:spcAft>
              <a:buClr>
                <a:schemeClr val="lt1"/>
              </a:buClr>
              <a:buSzPts val="2400"/>
              <a:buChar char="▪"/>
            </a:pPr>
            <a:r>
              <a:rPr lang="en-US"/>
              <a:t>Grants</a:t>
            </a:r>
            <a:endParaRPr/>
          </a:p>
          <a:p>
            <a:pPr marL="228600" lvl="0" indent="-50800" algn="l" rtl="0">
              <a:lnSpc>
                <a:spcPct val="90000"/>
              </a:lnSpc>
              <a:spcBef>
                <a:spcPts val="1000"/>
              </a:spcBef>
              <a:spcAft>
                <a:spcPts val="0"/>
              </a:spcAft>
              <a:buClr>
                <a:schemeClr val="lt1"/>
              </a:buClr>
              <a:buSzPts val="2800"/>
              <a:buNone/>
            </a:pPr>
            <a:endParaRPr/>
          </a:p>
          <a:p>
            <a:pPr marL="0" lvl="0" indent="0" algn="l" rtl="0">
              <a:lnSpc>
                <a:spcPct val="90000"/>
              </a:lnSpc>
              <a:spcBef>
                <a:spcPts val="1000"/>
              </a:spcBef>
              <a:spcAft>
                <a:spcPts val="0"/>
              </a:spcAft>
              <a:buClr>
                <a:schemeClr val="lt1"/>
              </a:buClr>
              <a:buSzPts val="2800"/>
              <a:buNone/>
            </a:pPr>
            <a:endParaRPr/>
          </a:p>
        </p:txBody>
      </p:sp>
    </p:spTree>
  </p:cSld>
  <p:clrMapOvr>
    <a:masterClrMapping/>
  </p:clrMapOvr>
</p:sld>
</file>

<file path=ppt/theme/theme1.xml><?xml version="1.0" encoding="utf-8"?>
<a:theme xmlns:a="http://schemas.openxmlformats.org/drawingml/2006/main" name="Title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1859</Words>
  <Application>Microsoft Office PowerPoint</Application>
  <PresentationFormat>On-screen Show (4:3)</PresentationFormat>
  <Paragraphs>352</Paragraphs>
  <Slides>47</Slides>
  <Notes>46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Calibri</vt:lpstr>
      <vt:lpstr>Times New Roman</vt:lpstr>
      <vt:lpstr>Arial</vt:lpstr>
      <vt:lpstr>Lucida Sans</vt:lpstr>
      <vt:lpstr>Wingdings</vt:lpstr>
      <vt:lpstr>Courier New</vt:lpstr>
      <vt:lpstr>Noto Sans Symbols</vt:lpstr>
      <vt:lpstr>Helvetica Neue</vt:lpstr>
      <vt:lpstr>Title Slide</vt:lpstr>
      <vt:lpstr>Section Titles</vt:lpstr>
      <vt:lpstr>PowerPoint Presentation</vt:lpstr>
      <vt:lpstr>Welcome!</vt:lpstr>
      <vt:lpstr>General Membership Meeting  May 20, 2021</vt:lpstr>
      <vt:lpstr>2021-2022 Executive Board</vt:lpstr>
      <vt:lpstr>2021-2022 Committee Chairs</vt:lpstr>
      <vt:lpstr>2021-2022 Committee Chairs</vt:lpstr>
      <vt:lpstr>Administrative Updates</vt:lpstr>
      <vt:lpstr>Administrative Updates</vt:lpstr>
      <vt:lpstr>Help Wanted</vt:lpstr>
      <vt:lpstr>Circle Update – Grants to Date</vt:lpstr>
      <vt:lpstr>Finance Report</vt:lpstr>
      <vt:lpstr>Fund Balances</vt:lpstr>
      <vt:lpstr>BONUS GIVING $$$$$$$ 2021 Sponsorships and Donations   </vt:lpstr>
      <vt:lpstr>Grant Committee Report</vt:lpstr>
      <vt:lpstr>2021 Grant Year Timeline</vt:lpstr>
      <vt:lpstr>Grant Process</vt:lpstr>
      <vt:lpstr>Grant Process</vt:lpstr>
      <vt:lpstr>Recommendations for 2021</vt:lpstr>
      <vt:lpstr>Mason-Dixon Community Services  Summer Backpack Nutrition Program</vt:lpstr>
      <vt:lpstr>Humanim, Inc.  Administrative Assistant Career Training Program (AACT) </vt:lpstr>
      <vt:lpstr>Faith Communities and Civic Agencies United, Inc.</vt:lpstr>
      <vt:lpstr>Homecoming Project Shelter Support </vt:lpstr>
      <vt:lpstr>Harford Family House Transportation for Families</vt:lpstr>
      <vt:lpstr>Boys and Girls Club Club on the Go</vt:lpstr>
      <vt:lpstr>Edgewood Community Support Center Case Management</vt:lpstr>
      <vt:lpstr>Harford County Education Foundation Littles University</vt:lpstr>
      <vt:lpstr>The Sexual Assault Spouse Abuse Resource Center Inc.  (SARC)</vt:lpstr>
      <vt:lpstr>Found in Faith Ministries Sweet Dreams: Fresh Start Furniture Program</vt:lpstr>
      <vt:lpstr>Lions Association Harford Hears</vt:lpstr>
      <vt:lpstr>2021 Grant Awards Proposed</vt:lpstr>
      <vt:lpstr>PowerPoint Presentation</vt:lpstr>
      <vt:lpstr>And the Grant Total  for 2011 – 2021  Awards Is….</vt:lpstr>
      <vt:lpstr>PowerPoint Presentation</vt:lpstr>
      <vt:lpstr>Members’ Choice Award Update</vt:lpstr>
      <vt:lpstr>Members’ Choice Award</vt:lpstr>
      <vt:lpstr>Members’ Choice Award</vt:lpstr>
      <vt:lpstr>Membership and Outreach Committee Report</vt:lpstr>
      <vt:lpstr>Membership</vt:lpstr>
      <vt:lpstr>PowerPoint Presentation</vt:lpstr>
      <vt:lpstr>PowerPoint Presentation</vt:lpstr>
      <vt:lpstr>Membership</vt:lpstr>
      <vt:lpstr>Giving Online in Two Steps</vt:lpstr>
      <vt:lpstr>Stay Connected!</vt:lpstr>
      <vt:lpstr>Upcoming Meetings and Open House Events</vt:lpstr>
      <vt:lpstr>Upcoming Special Events  </vt:lpstr>
      <vt:lpstr>Closing Remarks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Davis</dc:creator>
  <cp:lastModifiedBy>Student - Kreis, Dylan C.</cp:lastModifiedBy>
  <cp:revision>28</cp:revision>
  <dcterms:modified xsi:type="dcterms:W3CDTF">2021-05-20T21:51:11Z</dcterms:modified>
</cp:coreProperties>
</file>