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5" r:id="rId3"/>
    <p:sldMasterId id="2147483709" r:id="rId4"/>
    <p:sldMasterId id="2147483721" r:id="rId5"/>
  </p:sldMasterIdLst>
  <p:notesMasterIdLst>
    <p:notesMasterId r:id="rId63"/>
  </p:notesMasterIdLst>
  <p:sldIdLst>
    <p:sldId id="256" r:id="rId6"/>
    <p:sldId id="349" r:id="rId7"/>
    <p:sldId id="323" r:id="rId8"/>
    <p:sldId id="392" r:id="rId9"/>
    <p:sldId id="353" r:id="rId10"/>
    <p:sldId id="368" r:id="rId11"/>
    <p:sldId id="354" r:id="rId12"/>
    <p:sldId id="355" r:id="rId13"/>
    <p:sldId id="383" r:id="rId14"/>
    <p:sldId id="359" r:id="rId15"/>
    <p:sldId id="367" r:id="rId16"/>
    <p:sldId id="363" r:id="rId17"/>
    <p:sldId id="369" r:id="rId18"/>
    <p:sldId id="257" r:id="rId19"/>
    <p:sldId id="370" r:id="rId20"/>
    <p:sldId id="366" r:id="rId21"/>
    <p:sldId id="371" r:id="rId22"/>
    <p:sldId id="372" r:id="rId23"/>
    <p:sldId id="373" r:id="rId24"/>
    <p:sldId id="374" r:id="rId25"/>
    <p:sldId id="394" r:id="rId26"/>
    <p:sldId id="393" r:id="rId27"/>
    <p:sldId id="395" r:id="rId28"/>
    <p:sldId id="397" r:id="rId29"/>
    <p:sldId id="398" r:id="rId30"/>
    <p:sldId id="399" r:id="rId31"/>
    <p:sldId id="400" r:id="rId32"/>
    <p:sldId id="401" r:id="rId33"/>
    <p:sldId id="402" r:id="rId34"/>
    <p:sldId id="403" r:id="rId35"/>
    <p:sldId id="382" r:id="rId36"/>
    <p:sldId id="404" r:id="rId37"/>
    <p:sldId id="361" r:id="rId38"/>
    <p:sldId id="384" r:id="rId39"/>
    <p:sldId id="385" r:id="rId40"/>
    <p:sldId id="328" r:id="rId41"/>
    <p:sldId id="329" r:id="rId42"/>
    <p:sldId id="330" r:id="rId43"/>
    <p:sldId id="331" r:id="rId44"/>
    <p:sldId id="332" r:id="rId45"/>
    <p:sldId id="333" r:id="rId46"/>
    <p:sldId id="334" r:id="rId47"/>
    <p:sldId id="335" r:id="rId48"/>
    <p:sldId id="336" r:id="rId49"/>
    <p:sldId id="337" r:id="rId50"/>
    <p:sldId id="386" r:id="rId51"/>
    <p:sldId id="387" r:id="rId52"/>
    <p:sldId id="338" r:id="rId53"/>
    <p:sldId id="339" r:id="rId54"/>
    <p:sldId id="388" r:id="rId55"/>
    <p:sldId id="379" r:id="rId56"/>
    <p:sldId id="357" r:id="rId57"/>
    <p:sldId id="356" r:id="rId58"/>
    <p:sldId id="389" r:id="rId59"/>
    <p:sldId id="381" r:id="rId60"/>
    <p:sldId id="350" r:id="rId61"/>
    <p:sldId id="390" r:id="rId6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9pPr>
  </p:defaultTextStyle>
  <p:extLst>
    <p:ext uri="{521415D9-36F7-43E2-AB2F-B90AF26B5E84}">
      <p14:sectionLst xmlns:p14="http://schemas.microsoft.com/office/powerpoint/2010/main">
        <p14:section name="Default Section" id="{36760F21-DCDB-4103-997F-2DCEB5306F29}">
          <p14:sldIdLst>
            <p14:sldId id="256"/>
            <p14:sldId id="349"/>
            <p14:sldId id="323"/>
            <p14:sldId id="392"/>
            <p14:sldId id="353"/>
            <p14:sldId id="368"/>
            <p14:sldId id="354"/>
            <p14:sldId id="355"/>
            <p14:sldId id="383"/>
            <p14:sldId id="359"/>
            <p14:sldId id="367"/>
            <p14:sldId id="363"/>
            <p14:sldId id="369"/>
            <p14:sldId id="257"/>
            <p14:sldId id="370"/>
            <p14:sldId id="366"/>
            <p14:sldId id="371"/>
            <p14:sldId id="372"/>
            <p14:sldId id="373"/>
            <p14:sldId id="374"/>
            <p14:sldId id="394"/>
            <p14:sldId id="393"/>
            <p14:sldId id="395"/>
            <p14:sldId id="397"/>
            <p14:sldId id="398"/>
            <p14:sldId id="399"/>
            <p14:sldId id="400"/>
            <p14:sldId id="401"/>
            <p14:sldId id="402"/>
            <p14:sldId id="403"/>
            <p14:sldId id="382"/>
            <p14:sldId id="404"/>
            <p14:sldId id="361"/>
            <p14:sldId id="384"/>
            <p14:sldId id="385"/>
            <p14:sldId id="328"/>
            <p14:sldId id="329"/>
            <p14:sldId id="330"/>
            <p14:sldId id="331"/>
            <p14:sldId id="332"/>
            <p14:sldId id="333"/>
            <p14:sldId id="334"/>
            <p14:sldId id="335"/>
            <p14:sldId id="336"/>
            <p14:sldId id="337"/>
            <p14:sldId id="386"/>
            <p14:sldId id="387"/>
            <p14:sldId id="338"/>
            <p14:sldId id="339"/>
            <p14:sldId id="388"/>
            <p14:sldId id="379"/>
            <p14:sldId id="357"/>
            <p14:sldId id="356"/>
            <p14:sldId id="389"/>
          </p14:sldIdLst>
        </p14:section>
        <p14:section name="Untitled Section" id="{A3F28CDA-62D0-4352-8559-2DAD62523A13}">
          <p14:sldIdLst>
            <p14:sldId id="381"/>
            <p14:sldId id="350"/>
            <p14:sldId id="3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a:tcStyle>
        <a:tcBdr/>
        <a:fill>
          <a:solidFill>
            <a:srgbClr val="FBEAE7"/>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a:tcStyle>
        <a:tcBdr/>
        <a:fill>
          <a:solidFill>
            <a:srgbClr val="ECE7E8"/>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a:ea typeface="Helvetica"/>
          <a:cs typeface="Helvetic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748" autoAdjust="0"/>
  </p:normalViewPr>
  <p:slideViewPr>
    <p:cSldViewPr snapToGrid="0" snapToObjects="1">
      <p:cViewPr varScale="1">
        <p:scale>
          <a:sx n="69" d="100"/>
          <a:sy n="69" d="100"/>
        </p:scale>
        <p:origin x="1416" y="66"/>
      </p:cViewPr>
      <p:guideLst>
        <p:guide orient="horz" pos="2160"/>
        <p:guide pos="2880"/>
      </p:guideLst>
    </p:cSldViewPr>
  </p:slideViewPr>
  <p:outlineViewPr>
    <p:cViewPr>
      <p:scale>
        <a:sx n="33" d="100"/>
        <a:sy n="33" d="100"/>
      </p:scale>
      <p:origin x="0" y="20472"/>
    </p:cViewPr>
  </p:outlineViewPr>
  <p:notesTextViewPr>
    <p:cViewPr>
      <p:scale>
        <a:sx n="100" d="100"/>
        <a:sy n="100" d="100"/>
      </p:scale>
      <p:origin x="0" y="0"/>
    </p:cViewPr>
  </p:notesTextViewPr>
  <p:sorterViewPr>
    <p:cViewPr>
      <p:scale>
        <a:sx n="100" d="100"/>
        <a:sy n="100" d="100"/>
      </p:scale>
      <p:origin x="0" y="-139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31437-8374-4FD1-AF23-2623E6882C08}"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EB6CAFAC-C5A1-4CFF-A2A9-1E88A9C24B80}">
      <dgm:prSet phldrT="[Text]"/>
      <dgm:spPr>
        <a:solidFill>
          <a:srgbClr val="47B05C"/>
        </a:solidFill>
      </dgm:spPr>
      <dgm:t>
        <a:bodyPr/>
        <a:lstStyle/>
        <a:p>
          <a:r>
            <a:rPr lang="en-US" dirty="0" smtClean="0"/>
            <a:t>Growfund </a:t>
          </a:r>
          <a:endParaRPr lang="en-US" dirty="0"/>
        </a:p>
      </dgm:t>
    </dgm:pt>
    <dgm:pt modelId="{4F06B965-9EE5-4048-9670-1D4F3DA240F5}" type="parTrans" cxnId="{D9BA7316-F53E-4BE8-B47A-850F5739D491}">
      <dgm:prSet/>
      <dgm:spPr/>
      <dgm:t>
        <a:bodyPr/>
        <a:lstStyle/>
        <a:p>
          <a:endParaRPr lang="en-US"/>
        </a:p>
      </dgm:t>
    </dgm:pt>
    <dgm:pt modelId="{340851E1-C180-4ED0-AD82-8F68B16A4CCF}" type="sibTrans" cxnId="{D9BA7316-F53E-4BE8-B47A-850F5739D491}">
      <dgm:prSet/>
      <dgm:spPr/>
      <dgm:t>
        <a:bodyPr/>
        <a:lstStyle/>
        <a:p>
          <a:endParaRPr lang="en-US"/>
        </a:p>
      </dgm:t>
    </dgm:pt>
    <dgm:pt modelId="{C7AFC4F9-9D07-4EF5-9ABF-829837A04CA6}">
      <dgm:prSet phldrT="[Text]"/>
      <dgm:spPr>
        <a:ln>
          <a:solidFill>
            <a:srgbClr val="47B05C"/>
          </a:solidFill>
        </a:ln>
      </dgm:spPr>
      <dgm:t>
        <a:bodyPr/>
        <a:lstStyle/>
        <a:p>
          <a:r>
            <a:rPr lang="en-US" b="1" dirty="0" smtClean="0">
              <a:solidFill>
                <a:srgbClr val="14A0DC"/>
              </a:solidFill>
            </a:rPr>
            <a:t>No-Minimum</a:t>
          </a:r>
          <a:endParaRPr lang="en-US" b="0" dirty="0">
            <a:solidFill>
              <a:schemeClr val="tx1"/>
            </a:solidFill>
          </a:endParaRPr>
        </a:p>
      </dgm:t>
    </dgm:pt>
    <dgm:pt modelId="{56EB8584-7856-474E-ADD3-9F48C79EEE7E}" type="parTrans" cxnId="{A1893F4D-BD57-4DBC-B8E4-8BFBC3A0978B}">
      <dgm:prSet/>
      <dgm:spPr/>
      <dgm:t>
        <a:bodyPr/>
        <a:lstStyle/>
        <a:p>
          <a:endParaRPr lang="en-US"/>
        </a:p>
      </dgm:t>
    </dgm:pt>
    <dgm:pt modelId="{84395B6A-3A83-4332-80AA-4D8767FBAC9A}" type="sibTrans" cxnId="{A1893F4D-BD57-4DBC-B8E4-8BFBC3A0978B}">
      <dgm:prSet/>
      <dgm:spPr/>
      <dgm:t>
        <a:bodyPr/>
        <a:lstStyle/>
        <a:p>
          <a:endParaRPr lang="en-US"/>
        </a:p>
      </dgm:t>
    </dgm:pt>
    <dgm:pt modelId="{A3EAD893-860F-47F5-917D-D250309347C6}">
      <dgm:prSet phldrT="[Text]"/>
      <dgm:spPr>
        <a:ln>
          <a:solidFill>
            <a:srgbClr val="47B05C"/>
          </a:solidFill>
        </a:ln>
      </dgm:spPr>
      <dgm:t>
        <a:bodyPr/>
        <a:lstStyle/>
        <a:p>
          <a:r>
            <a:rPr lang="en-US" b="1" dirty="0" smtClean="0">
              <a:solidFill>
                <a:srgbClr val="14A0DC"/>
              </a:solidFill>
            </a:rPr>
            <a:t>Contributions and Grants in One Place</a:t>
          </a:r>
          <a:endParaRPr lang="en-US" dirty="0"/>
        </a:p>
      </dgm:t>
    </dgm:pt>
    <dgm:pt modelId="{FBFA863D-23E1-40AA-9046-9AEE1E09E8E1}" type="parTrans" cxnId="{635513F0-DE58-4D7B-8232-FE3FB755DB0C}">
      <dgm:prSet/>
      <dgm:spPr/>
      <dgm:t>
        <a:bodyPr/>
        <a:lstStyle/>
        <a:p>
          <a:endParaRPr lang="en-US"/>
        </a:p>
      </dgm:t>
    </dgm:pt>
    <dgm:pt modelId="{9C51E098-6E37-43B4-9A7A-D87E0771290F}" type="sibTrans" cxnId="{635513F0-DE58-4D7B-8232-FE3FB755DB0C}">
      <dgm:prSet/>
      <dgm:spPr/>
      <dgm:t>
        <a:bodyPr/>
        <a:lstStyle/>
        <a:p>
          <a:endParaRPr lang="en-US"/>
        </a:p>
      </dgm:t>
    </dgm:pt>
    <dgm:pt modelId="{D751108F-B4EC-41FA-BE6F-7C4073A73C83}">
      <dgm:prSet phldrT="[Text]"/>
      <dgm:spPr/>
      <dgm:t>
        <a:bodyPr/>
        <a:lstStyle/>
        <a:p>
          <a:pPr algn="ctr"/>
          <a:r>
            <a:rPr lang="en-US" b="1" dirty="0" smtClean="0">
              <a:solidFill>
                <a:srgbClr val="14A0DC"/>
              </a:solidFill>
            </a:rPr>
            <a:t>Hub of Services (coming soon!)</a:t>
          </a:r>
        </a:p>
      </dgm:t>
    </dgm:pt>
    <dgm:pt modelId="{57BC6E3C-617E-4ED3-87A9-3ED999CD7BC5}" type="parTrans" cxnId="{5A2B7947-8EDE-40E9-9032-913CA48C3877}">
      <dgm:prSet/>
      <dgm:spPr/>
      <dgm:t>
        <a:bodyPr/>
        <a:lstStyle/>
        <a:p>
          <a:endParaRPr lang="en-US"/>
        </a:p>
      </dgm:t>
    </dgm:pt>
    <dgm:pt modelId="{BE267642-0C6F-4B04-89A9-EA655E4F35C1}" type="sibTrans" cxnId="{5A2B7947-8EDE-40E9-9032-913CA48C3877}">
      <dgm:prSet/>
      <dgm:spPr/>
      <dgm:t>
        <a:bodyPr/>
        <a:lstStyle/>
        <a:p>
          <a:endParaRPr lang="en-US"/>
        </a:p>
      </dgm:t>
    </dgm:pt>
    <dgm:pt modelId="{6A274D3F-B673-4F9D-A2C5-B3AD2147DA08}">
      <dgm:prSet phldrT="[Text]"/>
      <dgm:spPr>
        <a:ln>
          <a:solidFill>
            <a:srgbClr val="47B05C"/>
          </a:solidFill>
        </a:ln>
      </dgm:spPr>
      <dgm:t>
        <a:bodyPr/>
        <a:lstStyle/>
        <a:p>
          <a:r>
            <a:rPr lang="en-US" b="1" smtClean="0">
              <a:solidFill>
                <a:srgbClr val="14A0DC"/>
              </a:solidFill>
            </a:rPr>
            <a:t>Digital Platform</a:t>
          </a:r>
          <a:endParaRPr lang="en-US" b="0" dirty="0">
            <a:solidFill>
              <a:schemeClr val="tx1"/>
            </a:solidFill>
          </a:endParaRPr>
        </a:p>
      </dgm:t>
    </dgm:pt>
    <dgm:pt modelId="{3C3EAB1F-1060-4D53-9ABF-F1CB0A7C2DDA}" type="parTrans" cxnId="{8299EF01-2DF4-42C1-B436-404123EA0C95}">
      <dgm:prSet/>
      <dgm:spPr/>
      <dgm:t>
        <a:bodyPr/>
        <a:lstStyle/>
        <a:p>
          <a:endParaRPr lang="en-US"/>
        </a:p>
      </dgm:t>
    </dgm:pt>
    <dgm:pt modelId="{2BF00155-8524-47BB-AF80-824BD006B5F0}" type="sibTrans" cxnId="{8299EF01-2DF4-42C1-B436-404123EA0C95}">
      <dgm:prSet/>
      <dgm:spPr/>
      <dgm:t>
        <a:bodyPr/>
        <a:lstStyle/>
        <a:p>
          <a:endParaRPr lang="en-US"/>
        </a:p>
      </dgm:t>
    </dgm:pt>
    <dgm:pt modelId="{128F644C-06E1-4C47-95BA-CAA9EBC96A51}">
      <dgm:prSet phldrT="[Text]"/>
      <dgm:spPr>
        <a:ln>
          <a:solidFill>
            <a:srgbClr val="47B05C"/>
          </a:solidFill>
        </a:ln>
      </dgm:spPr>
      <dgm:t>
        <a:bodyPr/>
        <a:lstStyle/>
        <a:p>
          <a:r>
            <a:rPr lang="en-US" b="1" dirty="0" smtClean="0">
              <a:solidFill>
                <a:srgbClr val="14A0DC"/>
              </a:solidFill>
            </a:rPr>
            <a:t>Recurring Payments </a:t>
          </a:r>
          <a:endParaRPr lang="en-US" b="1" dirty="0">
            <a:solidFill>
              <a:srgbClr val="14A0DC"/>
            </a:solidFill>
          </a:endParaRPr>
        </a:p>
      </dgm:t>
    </dgm:pt>
    <dgm:pt modelId="{878EC7F9-F6B4-41BF-8727-35091568CCFD}" type="parTrans" cxnId="{801B3E34-192A-4355-8C3A-BF2B00669C38}">
      <dgm:prSet/>
      <dgm:spPr/>
      <dgm:t>
        <a:bodyPr/>
        <a:lstStyle/>
        <a:p>
          <a:endParaRPr lang="en-US"/>
        </a:p>
      </dgm:t>
    </dgm:pt>
    <dgm:pt modelId="{8F9743B0-8219-4F26-9283-91E11B62E32B}" type="sibTrans" cxnId="{801B3E34-192A-4355-8C3A-BF2B00669C38}">
      <dgm:prSet/>
      <dgm:spPr/>
      <dgm:t>
        <a:bodyPr/>
        <a:lstStyle/>
        <a:p>
          <a:endParaRPr lang="en-US"/>
        </a:p>
      </dgm:t>
    </dgm:pt>
    <dgm:pt modelId="{2102CC48-0746-489D-92F6-755BA68653AB}" type="pres">
      <dgm:prSet presAssocID="{1EE31437-8374-4FD1-AF23-2623E6882C08}" presName="composite" presStyleCnt="0">
        <dgm:presLayoutVars>
          <dgm:chMax val="1"/>
          <dgm:dir/>
          <dgm:resizeHandles val="exact"/>
        </dgm:presLayoutVars>
      </dgm:prSet>
      <dgm:spPr/>
      <dgm:t>
        <a:bodyPr/>
        <a:lstStyle/>
        <a:p>
          <a:endParaRPr lang="en-US"/>
        </a:p>
      </dgm:t>
    </dgm:pt>
    <dgm:pt modelId="{FA75C8B2-C975-442C-8CDB-AA636BFC1B7D}" type="pres">
      <dgm:prSet presAssocID="{EB6CAFAC-C5A1-4CFF-A2A9-1E88A9C24B80}" presName="roof" presStyleLbl="dkBgShp" presStyleIdx="0" presStyleCnt="2" custLinFactY="-33989" custLinFactNeighborX="14983" custLinFactNeighborY="-100000"/>
      <dgm:spPr/>
      <dgm:t>
        <a:bodyPr/>
        <a:lstStyle/>
        <a:p>
          <a:endParaRPr lang="en-US"/>
        </a:p>
      </dgm:t>
    </dgm:pt>
    <dgm:pt modelId="{B891D622-0EC7-44BE-A289-EEB1B5185B25}" type="pres">
      <dgm:prSet presAssocID="{EB6CAFAC-C5A1-4CFF-A2A9-1E88A9C24B80}" presName="pillars" presStyleCnt="0"/>
      <dgm:spPr/>
    </dgm:pt>
    <dgm:pt modelId="{8D617D70-C129-467C-892F-187FD94C245F}" type="pres">
      <dgm:prSet presAssocID="{EB6CAFAC-C5A1-4CFF-A2A9-1E88A9C24B80}" presName="pillar1" presStyleLbl="node1" presStyleIdx="0" presStyleCnt="5">
        <dgm:presLayoutVars>
          <dgm:bulletEnabled val="1"/>
        </dgm:presLayoutVars>
      </dgm:prSet>
      <dgm:spPr/>
      <dgm:t>
        <a:bodyPr/>
        <a:lstStyle/>
        <a:p>
          <a:endParaRPr lang="en-US"/>
        </a:p>
      </dgm:t>
    </dgm:pt>
    <dgm:pt modelId="{35C5B1C4-C569-472F-B4F6-C9D549288C59}" type="pres">
      <dgm:prSet presAssocID="{6A274D3F-B673-4F9D-A2C5-B3AD2147DA08}" presName="pillarX" presStyleLbl="node1" presStyleIdx="1" presStyleCnt="5">
        <dgm:presLayoutVars>
          <dgm:bulletEnabled val="1"/>
        </dgm:presLayoutVars>
      </dgm:prSet>
      <dgm:spPr/>
      <dgm:t>
        <a:bodyPr/>
        <a:lstStyle/>
        <a:p>
          <a:endParaRPr lang="en-US"/>
        </a:p>
      </dgm:t>
    </dgm:pt>
    <dgm:pt modelId="{3F11E4F5-2581-4701-BFC2-08795DABF9D6}" type="pres">
      <dgm:prSet presAssocID="{A3EAD893-860F-47F5-917D-D250309347C6}" presName="pillarX" presStyleLbl="node1" presStyleIdx="2" presStyleCnt="5">
        <dgm:presLayoutVars>
          <dgm:bulletEnabled val="1"/>
        </dgm:presLayoutVars>
      </dgm:prSet>
      <dgm:spPr/>
      <dgm:t>
        <a:bodyPr/>
        <a:lstStyle/>
        <a:p>
          <a:endParaRPr lang="en-US"/>
        </a:p>
      </dgm:t>
    </dgm:pt>
    <dgm:pt modelId="{36DE0FE3-86D9-44A4-9DF1-F63FCB2D6928}" type="pres">
      <dgm:prSet presAssocID="{128F644C-06E1-4C47-95BA-CAA9EBC96A51}" presName="pillarX" presStyleLbl="node1" presStyleIdx="3" presStyleCnt="5">
        <dgm:presLayoutVars>
          <dgm:bulletEnabled val="1"/>
        </dgm:presLayoutVars>
      </dgm:prSet>
      <dgm:spPr/>
      <dgm:t>
        <a:bodyPr/>
        <a:lstStyle/>
        <a:p>
          <a:endParaRPr lang="en-US"/>
        </a:p>
      </dgm:t>
    </dgm:pt>
    <dgm:pt modelId="{98F3532C-0AEF-4E0B-87F7-0C098FFB37AE}" type="pres">
      <dgm:prSet presAssocID="{D751108F-B4EC-41FA-BE6F-7C4073A73C83}" presName="pillarX" presStyleLbl="node1" presStyleIdx="4" presStyleCnt="5" custLinFactNeighborX="61" custLinFactNeighborY="-437">
        <dgm:presLayoutVars>
          <dgm:bulletEnabled val="1"/>
        </dgm:presLayoutVars>
      </dgm:prSet>
      <dgm:spPr/>
      <dgm:t>
        <a:bodyPr/>
        <a:lstStyle/>
        <a:p>
          <a:endParaRPr lang="en-US"/>
        </a:p>
      </dgm:t>
    </dgm:pt>
    <dgm:pt modelId="{8B7E95AA-93A5-4367-BD25-32EF3AE2C59E}" type="pres">
      <dgm:prSet presAssocID="{EB6CAFAC-C5A1-4CFF-A2A9-1E88A9C24B80}" presName="base" presStyleLbl="dkBgShp" presStyleIdx="1" presStyleCnt="2"/>
      <dgm:spPr>
        <a:solidFill>
          <a:srgbClr val="47B05C"/>
        </a:solidFill>
      </dgm:spPr>
    </dgm:pt>
  </dgm:ptLst>
  <dgm:cxnLst>
    <dgm:cxn modelId="{801B3E34-192A-4355-8C3A-BF2B00669C38}" srcId="{EB6CAFAC-C5A1-4CFF-A2A9-1E88A9C24B80}" destId="{128F644C-06E1-4C47-95BA-CAA9EBC96A51}" srcOrd="3" destOrd="0" parTransId="{878EC7F9-F6B4-41BF-8727-35091568CCFD}" sibTransId="{8F9743B0-8219-4F26-9283-91E11B62E32B}"/>
    <dgm:cxn modelId="{CD8F2BFF-738B-4597-80C2-35F6F93B795B}" type="presOf" srcId="{EB6CAFAC-C5A1-4CFF-A2A9-1E88A9C24B80}" destId="{FA75C8B2-C975-442C-8CDB-AA636BFC1B7D}" srcOrd="0" destOrd="0" presId="urn:microsoft.com/office/officeart/2005/8/layout/hList3"/>
    <dgm:cxn modelId="{78DC2AA8-6BAB-4F9D-BD20-2B11608FC146}" type="presOf" srcId="{A3EAD893-860F-47F5-917D-D250309347C6}" destId="{3F11E4F5-2581-4701-BFC2-08795DABF9D6}" srcOrd="0" destOrd="0" presId="urn:microsoft.com/office/officeart/2005/8/layout/hList3"/>
    <dgm:cxn modelId="{D9BA7316-F53E-4BE8-B47A-850F5739D491}" srcId="{1EE31437-8374-4FD1-AF23-2623E6882C08}" destId="{EB6CAFAC-C5A1-4CFF-A2A9-1E88A9C24B80}" srcOrd="0" destOrd="0" parTransId="{4F06B965-9EE5-4048-9670-1D4F3DA240F5}" sibTransId="{340851E1-C180-4ED0-AD82-8F68B16A4CCF}"/>
    <dgm:cxn modelId="{635513F0-DE58-4D7B-8232-FE3FB755DB0C}" srcId="{EB6CAFAC-C5A1-4CFF-A2A9-1E88A9C24B80}" destId="{A3EAD893-860F-47F5-917D-D250309347C6}" srcOrd="2" destOrd="0" parTransId="{FBFA863D-23E1-40AA-9046-9AEE1E09E8E1}" sibTransId="{9C51E098-6E37-43B4-9A7A-D87E0771290F}"/>
    <dgm:cxn modelId="{5A2B7947-8EDE-40E9-9032-913CA48C3877}" srcId="{EB6CAFAC-C5A1-4CFF-A2A9-1E88A9C24B80}" destId="{D751108F-B4EC-41FA-BE6F-7C4073A73C83}" srcOrd="4" destOrd="0" parTransId="{57BC6E3C-617E-4ED3-87A9-3ED999CD7BC5}" sibTransId="{BE267642-0C6F-4B04-89A9-EA655E4F35C1}"/>
    <dgm:cxn modelId="{6FDD1163-CAB0-4EC0-86DC-BE50AD0110A1}" type="presOf" srcId="{1EE31437-8374-4FD1-AF23-2623E6882C08}" destId="{2102CC48-0746-489D-92F6-755BA68653AB}" srcOrd="0" destOrd="0" presId="urn:microsoft.com/office/officeart/2005/8/layout/hList3"/>
    <dgm:cxn modelId="{40B2DE8B-65A3-4E3B-B3F9-D8A10CAD4CC6}" type="presOf" srcId="{D751108F-B4EC-41FA-BE6F-7C4073A73C83}" destId="{98F3532C-0AEF-4E0B-87F7-0C098FFB37AE}" srcOrd="0" destOrd="0" presId="urn:microsoft.com/office/officeart/2005/8/layout/hList3"/>
    <dgm:cxn modelId="{A1893F4D-BD57-4DBC-B8E4-8BFBC3A0978B}" srcId="{EB6CAFAC-C5A1-4CFF-A2A9-1E88A9C24B80}" destId="{C7AFC4F9-9D07-4EF5-9ABF-829837A04CA6}" srcOrd="0" destOrd="0" parTransId="{56EB8584-7856-474E-ADD3-9F48C79EEE7E}" sibTransId="{84395B6A-3A83-4332-80AA-4D8767FBAC9A}"/>
    <dgm:cxn modelId="{225C0376-1717-43D7-9506-1A1A12CD6D36}" type="presOf" srcId="{C7AFC4F9-9D07-4EF5-9ABF-829837A04CA6}" destId="{8D617D70-C129-467C-892F-187FD94C245F}" srcOrd="0" destOrd="0" presId="urn:microsoft.com/office/officeart/2005/8/layout/hList3"/>
    <dgm:cxn modelId="{82E60B34-36F8-436F-BD14-032C61DE4029}" type="presOf" srcId="{128F644C-06E1-4C47-95BA-CAA9EBC96A51}" destId="{36DE0FE3-86D9-44A4-9DF1-F63FCB2D6928}" srcOrd="0" destOrd="0" presId="urn:microsoft.com/office/officeart/2005/8/layout/hList3"/>
    <dgm:cxn modelId="{325E3A8A-ED3F-495C-B9AB-9A082E1DAD72}" type="presOf" srcId="{6A274D3F-B673-4F9D-A2C5-B3AD2147DA08}" destId="{35C5B1C4-C569-472F-B4F6-C9D549288C59}" srcOrd="0" destOrd="0" presId="urn:microsoft.com/office/officeart/2005/8/layout/hList3"/>
    <dgm:cxn modelId="{8299EF01-2DF4-42C1-B436-404123EA0C95}" srcId="{EB6CAFAC-C5A1-4CFF-A2A9-1E88A9C24B80}" destId="{6A274D3F-B673-4F9D-A2C5-B3AD2147DA08}" srcOrd="1" destOrd="0" parTransId="{3C3EAB1F-1060-4D53-9ABF-F1CB0A7C2DDA}" sibTransId="{2BF00155-8524-47BB-AF80-824BD006B5F0}"/>
    <dgm:cxn modelId="{D31466EA-13F8-4D86-BF55-734496EACD22}" type="presParOf" srcId="{2102CC48-0746-489D-92F6-755BA68653AB}" destId="{FA75C8B2-C975-442C-8CDB-AA636BFC1B7D}" srcOrd="0" destOrd="0" presId="urn:microsoft.com/office/officeart/2005/8/layout/hList3"/>
    <dgm:cxn modelId="{25F38E9B-A6B2-450E-878A-9913FF5B66B1}" type="presParOf" srcId="{2102CC48-0746-489D-92F6-755BA68653AB}" destId="{B891D622-0EC7-44BE-A289-EEB1B5185B25}" srcOrd="1" destOrd="0" presId="urn:microsoft.com/office/officeart/2005/8/layout/hList3"/>
    <dgm:cxn modelId="{4B0E550E-ACF3-49D9-96EC-BD48E91AD704}" type="presParOf" srcId="{B891D622-0EC7-44BE-A289-EEB1B5185B25}" destId="{8D617D70-C129-467C-892F-187FD94C245F}" srcOrd="0" destOrd="0" presId="urn:microsoft.com/office/officeart/2005/8/layout/hList3"/>
    <dgm:cxn modelId="{5A85B9C0-DFCE-4D61-89A1-D60E500C3A6F}" type="presParOf" srcId="{B891D622-0EC7-44BE-A289-EEB1B5185B25}" destId="{35C5B1C4-C569-472F-B4F6-C9D549288C59}" srcOrd="1" destOrd="0" presId="urn:microsoft.com/office/officeart/2005/8/layout/hList3"/>
    <dgm:cxn modelId="{90F3DAC7-D42F-4EC9-B7CF-E99C943FB6C4}" type="presParOf" srcId="{B891D622-0EC7-44BE-A289-EEB1B5185B25}" destId="{3F11E4F5-2581-4701-BFC2-08795DABF9D6}" srcOrd="2" destOrd="0" presId="urn:microsoft.com/office/officeart/2005/8/layout/hList3"/>
    <dgm:cxn modelId="{A679DBBC-5E89-4EC4-BE36-489012158D49}" type="presParOf" srcId="{B891D622-0EC7-44BE-A289-EEB1B5185B25}" destId="{36DE0FE3-86D9-44A4-9DF1-F63FCB2D6928}" srcOrd="3" destOrd="0" presId="urn:microsoft.com/office/officeart/2005/8/layout/hList3"/>
    <dgm:cxn modelId="{846E4B88-E56C-4F67-9878-BCC7BFD1505D}" type="presParOf" srcId="{B891D622-0EC7-44BE-A289-EEB1B5185B25}" destId="{98F3532C-0AEF-4E0B-87F7-0C098FFB37AE}" srcOrd="4" destOrd="0" presId="urn:microsoft.com/office/officeart/2005/8/layout/hList3"/>
    <dgm:cxn modelId="{CDCEE827-4AF6-4602-A342-8F6E7CA60562}" type="presParOf" srcId="{2102CC48-0746-489D-92F6-755BA68653AB}" destId="{8B7E95AA-93A5-4367-BD25-32EF3AE2C59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5C8B2-C975-442C-8CDB-AA636BFC1B7D}">
      <dsp:nvSpPr>
        <dsp:cNvPr id="0" name=""/>
        <dsp:cNvSpPr/>
      </dsp:nvSpPr>
      <dsp:spPr>
        <a:xfrm>
          <a:off x="0" y="0"/>
          <a:ext cx="7931650" cy="1366439"/>
        </a:xfrm>
        <a:prstGeom prst="rect">
          <a:avLst/>
        </a:prstGeom>
        <a:solidFill>
          <a:srgbClr val="47B05C"/>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Growfund </a:t>
          </a:r>
          <a:endParaRPr lang="en-US" sz="6500" kern="1200" dirty="0"/>
        </a:p>
      </dsp:txBody>
      <dsp:txXfrm>
        <a:off x="0" y="0"/>
        <a:ext cx="7931650" cy="1366439"/>
      </dsp:txXfrm>
    </dsp:sp>
    <dsp:sp modelId="{8D617D70-C129-467C-892F-187FD94C245F}">
      <dsp:nvSpPr>
        <dsp:cNvPr id="0" name=""/>
        <dsp:cNvSpPr/>
      </dsp:nvSpPr>
      <dsp:spPr>
        <a:xfrm>
          <a:off x="968" y="1366439"/>
          <a:ext cx="1585942" cy="2869522"/>
        </a:xfrm>
        <a:prstGeom prst="rect">
          <a:avLst/>
        </a:prstGeom>
        <a:solidFill>
          <a:schemeClr val="lt1">
            <a:hueOff val="0"/>
            <a:satOff val="0"/>
            <a:lumOff val="0"/>
            <a:alphaOff val="0"/>
          </a:schemeClr>
        </a:solidFill>
        <a:ln w="25400" cap="flat" cmpd="sng" algn="ctr">
          <a:solidFill>
            <a:srgbClr val="47B05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14A0DC"/>
              </a:solidFill>
            </a:rPr>
            <a:t>No-Minimum</a:t>
          </a:r>
          <a:endParaRPr lang="en-US" sz="1700" b="0" kern="1200" dirty="0">
            <a:solidFill>
              <a:schemeClr val="tx1"/>
            </a:solidFill>
          </a:endParaRPr>
        </a:p>
      </dsp:txBody>
      <dsp:txXfrm>
        <a:off x="968" y="1366439"/>
        <a:ext cx="1585942" cy="2869522"/>
      </dsp:txXfrm>
    </dsp:sp>
    <dsp:sp modelId="{35C5B1C4-C569-472F-B4F6-C9D549288C59}">
      <dsp:nvSpPr>
        <dsp:cNvPr id="0" name=""/>
        <dsp:cNvSpPr/>
      </dsp:nvSpPr>
      <dsp:spPr>
        <a:xfrm>
          <a:off x="1586910" y="1366439"/>
          <a:ext cx="1585942" cy="2869522"/>
        </a:xfrm>
        <a:prstGeom prst="rect">
          <a:avLst/>
        </a:prstGeom>
        <a:solidFill>
          <a:schemeClr val="lt1">
            <a:hueOff val="0"/>
            <a:satOff val="0"/>
            <a:lumOff val="0"/>
            <a:alphaOff val="0"/>
          </a:schemeClr>
        </a:solidFill>
        <a:ln w="25400" cap="flat" cmpd="sng" algn="ctr">
          <a:solidFill>
            <a:srgbClr val="47B05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smtClean="0">
              <a:solidFill>
                <a:srgbClr val="14A0DC"/>
              </a:solidFill>
            </a:rPr>
            <a:t>Digital Platform</a:t>
          </a:r>
          <a:endParaRPr lang="en-US" sz="1700" b="0" kern="1200" dirty="0">
            <a:solidFill>
              <a:schemeClr val="tx1"/>
            </a:solidFill>
          </a:endParaRPr>
        </a:p>
      </dsp:txBody>
      <dsp:txXfrm>
        <a:off x="1586910" y="1366439"/>
        <a:ext cx="1585942" cy="2869522"/>
      </dsp:txXfrm>
    </dsp:sp>
    <dsp:sp modelId="{3F11E4F5-2581-4701-BFC2-08795DABF9D6}">
      <dsp:nvSpPr>
        <dsp:cNvPr id="0" name=""/>
        <dsp:cNvSpPr/>
      </dsp:nvSpPr>
      <dsp:spPr>
        <a:xfrm>
          <a:off x="3172853" y="1366439"/>
          <a:ext cx="1585942" cy="2869522"/>
        </a:xfrm>
        <a:prstGeom prst="rect">
          <a:avLst/>
        </a:prstGeom>
        <a:solidFill>
          <a:schemeClr val="lt1">
            <a:hueOff val="0"/>
            <a:satOff val="0"/>
            <a:lumOff val="0"/>
            <a:alphaOff val="0"/>
          </a:schemeClr>
        </a:solidFill>
        <a:ln w="25400" cap="flat" cmpd="sng" algn="ctr">
          <a:solidFill>
            <a:srgbClr val="47B05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14A0DC"/>
              </a:solidFill>
            </a:rPr>
            <a:t>Contributions and Grants in One Place</a:t>
          </a:r>
          <a:endParaRPr lang="en-US" sz="1700" kern="1200" dirty="0"/>
        </a:p>
      </dsp:txBody>
      <dsp:txXfrm>
        <a:off x="3172853" y="1366439"/>
        <a:ext cx="1585942" cy="2869522"/>
      </dsp:txXfrm>
    </dsp:sp>
    <dsp:sp modelId="{36DE0FE3-86D9-44A4-9DF1-F63FCB2D6928}">
      <dsp:nvSpPr>
        <dsp:cNvPr id="0" name=""/>
        <dsp:cNvSpPr/>
      </dsp:nvSpPr>
      <dsp:spPr>
        <a:xfrm>
          <a:off x="4758796" y="1366439"/>
          <a:ext cx="1585942" cy="2869522"/>
        </a:xfrm>
        <a:prstGeom prst="rect">
          <a:avLst/>
        </a:prstGeom>
        <a:solidFill>
          <a:schemeClr val="lt1">
            <a:hueOff val="0"/>
            <a:satOff val="0"/>
            <a:lumOff val="0"/>
            <a:alphaOff val="0"/>
          </a:schemeClr>
        </a:solidFill>
        <a:ln w="25400" cap="flat" cmpd="sng" algn="ctr">
          <a:solidFill>
            <a:srgbClr val="47B05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14A0DC"/>
              </a:solidFill>
            </a:rPr>
            <a:t>Recurring Payments </a:t>
          </a:r>
          <a:endParaRPr lang="en-US" sz="1700" b="1" kern="1200" dirty="0">
            <a:solidFill>
              <a:srgbClr val="14A0DC"/>
            </a:solidFill>
          </a:endParaRPr>
        </a:p>
      </dsp:txBody>
      <dsp:txXfrm>
        <a:off x="4758796" y="1366439"/>
        <a:ext cx="1585942" cy="2869522"/>
      </dsp:txXfrm>
    </dsp:sp>
    <dsp:sp modelId="{98F3532C-0AEF-4E0B-87F7-0C098FFB37AE}">
      <dsp:nvSpPr>
        <dsp:cNvPr id="0" name=""/>
        <dsp:cNvSpPr/>
      </dsp:nvSpPr>
      <dsp:spPr>
        <a:xfrm>
          <a:off x="6345706" y="1353899"/>
          <a:ext cx="1585942" cy="286952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14A0DC"/>
              </a:solidFill>
            </a:rPr>
            <a:t>Hub of Services (coming soon!)</a:t>
          </a:r>
        </a:p>
      </dsp:txBody>
      <dsp:txXfrm>
        <a:off x="6345706" y="1353899"/>
        <a:ext cx="1585942" cy="2869522"/>
      </dsp:txXfrm>
    </dsp:sp>
    <dsp:sp modelId="{8B7E95AA-93A5-4367-BD25-32EF3AE2C59E}">
      <dsp:nvSpPr>
        <dsp:cNvPr id="0" name=""/>
        <dsp:cNvSpPr/>
      </dsp:nvSpPr>
      <dsp:spPr>
        <a:xfrm>
          <a:off x="0" y="4235961"/>
          <a:ext cx="7931650" cy="318835"/>
        </a:xfrm>
        <a:prstGeom prst="rect">
          <a:avLst/>
        </a:prstGeom>
        <a:solidFill>
          <a:srgbClr val="47B05C"/>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5286589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499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All checks would be made to Global Impact. </a:t>
            </a:r>
          </a:p>
          <a:p>
            <a:endParaRPr lang="en-US" sz="1100" dirty="0" smtClean="0"/>
          </a:p>
          <a:p>
            <a:r>
              <a:rPr lang="en-US" sz="1100" dirty="0" smtClean="0"/>
              <a:t>We send a letter to nonprofits that includes each giving circle member’s information for acknowledgements. </a:t>
            </a:r>
          </a:p>
          <a:p>
            <a:endParaRPr lang="en-US" dirty="0"/>
          </a:p>
        </p:txBody>
      </p:sp>
    </p:spTree>
    <p:extLst>
      <p:ext uri="{BB962C8B-B14F-4D97-AF65-F5344CB8AC3E}">
        <p14:creationId xmlns:p14="http://schemas.microsoft.com/office/powerpoint/2010/main" val="173793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examples of different giving circles (charge four quarters)</a:t>
            </a:r>
          </a:p>
          <a:p>
            <a:endParaRPr lang="en-US" baseline="0" dirty="0" smtClean="0"/>
          </a:p>
          <a:p>
            <a:r>
              <a:rPr lang="en-US" baseline="0" dirty="0" smtClean="0"/>
              <a:t>Other platforms are there to either work as a bank or exist for nonprofits as a fundraising platform</a:t>
            </a:r>
          </a:p>
          <a:p>
            <a:endParaRPr lang="en-US" baseline="0" dirty="0" smtClean="0"/>
          </a:p>
          <a:p>
            <a:pPr marL="171450" indent="-171450">
              <a:buFont typeface="Arial" panose="020B0604020202020204" pitchFamily="34" charset="0"/>
              <a:buChar char="•"/>
            </a:pPr>
            <a:r>
              <a:rPr lang="en-US" sz="1100" dirty="0" smtClean="0"/>
              <a:t>3% credit card</a:t>
            </a:r>
          </a:p>
          <a:p>
            <a:pPr marL="171450" indent="-171450">
              <a:buFont typeface="Arial" panose="020B0604020202020204" pitchFamily="34" charset="0"/>
              <a:buChar char="•"/>
            </a:pPr>
            <a:r>
              <a:rPr lang="en-US" sz="1100" dirty="0" smtClean="0"/>
              <a:t>1% bank fee – covers e-check, ACH, and paper checks (this is capped at $250 per contribution) </a:t>
            </a:r>
          </a:p>
          <a:p>
            <a:pPr marL="171450" indent="-171450">
              <a:buFont typeface="Arial" panose="020B0604020202020204" pitchFamily="34" charset="0"/>
              <a:buChar char="•"/>
            </a:pPr>
            <a:r>
              <a:rPr lang="en-US" sz="1100" dirty="0" smtClean="0"/>
              <a:t>1% distribution fee </a:t>
            </a:r>
          </a:p>
          <a:p>
            <a:endParaRPr lang="en-US" dirty="0" smtClean="0"/>
          </a:p>
          <a:p>
            <a:r>
              <a:rPr lang="en-US" dirty="0" smtClean="0"/>
              <a:t>Covering the costs – different </a:t>
            </a:r>
            <a:r>
              <a:rPr lang="en-US" dirty="0" err="1" smtClean="0"/>
              <a:t>gcs</a:t>
            </a:r>
            <a:r>
              <a:rPr lang="en-US" dirty="0" smtClean="0"/>
              <a:t> do this different ways. </a:t>
            </a:r>
            <a:endParaRPr lang="en-US" dirty="0"/>
          </a:p>
        </p:txBody>
      </p:sp>
    </p:spTree>
    <p:extLst>
      <p:ext uri="{BB962C8B-B14F-4D97-AF65-F5344CB8AC3E}">
        <p14:creationId xmlns:p14="http://schemas.microsoft.com/office/powerpoint/2010/main" val="2339822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5145" y="8686006"/>
            <a:ext cx="2971272" cy="456405"/>
          </a:xfrm>
          <a:prstGeom prst="rect">
            <a:avLst/>
          </a:prstGeom>
        </p:spPr>
        <p:txBody>
          <a:bodyPr/>
          <a:lstStyle/>
          <a:p>
            <a:fld id="{BB0AAA30-92F2-4E02-B937-A72EE9A9BFFE}" type="slidenum">
              <a:rPr lang="en-US" smtClean="0">
                <a:solidFill>
                  <a:prstClr val="black"/>
                </a:solidFill>
                <a:latin typeface="Calibri"/>
              </a:rPr>
              <a:pPr/>
              <a:t>38</a:t>
            </a:fld>
            <a:endParaRPr lang="en-US" dirty="0">
              <a:solidFill>
                <a:prstClr val="black"/>
              </a:solidFill>
              <a:latin typeface="Calibri"/>
            </a:endParaRPr>
          </a:p>
        </p:txBody>
      </p:sp>
    </p:spTree>
    <p:extLst>
      <p:ext uri="{BB962C8B-B14F-4D97-AF65-F5344CB8AC3E}">
        <p14:creationId xmlns:p14="http://schemas.microsoft.com/office/powerpoint/2010/main" val="326932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5145" y="8686006"/>
            <a:ext cx="2971272" cy="456405"/>
          </a:xfrm>
          <a:prstGeom prst="rect">
            <a:avLst/>
          </a:prstGeom>
        </p:spPr>
        <p:txBody>
          <a:bodyPr/>
          <a:lstStyle/>
          <a:p>
            <a:fld id="{BB0AAA30-92F2-4E02-B937-A72EE9A9BFFE}" type="slidenum">
              <a:rPr lang="en-US" smtClean="0">
                <a:solidFill>
                  <a:prstClr val="black"/>
                </a:solidFill>
                <a:latin typeface="Calibri"/>
              </a:rPr>
              <a:pPr/>
              <a:t>39</a:t>
            </a:fld>
            <a:endParaRPr lang="en-US" dirty="0">
              <a:solidFill>
                <a:prstClr val="black"/>
              </a:solidFill>
              <a:latin typeface="Calibri"/>
            </a:endParaRPr>
          </a:p>
        </p:txBody>
      </p:sp>
    </p:spTree>
    <p:extLst>
      <p:ext uri="{BB962C8B-B14F-4D97-AF65-F5344CB8AC3E}">
        <p14:creationId xmlns:p14="http://schemas.microsoft.com/office/powerpoint/2010/main" val="302259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5145" y="8686006"/>
            <a:ext cx="2971272" cy="456405"/>
          </a:xfrm>
          <a:prstGeom prst="rect">
            <a:avLst/>
          </a:prstGeom>
        </p:spPr>
        <p:txBody>
          <a:bodyPr/>
          <a:lstStyle/>
          <a:p>
            <a:fld id="{BB0AAA30-92F2-4E02-B937-A72EE9A9BFFE}" type="slidenum">
              <a:rPr lang="en-US" smtClean="0">
                <a:solidFill>
                  <a:prstClr val="black"/>
                </a:solidFill>
                <a:latin typeface="Calibri"/>
              </a:rPr>
              <a:pPr/>
              <a:t>40</a:t>
            </a:fld>
            <a:endParaRPr lang="en-US" dirty="0">
              <a:solidFill>
                <a:prstClr val="black"/>
              </a:solidFill>
              <a:latin typeface="Calibri"/>
            </a:endParaRPr>
          </a:p>
        </p:txBody>
      </p:sp>
    </p:spTree>
    <p:extLst>
      <p:ext uri="{BB962C8B-B14F-4D97-AF65-F5344CB8AC3E}">
        <p14:creationId xmlns:p14="http://schemas.microsoft.com/office/powerpoint/2010/main" val="314386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5145" y="8686006"/>
            <a:ext cx="2971272" cy="456405"/>
          </a:xfrm>
          <a:prstGeom prst="rect">
            <a:avLst/>
          </a:prstGeom>
        </p:spPr>
        <p:txBody>
          <a:bodyPr/>
          <a:lstStyle/>
          <a:p>
            <a:fld id="{BB0AAA30-92F2-4E02-B937-A72EE9A9BFFE}" type="slidenum">
              <a:rPr lang="en-US" smtClean="0">
                <a:solidFill>
                  <a:prstClr val="black"/>
                </a:solidFill>
                <a:latin typeface="Calibri"/>
              </a:rPr>
              <a:pPr/>
              <a:t>48</a:t>
            </a:fld>
            <a:endParaRPr lang="en-US" dirty="0">
              <a:solidFill>
                <a:prstClr val="black"/>
              </a:solidFill>
              <a:latin typeface="Calibri"/>
            </a:endParaRPr>
          </a:p>
        </p:txBody>
      </p:sp>
    </p:spTree>
    <p:extLst>
      <p:ext uri="{BB962C8B-B14F-4D97-AF65-F5344CB8AC3E}">
        <p14:creationId xmlns:p14="http://schemas.microsoft.com/office/powerpoint/2010/main" val="333424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117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 name="Shape 2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lang="en-US" baseline="0" dirty="0" smtClean="0"/>
          </a:p>
        </p:txBody>
      </p:sp>
    </p:spTree>
    <p:extLst>
      <p:ext uri="{BB962C8B-B14F-4D97-AF65-F5344CB8AC3E}">
        <p14:creationId xmlns:p14="http://schemas.microsoft.com/office/powerpoint/2010/main" val="32504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 name="Shape 2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Tree>
    <p:extLst>
      <p:ext uri="{BB962C8B-B14F-4D97-AF65-F5344CB8AC3E}">
        <p14:creationId xmlns:p14="http://schemas.microsoft.com/office/powerpoint/2010/main" val="54680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7826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 name="Shape 41"/>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lvl="0"/>
            <a:r>
              <a:rPr lang="en-US" b="1" dirty="0" smtClean="0">
                <a:solidFill>
                  <a:srgbClr val="14A0DC"/>
                </a:solidFill>
              </a:rPr>
              <a:t>No-Minimum</a:t>
            </a:r>
            <a:r>
              <a:rPr lang="en-US" b="0" dirty="0" smtClean="0">
                <a:solidFill>
                  <a:schemeClr val="tx1"/>
                </a:solidFill>
              </a:rPr>
              <a:t> and only $25 to grant out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4A0DC"/>
                </a:solidFill>
              </a:rPr>
              <a:t>Digital Platform </a:t>
            </a:r>
            <a:r>
              <a:rPr lang="en-US" dirty="0" smtClean="0"/>
              <a:t>to Make Grants Immediately, Anywhere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Manage Your Own </a:t>
            </a:r>
            <a:r>
              <a:rPr lang="en-US" b="1" dirty="0" smtClean="0">
                <a:solidFill>
                  <a:srgbClr val="14A0DC"/>
                </a:solidFill>
              </a:rPr>
              <a:t>Contributions and Grants </a:t>
            </a:r>
            <a:r>
              <a:rPr lang="en-US" dirty="0" smtClean="0"/>
              <a:t>in One Place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4A0DC"/>
                </a:solidFill>
              </a:rPr>
              <a:t>501c3 status </a:t>
            </a:r>
            <a:r>
              <a:rPr lang="en-US" dirty="0" smtClean="0"/>
              <a:t>through Fiscal Sponsorship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4A0DC"/>
                </a:solidFill>
              </a:rPr>
              <a:t>Hub of Services (more to come on this)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r>
              <a:rPr lang="en-US" baseline="0" dirty="0" smtClean="0"/>
              <a:t>Determine whether to include fiscal sponsorship </a:t>
            </a:r>
            <a:endParaRPr dirty="0"/>
          </a:p>
        </p:txBody>
      </p:sp>
    </p:spTree>
    <p:extLst>
      <p:ext uri="{BB962C8B-B14F-4D97-AF65-F5344CB8AC3E}">
        <p14:creationId xmlns:p14="http://schemas.microsoft.com/office/powerpoint/2010/main" val="161994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 donor-advised</a:t>
            </a:r>
            <a:r>
              <a:rPr lang="en-US" baseline="0" dirty="0" smtClean="0"/>
              <a:t> fund – it offers a way to grow your funds, if you choose through investments. Close to 70% of our funds are distributed out in the year that they are put in.</a:t>
            </a:r>
          </a:p>
          <a:p>
            <a:endParaRPr lang="en-US" baseline="0" dirty="0" smtClean="0"/>
          </a:p>
          <a:p>
            <a:r>
              <a:rPr lang="en-US" dirty="0" smtClean="0"/>
              <a:t>You</a:t>
            </a:r>
            <a:r>
              <a:rPr lang="en-US" baseline="0" dirty="0" smtClean="0"/>
              <a:t> can invest your money or choose a standard money market account, which is similar to a checking account. If you want to learn more about the investment options, stop by and talk to me. </a:t>
            </a:r>
            <a:endParaRPr lang="en-US" dirty="0"/>
          </a:p>
        </p:txBody>
      </p:sp>
    </p:spTree>
    <p:extLst>
      <p:ext uri="{BB962C8B-B14F-4D97-AF65-F5344CB8AC3E}">
        <p14:creationId xmlns:p14="http://schemas.microsoft.com/office/powerpoint/2010/main" val="217920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357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Contribute </a:t>
            </a:r>
            <a:r>
              <a:rPr lang="en-US" sz="1100" b="1" dirty="0" smtClean="0"/>
              <a:t>one-time </a:t>
            </a:r>
            <a:r>
              <a:rPr lang="en-US" sz="1100" dirty="0" smtClean="0"/>
              <a:t>or </a:t>
            </a:r>
            <a:r>
              <a:rPr lang="en-US" sz="1100" b="1" dirty="0" smtClean="0"/>
              <a:t>set up recurring payments. </a:t>
            </a:r>
          </a:p>
          <a:p>
            <a:pPr marL="171450" indent="-171450">
              <a:buFont typeface="Arial" panose="020B0604020202020204" pitchFamily="34" charset="0"/>
              <a:buChar char="•"/>
            </a:pPr>
            <a:endParaRPr lang="en-US" sz="1100" b="1" dirty="0" smtClean="0"/>
          </a:p>
          <a:p>
            <a:r>
              <a:rPr lang="en-US" sz="1100" b="1" dirty="0" smtClean="0"/>
              <a:t>Monthly, quarterly, bi-monthly or annual </a:t>
            </a:r>
            <a:r>
              <a:rPr lang="en-US" sz="1100" dirty="0" smtClean="0"/>
              <a:t>recurring contributions. </a:t>
            </a:r>
          </a:p>
          <a:p>
            <a:endParaRPr lang="en-US" sz="1100" dirty="0" smtClean="0"/>
          </a:p>
          <a:p>
            <a:r>
              <a:rPr lang="en-US" sz="1100" dirty="0" smtClean="0"/>
              <a:t>Members can select the day when recurring payments are made, ensuring that </a:t>
            </a:r>
            <a:r>
              <a:rPr lang="en-US" sz="1100" b="1" dirty="0" smtClean="0"/>
              <a:t>you get everyone’s contributions when needed </a:t>
            </a:r>
            <a:r>
              <a:rPr lang="en-US" sz="1100" dirty="0" smtClean="0"/>
              <a:t>to plan for matching gift submissions and presentations.</a:t>
            </a:r>
          </a:p>
          <a:p>
            <a:endParaRPr lang="en-US" dirty="0" smtClean="0"/>
          </a:p>
          <a:p>
            <a:endParaRPr lang="en-US" dirty="0"/>
          </a:p>
        </p:txBody>
      </p:sp>
    </p:spTree>
    <p:extLst>
      <p:ext uri="{BB962C8B-B14F-4D97-AF65-F5344CB8AC3E}">
        <p14:creationId xmlns:p14="http://schemas.microsoft.com/office/powerpoint/2010/main" val="115202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Shape 16"/>
          <p:cNvSpPr>
            <a:spLocks noGrp="1"/>
          </p:cNvSpPr>
          <p:nvPr>
            <p:ph type="title"/>
          </p:nvPr>
        </p:nvSpPr>
        <p:spPr>
          <a:xfrm>
            <a:off x="685800" y="1752600"/>
            <a:ext cx="7772400" cy="1829762"/>
          </a:xfrm>
          <a:prstGeom prst="rect">
            <a:avLst/>
          </a:prstGeom>
        </p:spPr>
        <p:txBody>
          <a:bodyPr anchor="b"/>
          <a:lstStyle>
            <a:lvl1pPr algn="r">
              <a:defRPr sz="4800" b="0">
                <a:solidFill>
                  <a:srgbClr val="464646"/>
                </a:solidFill>
                <a:latin typeface="Lucida Sans Unicode"/>
                <a:ea typeface="Lucida Sans Unicode"/>
                <a:cs typeface="Lucida Sans Unicode"/>
                <a:sym typeface="Lucida Sans Unicode"/>
              </a:defRPr>
            </a:lvl1pPr>
          </a:lstStyle>
          <a:p>
            <a:r>
              <a:t>Title Text</a:t>
            </a:r>
          </a:p>
        </p:txBody>
      </p:sp>
      <p:sp>
        <p:nvSpPr>
          <p:cNvPr id="17" name="Shape 17"/>
          <p:cNvSpPr>
            <a:spLocks noGrp="1"/>
          </p:cNvSpPr>
          <p:nvPr>
            <p:ph type="body" sz="quarter" idx="1"/>
          </p:nvPr>
        </p:nvSpPr>
        <p:spPr>
          <a:xfrm>
            <a:off x="685800" y="3611607"/>
            <a:ext cx="7772400" cy="1199705"/>
          </a:xfrm>
          <a:prstGeom prst="rect">
            <a:avLst/>
          </a:prstGeom>
        </p:spPr>
        <p:txBody>
          <a:bodyPr/>
          <a:lstStyle>
            <a:lvl1pPr marR="64007" indent="0" algn="r" defTabSz="914400">
              <a:spcBef>
                <a:spcPts val="400"/>
              </a:spcBef>
              <a:buClrTx/>
              <a:buFontTx/>
              <a:defRPr sz="2700">
                <a:solidFill>
                  <a:srgbClr val="464646"/>
                </a:solidFill>
                <a:latin typeface="Lucida Sans Unicode"/>
                <a:ea typeface="Lucida Sans Unicode"/>
                <a:cs typeface="Lucida Sans Unicode"/>
                <a:sym typeface="Lucida Sans Unicode"/>
              </a:defRPr>
            </a:lvl1pPr>
            <a:lvl2pPr marR="64007" indent="457200" algn="r" defTabSz="914400">
              <a:spcBef>
                <a:spcPts val="400"/>
              </a:spcBef>
              <a:buClrTx/>
              <a:buFontTx/>
              <a:defRPr sz="2700">
                <a:solidFill>
                  <a:srgbClr val="464646"/>
                </a:solidFill>
                <a:latin typeface="Lucida Sans Unicode"/>
                <a:ea typeface="Lucida Sans Unicode"/>
                <a:cs typeface="Lucida Sans Unicode"/>
                <a:sym typeface="Lucida Sans Unicode"/>
              </a:defRPr>
            </a:lvl2pPr>
            <a:lvl3pPr marR="64007" indent="914400" algn="r" defTabSz="914400">
              <a:spcBef>
                <a:spcPts val="400"/>
              </a:spcBef>
              <a:buClrTx/>
              <a:buFontTx/>
              <a:defRPr sz="2700">
                <a:solidFill>
                  <a:srgbClr val="464646"/>
                </a:solidFill>
                <a:latin typeface="Lucida Sans Unicode"/>
                <a:ea typeface="Lucida Sans Unicode"/>
                <a:cs typeface="Lucida Sans Unicode"/>
                <a:sym typeface="Lucida Sans Unicode"/>
              </a:defRPr>
            </a:lvl3pPr>
            <a:lvl4pPr marR="64007" indent="1371600" algn="r" defTabSz="914400">
              <a:spcBef>
                <a:spcPts val="400"/>
              </a:spcBef>
              <a:buClrTx/>
              <a:buFontTx/>
              <a:defRPr sz="2700">
                <a:solidFill>
                  <a:srgbClr val="464646"/>
                </a:solidFill>
                <a:latin typeface="Lucida Sans Unicode"/>
                <a:ea typeface="Lucida Sans Unicode"/>
                <a:cs typeface="Lucida Sans Unicode"/>
                <a:sym typeface="Lucida Sans Unicode"/>
              </a:defRPr>
            </a:lvl4pPr>
            <a:lvl5pPr marR="64007" indent="1828800" algn="r" defTabSz="914400">
              <a:spcBef>
                <a:spcPts val="400"/>
              </a:spcBef>
              <a:buClrTx/>
              <a:buFontTx/>
              <a:defRPr sz="2700">
                <a:solidFill>
                  <a:srgbClr val="464646"/>
                </a:solidFill>
                <a:latin typeface="Lucida Sans Unicode"/>
                <a:ea typeface="Lucida Sans Unicode"/>
                <a:cs typeface="Lucida Sans Unicode"/>
                <a:sym typeface="Lucida Sans Unicode"/>
              </a:defRPr>
            </a:lvl5pPr>
          </a:lstStyle>
          <a:p>
            <a:r>
              <a:t>Body Level One</a:t>
            </a:r>
          </a:p>
          <a:p>
            <a:pPr lvl="1"/>
            <a:r>
              <a:t>Body Level Two</a:t>
            </a:r>
          </a:p>
          <a:p>
            <a:pPr lvl="2"/>
            <a:r>
              <a:t>Body Level Three</a:t>
            </a:r>
          </a:p>
          <a:p>
            <a:pPr lvl="3"/>
            <a:r>
              <a:t>Body Level Four</a:t>
            </a:r>
          </a:p>
          <a:p>
            <a:pPr lvl="4"/>
            <a:r>
              <a:t>Body Level Five</a:t>
            </a:r>
          </a:p>
        </p:txBody>
      </p:sp>
      <p:grpSp>
        <p:nvGrpSpPr>
          <p:cNvPr id="22" name="Group 22"/>
          <p:cNvGrpSpPr/>
          <p:nvPr/>
        </p:nvGrpSpPr>
        <p:grpSpPr>
          <a:xfrm>
            <a:off x="-3765" y="4952999"/>
            <a:ext cx="9147765" cy="1912089"/>
            <a:chOff x="0" y="0"/>
            <a:chExt cx="9147764" cy="1912087"/>
          </a:xfrm>
        </p:grpSpPr>
        <p:sp>
          <p:nvSpPr>
            <p:cNvPr id="18" name="Shape 18"/>
            <p:cNvSpPr/>
            <p:nvPr/>
          </p:nvSpPr>
          <p:spPr>
            <a:xfrm>
              <a:off x="1691278" y="-1"/>
              <a:ext cx="7456487" cy="488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2831"/>
                  </a:lnTo>
                  <a:lnTo>
                    <a:pt x="21600" y="0"/>
                  </a:lnTo>
                  <a:close/>
                </a:path>
              </a:pathLst>
            </a:custGeom>
            <a:solidFill>
              <a:srgbClr val="9DCADC">
                <a:alpha val="40000"/>
              </a:srgbClr>
            </a:solidFill>
            <a:ln w="12700" cap="flat">
              <a:noFill/>
              <a:miter lim="400000"/>
            </a:ln>
            <a:effectLst/>
          </p:spPr>
          <p:txBody>
            <a:bodyPr wrap="square" lIns="45719" tIns="45719" rIns="45719" bIns="45719" numCol="1" anchor="t">
              <a:noAutofit/>
            </a:bodyPr>
            <a:lstStyle/>
            <a:p>
              <a:pPr>
                <a:defRPr>
                  <a:latin typeface="Lucida Sans Unicode"/>
                  <a:ea typeface="Lucida Sans Unicode"/>
                  <a:cs typeface="Lucida Sans Unicode"/>
                  <a:sym typeface="Lucida Sans Unicode"/>
                </a:defRPr>
              </a:pPr>
              <a:endParaRPr dirty="0"/>
            </a:p>
          </p:txBody>
        </p:sp>
        <p:sp>
          <p:nvSpPr>
            <p:cNvPr id="19" name="Shape 19"/>
            <p:cNvSpPr/>
            <p:nvPr/>
          </p:nvSpPr>
          <p:spPr>
            <a:xfrm>
              <a:off x="39207" y="284744"/>
              <a:ext cx="9108558" cy="788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0" y="0"/>
                  </a:lnTo>
                </a:path>
              </a:pathLst>
            </a:custGeom>
            <a:solidFill>
              <a:srgbClr val="000000"/>
            </a:solidFill>
            <a:ln w="12700" cap="flat">
              <a:noFill/>
              <a:miter lim="400000"/>
            </a:ln>
            <a:effectLst/>
          </p:spPr>
          <p:txBody>
            <a:bodyPr wrap="square" lIns="45719" tIns="45719" rIns="45719" bIns="45719" numCol="1" anchor="t">
              <a:noAutofit/>
            </a:bodyPr>
            <a:lstStyle/>
            <a:p>
              <a:pPr>
                <a:defRPr>
                  <a:latin typeface="Lucida Sans Unicode"/>
                  <a:ea typeface="Lucida Sans Unicode"/>
                  <a:cs typeface="Lucida Sans Unicode"/>
                  <a:sym typeface="Lucida Sans Unicode"/>
                </a:defRPr>
              </a:pPr>
              <a:endParaRPr dirty="0"/>
            </a:p>
          </p:txBody>
        </p:sp>
        <p:sp>
          <p:nvSpPr>
            <p:cNvPr id="20" name="Shape 20"/>
            <p:cNvSpPr/>
            <p:nvPr/>
          </p:nvSpPr>
          <p:spPr>
            <a:xfrm>
              <a:off x="3764" y="47978"/>
              <a:ext cx="9144001" cy="18641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138"/>
                  </a:lnTo>
                  <a:lnTo>
                    <a:pt x="0" y="0"/>
                  </a:lnTo>
                  <a:close/>
                </a:path>
              </a:pathLst>
            </a:custGeom>
            <a:solidFill>
              <a:schemeClr val="accent1"/>
            </a:solidFill>
            <a:ln w="12700" cap="flat">
              <a:solidFill>
                <a:srgbClr val="000000"/>
              </a:solidFill>
              <a:prstDash val="solid"/>
              <a:miter lim="400000"/>
            </a:ln>
            <a:effectLst>
              <a:outerShdw blurRad="50800" dist="254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latin typeface="Lucida Sans Unicode"/>
                  <a:ea typeface="Lucida Sans Unicode"/>
                  <a:cs typeface="Lucida Sans Unicode"/>
                  <a:sym typeface="Lucida Sans Unicode"/>
                </a:defRPr>
              </a:pPr>
              <a:endParaRPr dirty="0"/>
            </a:p>
          </p:txBody>
        </p:sp>
        <p:sp>
          <p:nvSpPr>
            <p:cNvPr id="21" name="Shape 21"/>
            <p:cNvSpPr/>
            <p:nvPr/>
          </p:nvSpPr>
          <p:spPr>
            <a:xfrm>
              <a:off x="0" y="44671"/>
              <a:ext cx="9147765" cy="790302"/>
            </a:xfrm>
            <a:prstGeom prst="line">
              <a:avLst/>
            </a:prstGeom>
            <a:noFill/>
            <a:ln w="12065" cap="flat">
              <a:solidFill>
                <a:srgbClr val="5699AD"/>
              </a:solidFill>
              <a:prstDash val="solid"/>
              <a:miter lim="800000"/>
            </a:ln>
            <a:effectLst/>
          </p:spPr>
          <p:txBody>
            <a:bodyPr wrap="square" lIns="45719" tIns="45719" rIns="45719" bIns="45719" numCol="1" anchor="t">
              <a:noAutofit/>
            </a:bodyPr>
            <a:lstStyle/>
            <a:p>
              <a:pPr>
                <a:defRPr>
                  <a:latin typeface="Lucida Sans Unicode"/>
                  <a:ea typeface="Lucida Sans Unicode"/>
                  <a:cs typeface="Lucida Sans Unicode"/>
                  <a:sym typeface="Lucida Sans Unicode"/>
                </a:defRPr>
              </a:pPr>
              <a:endParaRPr dirty="0"/>
            </a:p>
          </p:txBody>
        </p:sp>
      </p:grpSp>
      <p:sp>
        <p:nvSpPr>
          <p:cNvPr id="23" name="Shape 23"/>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51" name="Shape 151"/>
          <p:cNvSpPr/>
          <p:nvPr/>
        </p:nvSpPr>
        <p:spPr>
          <a:xfrm>
            <a:off x="499273" y="5944935"/>
            <a:ext cx="4940625" cy="921078"/>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latin typeface="Lucida Sans Unicode"/>
                <a:ea typeface="Lucida Sans Unicode"/>
                <a:cs typeface="Lucida Sans Unicode"/>
                <a:sym typeface="Lucida Sans Unicode"/>
              </a:defRPr>
            </a:pPr>
            <a:endParaRPr dirty="0"/>
          </a:p>
        </p:txBody>
      </p:sp>
      <p:sp>
        <p:nvSpPr>
          <p:cNvPr id="152" name="Shape 152"/>
          <p:cNvSpPr/>
          <p:nvPr/>
        </p:nvSpPr>
        <p:spPr>
          <a:xfrm>
            <a:off x="485717" y="5939011"/>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latin typeface="Lucida Sans Unicode"/>
                <a:ea typeface="Lucida Sans Unicode"/>
                <a:cs typeface="Lucida Sans Unicode"/>
                <a:sym typeface="Lucida Sans Unicode"/>
              </a:defRPr>
            </a:pPr>
            <a:endParaRPr dirty="0"/>
          </a:p>
        </p:txBody>
      </p:sp>
      <p:sp>
        <p:nvSpPr>
          <p:cNvPr id="153" name="Shape 153"/>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a:solidFill>
              <a:schemeClr val="accent4"/>
            </a:solidFill>
            <a:bevel/>
          </a:ln>
          <a:effectLst>
            <a:outerShdw blurRad="50800" dist="38100" dir="5400000" rotWithShape="0">
              <a:srgbClr val="000000">
                <a:alpha val="35000"/>
              </a:srgbClr>
            </a:outerShdw>
          </a:effectLst>
        </p:spPr>
        <p:txBody>
          <a:bodyPr lIns="45719" rIns="45719" anchor="ctr"/>
          <a:lstStyle/>
          <a:p>
            <a:pPr>
              <a:defRPr>
                <a:latin typeface="Lucida Sans Unicode"/>
                <a:ea typeface="Lucida Sans Unicode"/>
                <a:cs typeface="Lucida Sans Unicode"/>
                <a:sym typeface="Lucida Sans Unicode"/>
              </a:defRPr>
            </a:pPr>
            <a:endParaRPr dirty="0"/>
          </a:p>
        </p:txBody>
      </p:sp>
      <p:sp>
        <p:nvSpPr>
          <p:cNvPr id="154" name="Shape 154"/>
          <p:cNvSpPr/>
          <p:nvPr/>
        </p:nvSpPr>
        <p:spPr>
          <a:xfrm>
            <a:off x="-9238" y="5787737"/>
            <a:ext cx="3405511" cy="1084384"/>
          </a:xfrm>
          <a:prstGeom prst="line">
            <a:avLst/>
          </a:prstGeom>
          <a:ln w="12065">
            <a:solidFill>
              <a:srgbClr val="5699AD"/>
            </a:solidFill>
            <a:miter/>
          </a:ln>
        </p:spPr>
        <p:txBody>
          <a:bodyPr lIns="45719" rIns="45719"/>
          <a:lstStyle/>
          <a:p>
            <a:pPr defTabSz="457200">
              <a:defRPr sz="2200"/>
            </a:pPr>
            <a:endParaRPr dirty="0"/>
          </a:p>
        </p:txBody>
      </p:sp>
      <p:sp>
        <p:nvSpPr>
          <p:cNvPr id="155" name="Shape 155"/>
          <p:cNvSpPr>
            <a:spLocks noGrp="1"/>
          </p:cNvSpPr>
          <p:nvPr>
            <p:ph type="body" idx="1"/>
          </p:nvPr>
        </p:nvSpPr>
        <p:spPr>
          <a:xfrm>
            <a:off x="457200" y="1481327"/>
            <a:ext cx="8229600" cy="5376674"/>
          </a:xfrm>
          <a:prstGeom prst="rect">
            <a:avLst/>
          </a:prstGeom>
        </p:spPr>
        <p:txBody>
          <a:bodyPr/>
          <a:lstStyle>
            <a:lvl1pPr defTabSz="914400">
              <a:spcBef>
                <a:spcPts val="400"/>
              </a:spcBef>
              <a:defRPr sz="2700">
                <a:latin typeface="Lucida Sans Unicode"/>
                <a:ea typeface="Lucida Sans Unicode"/>
                <a:cs typeface="Lucida Sans Unicode"/>
                <a:sym typeface="Lucida Sans Unicode"/>
              </a:defRPr>
            </a:lvl1pPr>
            <a:lvl2pPr defTabSz="914400">
              <a:spcBef>
                <a:spcPts val="400"/>
              </a:spcBef>
              <a:defRPr sz="2700">
                <a:latin typeface="Lucida Sans Unicode"/>
                <a:ea typeface="Lucida Sans Unicode"/>
                <a:cs typeface="Lucida Sans Unicode"/>
                <a:sym typeface="Lucida Sans Unicode"/>
              </a:defRPr>
            </a:lvl2pPr>
            <a:lvl3pPr defTabSz="914400">
              <a:spcBef>
                <a:spcPts val="400"/>
              </a:spcBef>
              <a:defRPr sz="2700">
                <a:latin typeface="Lucida Sans Unicode"/>
                <a:ea typeface="Lucida Sans Unicode"/>
                <a:cs typeface="Lucida Sans Unicode"/>
                <a:sym typeface="Lucida Sans Unicode"/>
              </a:defRPr>
            </a:lvl3pPr>
            <a:lvl4pPr defTabSz="914400">
              <a:spcBef>
                <a:spcPts val="400"/>
              </a:spcBef>
              <a:defRPr sz="2700">
                <a:latin typeface="Lucida Sans Unicode"/>
                <a:ea typeface="Lucida Sans Unicode"/>
                <a:cs typeface="Lucida Sans Unicode"/>
                <a:sym typeface="Lucida Sans Unicode"/>
              </a:defRPr>
            </a:lvl4pPr>
            <a:lvl5pPr defTabSz="914400">
              <a:spcBef>
                <a:spcPts val="400"/>
              </a:spcBef>
              <a:defRPr sz="2700">
                <a:latin typeface="Lucida Sans Unicode"/>
                <a:ea typeface="Lucida Sans Unicode"/>
                <a:cs typeface="Lucida Sans Unicode"/>
                <a:sym typeface="Lucida Sans Unicode"/>
              </a:defRPr>
            </a:lvl5pPr>
          </a:lstStyle>
          <a:p>
            <a:r>
              <a:t>Body Level One</a:t>
            </a:r>
          </a:p>
          <a:p>
            <a:pPr lvl="1"/>
            <a:r>
              <a:t>Body Level Two</a:t>
            </a:r>
          </a:p>
          <a:p>
            <a:pPr lvl="2"/>
            <a:r>
              <a:t>Body Level Three</a:t>
            </a:r>
          </a:p>
          <a:p>
            <a:pPr lvl="3"/>
            <a:r>
              <a:t>Body Level Four</a:t>
            </a:r>
          </a:p>
          <a:p>
            <a:pPr lvl="4"/>
            <a:r>
              <a:t>Body Level Five</a:t>
            </a:r>
          </a:p>
        </p:txBody>
      </p:sp>
      <p:sp>
        <p:nvSpPr>
          <p:cNvPr id="156" name="Shape 156"/>
          <p:cNvSpPr>
            <a:spLocks noGrp="1"/>
          </p:cNvSpPr>
          <p:nvPr>
            <p:ph type="sldNum" sz="quarter" idx="2"/>
          </p:nvPr>
        </p:nvSpPr>
        <p:spPr>
          <a:xfrm>
            <a:off x="8647272" y="6521737"/>
            <a:ext cx="365761" cy="251332"/>
          </a:xfrm>
          <a:prstGeom prst="rect">
            <a:avLst/>
          </a:prstGeom>
        </p:spPr>
        <p:txBody>
          <a:bodyPr wrap="square"/>
          <a:lstStyle/>
          <a:p>
            <a:fld id="{86CB4B4D-7CA3-9044-876B-883B54F8677D}" type="slidenum">
              <a:t>‹#›</a:t>
            </a:fld>
            <a:endParaRPr dirty="0"/>
          </a:p>
        </p:txBody>
      </p:sp>
      <p:sp>
        <p:nvSpPr>
          <p:cNvPr id="157" name="Shape 157"/>
          <p:cNvSpPr>
            <a:spLocks noGrp="1"/>
          </p:cNvSpPr>
          <p:nvPr>
            <p:ph type="title"/>
          </p:nvPr>
        </p:nvSpPr>
        <p:spPr>
          <a:xfrm>
            <a:off x="457200" y="210948"/>
            <a:ext cx="8229600" cy="1270381"/>
          </a:xfrm>
          <a:prstGeom prst="rect">
            <a:avLst/>
          </a:prstGeom>
        </p:spPr>
        <p:txBody>
          <a:bodyPr/>
          <a:lstStyle>
            <a:lvl1pPr>
              <a:defRPr>
                <a:solidFill>
                  <a:srgbClr val="464646"/>
                </a:solidFill>
                <a:latin typeface="Lucida Sans Unicode"/>
                <a:ea typeface="Lucida Sans Unicode"/>
                <a:cs typeface="Lucida Sans Unicode"/>
                <a:sym typeface="Lucida Sans Unicode"/>
              </a:defRPr>
            </a:lvl1p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hangingPunct="1"/>
            <a:endParaRPr lang="en-US" kern="1200"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hangingPunct="1"/>
              <a:endParaRPr lang="en-US" kern="12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AE1F55B-D9F7-4766-B919-B915A494BA01}" type="datetimeFigureOut">
              <a:rPr lang="en-US" smtClean="0"/>
              <a:pPr/>
              <a:t>5/20/2019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2CFD8D2-1A7E-49E4-AB8A-B031E9139F4E}" type="slidenum">
              <a:rPr lang="en-US" smtClean="0"/>
              <a:pPr/>
              <a:t>‹#›</a:t>
            </a:fld>
            <a:endParaRPr lang="en-US" dirty="0"/>
          </a:p>
        </p:txBody>
      </p:sp>
    </p:spTree>
    <p:extLst>
      <p:ext uri="{BB962C8B-B14F-4D97-AF65-F5344CB8AC3E}">
        <p14:creationId xmlns:p14="http://schemas.microsoft.com/office/powerpoint/2010/main" val="254611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54695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Tree>
    <p:extLst>
      <p:ext uri="{BB962C8B-B14F-4D97-AF65-F5344CB8AC3E}">
        <p14:creationId xmlns:p14="http://schemas.microsoft.com/office/powerpoint/2010/main" val="390673275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A2CFD8D2-1A7E-49E4-AB8A-B031E9139F4E}"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7655379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2381049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A2CFD8D2-1A7E-49E4-AB8A-B031E9139F4E}"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89604052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4140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853550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2CFD8D2-1A7E-49E4-AB8A-B031E9139F4E}"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hangingPunct="1"/>
            <a:endParaRPr lang="en-US" kern="1200"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Tree>
    <p:extLst>
      <p:ext uri="{BB962C8B-B14F-4D97-AF65-F5344CB8AC3E}">
        <p14:creationId xmlns:p14="http://schemas.microsoft.com/office/powerpoint/2010/main" val="164620241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 name="Shape 3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0734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5150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hangingPunct="1"/>
            <a:endParaRPr lang="en-US" kern="1200"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hangingPunct="1"/>
              <a:endParaRPr lang="en-US" kern="12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AE1F55B-D9F7-4766-B919-B915A494BA01}" type="datetimeFigureOut">
              <a:rPr lang="en-US" smtClean="0"/>
              <a:pPr/>
              <a:t>5/20/2019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2CFD8D2-1A7E-49E4-AB8A-B031E9139F4E}" type="slidenum">
              <a:rPr lang="en-US" smtClean="0"/>
              <a:pPr/>
              <a:t>‹#›</a:t>
            </a:fld>
            <a:endParaRPr lang="en-US" dirty="0"/>
          </a:p>
        </p:txBody>
      </p:sp>
    </p:spTree>
    <p:extLst>
      <p:ext uri="{BB962C8B-B14F-4D97-AF65-F5344CB8AC3E}">
        <p14:creationId xmlns:p14="http://schemas.microsoft.com/office/powerpoint/2010/main" val="743235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279361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Tree>
    <p:extLst>
      <p:ext uri="{BB962C8B-B14F-4D97-AF65-F5344CB8AC3E}">
        <p14:creationId xmlns:p14="http://schemas.microsoft.com/office/powerpoint/2010/main" val="65623478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A2CFD8D2-1A7E-49E4-AB8A-B031E9139F4E}"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54618277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879886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A2CFD8D2-1A7E-49E4-AB8A-B031E9139F4E}"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036054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01876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44885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rgbClr val="B1B1B1"/>
            </a:gs>
            <a:gs pos="40000">
              <a:srgbClr val="9E9E9E"/>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9" name="Shape 39"/>
          <p:cNvSpPr/>
          <p:nvPr/>
        </p:nvSpPr>
        <p:spPr>
          <a:xfrm>
            <a:off x="499273" y="5944935"/>
            <a:ext cx="4940625" cy="921078"/>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solidFill>
                  <a:srgbClr val="FFFFFF"/>
                </a:solidFill>
                <a:latin typeface="Lucida Sans Unicode"/>
                <a:ea typeface="Lucida Sans Unicode"/>
                <a:cs typeface="Lucida Sans Unicode"/>
                <a:sym typeface="Lucida Sans Unicode"/>
              </a:defRPr>
            </a:pPr>
            <a:endParaRPr dirty="0"/>
          </a:p>
        </p:txBody>
      </p:sp>
      <p:sp>
        <p:nvSpPr>
          <p:cNvPr id="40" name="Shape 40"/>
          <p:cNvSpPr/>
          <p:nvPr/>
        </p:nvSpPr>
        <p:spPr>
          <a:xfrm>
            <a:off x="485717" y="5939011"/>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FFFFFF"/>
                </a:solidFill>
                <a:latin typeface="Lucida Sans Unicode"/>
                <a:ea typeface="Lucida Sans Unicode"/>
                <a:cs typeface="Lucida Sans Unicode"/>
                <a:sym typeface="Lucida Sans Unicode"/>
              </a:defRPr>
            </a:pPr>
            <a:endParaRPr dirty="0"/>
          </a:p>
        </p:txBody>
      </p:sp>
      <p:sp>
        <p:nvSpPr>
          <p:cNvPr id="41" name="Shape 41"/>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latin typeface="Lucida Sans Unicode"/>
                <a:ea typeface="Lucida Sans Unicode"/>
                <a:cs typeface="Lucida Sans Unicode"/>
                <a:sym typeface="Lucida Sans Unicode"/>
              </a:defRPr>
            </a:pPr>
            <a:endParaRPr dirty="0"/>
          </a:p>
        </p:txBody>
      </p:sp>
      <p:sp>
        <p:nvSpPr>
          <p:cNvPr id="42" name="Shape 42"/>
          <p:cNvSpPr/>
          <p:nvPr/>
        </p:nvSpPr>
        <p:spPr>
          <a:xfrm>
            <a:off x="-9238" y="5787737"/>
            <a:ext cx="3405511" cy="1084384"/>
          </a:xfrm>
          <a:prstGeom prst="line">
            <a:avLst/>
          </a:prstGeom>
          <a:ln w="12065">
            <a:solidFill>
              <a:srgbClr val="5699AD"/>
            </a:solidFill>
            <a:miter/>
          </a:ln>
        </p:spPr>
        <p:txBody>
          <a:bodyPr lIns="45719" rIns="45719"/>
          <a:lstStyle/>
          <a:p>
            <a:pPr>
              <a:defRPr>
                <a:latin typeface="Lucida Sans Unicode"/>
                <a:ea typeface="Lucida Sans Unicode"/>
                <a:cs typeface="Lucida Sans Unicode"/>
                <a:sym typeface="Lucida Sans Unicode"/>
              </a:defRPr>
            </a:pPr>
            <a:endParaRPr dirty="0"/>
          </a:p>
        </p:txBody>
      </p:sp>
      <p:sp>
        <p:nvSpPr>
          <p:cNvPr id="43" name="Shape 43"/>
          <p:cNvSpPr>
            <a:spLocks noGrp="1"/>
          </p:cNvSpPr>
          <p:nvPr>
            <p:ph type="title"/>
          </p:nvPr>
        </p:nvSpPr>
        <p:spPr>
          <a:xfrm>
            <a:off x="722376" y="1059711"/>
            <a:ext cx="7772401" cy="1828801"/>
          </a:xfrm>
          <a:prstGeom prst="rect">
            <a:avLst/>
          </a:prstGeom>
        </p:spPr>
        <p:txBody>
          <a:bodyPr anchor="b"/>
          <a:lstStyle>
            <a:lvl1pPr algn="r">
              <a:defRPr sz="4800" b="0">
                <a:solidFill>
                  <a:srgbClr val="DEF5FA"/>
                </a:solidFill>
                <a:latin typeface="Lucida Sans Unicode"/>
                <a:ea typeface="Lucida Sans Unicode"/>
                <a:cs typeface="Lucida Sans Unicode"/>
                <a:sym typeface="Lucida Sans Unicode"/>
              </a:defRPr>
            </a:lvl1pPr>
          </a:lstStyle>
          <a:p>
            <a:r>
              <a:t>Title Text</a:t>
            </a:r>
          </a:p>
        </p:txBody>
      </p:sp>
      <p:sp>
        <p:nvSpPr>
          <p:cNvPr id="44" name="Shape 44"/>
          <p:cNvSpPr>
            <a:spLocks noGrp="1"/>
          </p:cNvSpPr>
          <p:nvPr>
            <p:ph type="body" sz="quarter" idx="1"/>
          </p:nvPr>
        </p:nvSpPr>
        <p:spPr>
          <a:xfrm>
            <a:off x="3922712" y="2931711"/>
            <a:ext cx="4572001" cy="1454889"/>
          </a:xfrm>
          <a:prstGeom prst="rect">
            <a:avLst/>
          </a:prstGeom>
        </p:spPr>
        <p:txBody>
          <a:bodyPr/>
          <a:lstStyle>
            <a:lvl1pPr indent="0" defTabSz="914400">
              <a:spcBef>
                <a:spcPts val="400"/>
              </a:spcBef>
              <a:buClrTx/>
              <a:buFontTx/>
              <a:defRPr sz="2300">
                <a:solidFill>
                  <a:srgbClr val="FFFFFF"/>
                </a:solidFill>
                <a:latin typeface="Lucida Sans Unicode"/>
                <a:ea typeface="Lucida Sans Unicode"/>
                <a:cs typeface="Lucida Sans Unicode"/>
                <a:sym typeface="Lucida Sans Unicode"/>
              </a:defRPr>
            </a:lvl1pPr>
            <a:lvl2pPr defTabSz="914400">
              <a:spcBef>
                <a:spcPts val="400"/>
              </a:spcBef>
              <a:buClrTx/>
              <a:buFontTx/>
              <a:defRPr sz="2300">
                <a:solidFill>
                  <a:srgbClr val="FFFFFF"/>
                </a:solidFill>
                <a:latin typeface="Lucida Sans Unicode"/>
                <a:ea typeface="Lucida Sans Unicode"/>
                <a:cs typeface="Lucida Sans Unicode"/>
                <a:sym typeface="Lucida Sans Unicode"/>
              </a:defRPr>
            </a:lvl2pPr>
            <a:lvl3pPr defTabSz="914400">
              <a:spcBef>
                <a:spcPts val="400"/>
              </a:spcBef>
              <a:buClrTx/>
              <a:buFontTx/>
              <a:defRPr sz="2300">
                <a:solidFill>
                  <a:srgbClr val="FFFFFF"/>
                </a:solidFill>
                <a:latin typeface="Lucida Sans Unicode"/>
                <a:ea typeface="Lucida Sans Unicode"/>
                <a:cs typeface="Lucida Sans Unicode"/>
                <a:sym typeface="Lucida Sans Unicode"/>
              </a:defRPr>
            </a:lvl3pPr>
            <a:lvl4pPr defTabSz="914400">
              <a:spcBef>
                <a:spcPts val="400"/>
              </a:spcBef>
              <a:buClrTx/>
              <a:buFontTx/>
              <a:defRPr sz="2300">
                <a:solidFill>
                  <a:srgbClr val="FFFFFF"/>
                </a:solidFill>
                <a:latin typeface="Lucida Sans Unicode"/>
                <a:ea typeface="Lucida Sans Unicode"/>
                <a:cs typeface="Lucida Sans Unicode"/>
                <a:sym typeface="Lucida Sans Unicode"/>
              </a:defRPr>
            </a:lvl4pPr>
            <a:lvl5pPr defTabSz="914400">
              <a:spcBef>
                <a:spcPts val="400"/>
              </a:spcBef>
              <a:buClrTx/>
              <a:buFontTx/>
              <a:defRPr sz="2300">
                <a:solidFill>
                  <a:srgbClr val="FFFFFF"/>
                </a:solidFill>
                <a:latin typeface="Lucida Sans Unicode"/>
                <a:ea typeface="Lucida Sans Unicode"/>
                <a:cs typeface="Lucida Sans Unicode"/>
                <a:sym typeface="Lucida Sans Unicode"/>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p:nvPr/>
        </p:nvSpPr>
        <p:spPr>
          <a:xfrm>
            <a:off x="3636679" y="3005471"/>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blurRad="50800" dist="25400" dir="5400000" rotWithShape="0">
              <a:srgbClr val="000000">
                <a:alpha val="46000"/>
              </a:srgbClr>
            </a:outerShdw>
          </a:effectLst>
        </p:spPr>
        <p:txBody>
          <a:bodyPr lIns="45719" rIns="45719" anchor="ctr"/>
          <a:lstStyle/>
          <a:p>
            <a:pPr>
              <a:defRPr>
                <a:solidFill>
                  <a:srgbClr val="FFFFFF"/>
                </a:solidFill>
                <a:latin typeface="Lucida Sans Unicode"/>
                <a:ea typeface="Lucida Sans Unicode"/>
                <a:cs typeface="Lucida Sans Unicode"/>
                <a:sym typeface="Lucida Sans Unicode"/>
              </a:defRPr>
            </a:pPr>
            <a:endParaRPr dirty="0"/>
          </a:p>
        </p:txBody>
      </p:sp>
      <p:sp>
        <p:nvSpPr>
          <p:cNvPr id="46" name="Shape 46"/>
          <p:cNvSpPr/>
          <p:nvPr/>
        </p:nvSpPr>
        <p:spPr>
          <a:xfrm>
            <a:off x="3450263" y="3005471"/>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blurRad="50800" dist="25400" dir="5400000" rotWithShape="0">
              <a:srgbClr val="000000">
                <a:alpha val="46000"/>
              </a:srgbClr>
            </a:outerShdw>
          </a:effectLst>
        </p:spPr>
        <p:txBody>
          <a:bodyPr lIns="45719" rIns="45719" anchor="ctr"/>
          <a:lstStyle/>
          <a:p>
            <a:pPr>
              <a:defRPr>
                <a:solidFill>
                  <a:srgbClr val="FFFFFF"/>
                </a:solidFill>
                <a:latin typeface="Lucida Sans Unicode"/>
                <a:ea typeface="Lucida Sans Unicode"/>
                <a:cs typeface="Lucida Sans Unicode"/>
                <a:sym typeface="Lucida Sans Unicode"/>
              </a:defRPr>
            </a:pPr>
            <a:endParaRPr dirty="0"/>
          </a:p>
        </p:txBody>
      </p:sp>
      <p:sp>
        <p:nvSpPr>
          <p:cNvPr id="47" name="Shape 47"/>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2CFD8D2-1A7E-49E4-AB8A-B031E9139F4E}"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hangingPunct="1"/>
            <a:endParaRPr lang="en-US" kern="1200"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Tree>
    <p:extLst>
      <p:ext uri="{BB962C8B-B14F-4D97-AF65-F5344CB8AC3E}">
        <p14:creationId xmlns:p14="http://schemas.microsoft.com/office/powerpoint/2010/main" val="29125805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53082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7051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hangingPunct="1"/>
            <a:endParaRPr lang="en-US" kern="1200"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hangingPunct="1"/>
              <a:endParaRPr lang="en-US" kern="12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AE1F55B-D9F7-4766-B919-B915A494BA01}" type="datetimeFigureOut">
              <a:rPr lang="en-US" smtClean="0"/>
              <a:pPr/>
              <a:t>5/20/2019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2CFD8D2-1A7E-49E4-AB8A-B031E9139F4E}" type="slidenum">
              <a:rPr lang="en-US" smtClean="0"/>
              <a:pPr/>
              <a:t>‹#›</a:t>
            </a:fld>
            <a:endParaRPr lang="en-US" dirty="0"/>
          </a:p>
        </p:txBody>
      </p:sp>
    </p:spTree>
    <p:extLst>
      <p:ext uri="{BB962C8B-B14F-4D97-AF65-F5344CB8AC3E}">
        <p14:creationId xmlns:p14="http://schemas.microsoft.com/office/powerpoint/2010/main" val="2281631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773371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Tree>
    <p:extLst>
      <p:ext uri="{BB962C8B-B14F-4D97-AF65-F5344CB8AC3E}">
        <p14:creationId xmlns:p14="http://schemas.microsoft.com/office/powerpoint/2010/main" val="216334424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A2CFD8D2-1A7E-49E4-AB8A-B031E9139F4E}"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41445987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7314823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A2CFD8D2-1A7E-49E4-AB8A-B031E9139F4E}"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1701605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890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0">
              <a:srgbClr val="B1B1B1"/>
            </a:gs>
            <a:gs pos="40000">
              <a:srgbClr val="9E9E9E"/>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54" name="Shape 54"/>
          <p:cNvSpPr/>
          <p:nvPr/>
        </p:nvSpPr>
        <p:spPr>
          <a:xfrm>
            <a:off x="499273" y="5944935"/>
            <a:ext cx="4940625" cy="921078"/>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solidFill>
                  <a:srgbClr val="FFFFFF"/>
                </a:solidFill>
                <a:latin typeface="Lucida Sans Unicode"/>
                <a:ea typeface="Lucida Sans Unicode"/>
                <a:cs typeface="Lucida Sans Unicode"/>
                <a:sym typeface="Lucida Sans Unicode"/>
              </a:defRPr>
            </a:pPr>
            <a:endParaRPr dirty="0"/>
          </a:p>
        </p:txBody>
      </p:sp>
      <p:sp>
        <p:nvSpPr>
          <p:cNvPr id="55" name="Shape 55"/>
          <p:cNvSpPr/>
          <p:nvPr/>
        </p:nvSpPr>
        <p:spPr>
          <a:xfrm>
            <a:off x="485717" y="5939011"/>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FFFFFF"/>
                </a:solidFill>
                <a:latin typeface="Lucida Sans Unicode"/>
                <a:ea typeface="Lucida Sans Unicode"/>
                <a:cs typeface="Lucida Sans Unicode"/>
                <a:sym typeface="Lucida Sans Unicode"/>
              </a:defRPr>
            </a:pPr>
            <a:endParaRPr dirty="0"/>
          </a:p>
        </p:txBody>
      </p:sp>
      <p:sp>
        <p:nvSpPr>
          <p:cNvPr id="56" name="Shape 56"/>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latin typeface="Lucida Sans Unicode"/>
                <a:ea typeface="Lucida Sans Unicode"/>
                <a:cs typeface="Lucida Sans Unicode"/>
                <a:sym typeface="Lucida Sans Unicode"/>
              </a:defRPr>
            </a:pPr>
            <a:endParaRPr dirty="0"/>
          </a:p>
        </p:txBody>
      </p:sp>
      <p:sp>
        <p:nvSpPr>
          <p:cNvPr id="57" name="Shape 57"/>
          <p:cNvSpPr/>
          <p:nvPr/>
        </p:nvSpPr>
        <p:spPr>
          <a:xfrm>
            <a:off x="-9238" y="5787737"/>
            <a:ext cx="3405511" cy="1084384"/>
          </a:xfrm>
          <a:prstGeom prst="line">
            <a:avLst/>
          </a:prstGeom>
          <a:ln w="12065">
            <a:solidFill>
              <a:srgbClr val="5699AD"/>
            </a:solidFill>
            <a:miter/>
          </a:ln>
        </p:spPr>
        <p:txBody>
          <a:bodyPr lIns="45719" rIns="45719"/>
          <a:lstStyle/>
          <a:p>
            <a:pPr>
              <a:defRPr>
                <a:latin typeface="Lucida Sans Unicode"/>
                <a:ea typeface="Lucida Sans Unicode"/>
                <a:cs typeface="Lucida Sans Unicode"/>
                <a:sym typeface="Lucida Sans Unicode"/>
              </a:defRPr>
            </a:pPr>
            <a:endParaRPr dirty="0"/>
          </a:p>
        </p:txBody>
      </p:sp>
      <p:sp>
        <p:nvSpPr>
          <p:cNvPr id="58" name="Shape 58"/>
          <p:cNvSpPr>
            <a:spLocks noGrp="1"/>
          </p:cNvSpPr>
          <p:nvPr>
            <p:ph type="body" sz="half" idx="1"/>
          </p:nvPr>
        </p:nvSpPr>
        <p:spPr>
          <a:xfrm>
            <a:off x="457200" y="1481327"/>
            <a:ext cx="4038600" cy="4525964"/>
          </a:xfrm>
          <a:prstGeom prst="rect">
            <a:avLst/>
          </a:prstGeom>
        </p:spPr>
        <p:txBody>
          <a:bodyPr/>
          <a:lstStyle>
            <a:lvl1pPr defTabSz="914400">
              <a:spcBef>
                <a:spcPts val="400"/>
              </a:spcBef>
              <a:defRPr sz="2800">
                <a:solidFill>
                  <a:srgbClr val="FFFFFF"/>
                </a:solidFill>
                <a:latin typeface="Lucida Sans Unicode"/>
                <a:ea typeface="Lucida Sans Unicode"/>
                <a:cs typeface="Lucida Sans Unicode"/>
                <a:sym typeface="Lucida Sans Unicode"/>
              </a:defRPr>
            </a:lvl1pPr>
            <a:lvl2pPr defTabSz="914400">
              <a:spcBef>
                <a:spcPts val="400"/>
              </a:spcBef>
              <a:defRPr sz="2800">
                <a:solidFill>
                  <a:srgbClr val="FFFFFF"/>
                </a:solidFill>
                <a:latin typeface="Lucida Sans Unicode"/>
                <a:ea typeface="Lucida Sans Unicode"/>
                <a:cs typeface="Lucida Sans Unicode"/>
                <a:sym typeface="Lucida Sans Unicode"/>
              </a:defRPr>
            </a:lvl2pPr>
            <a:lvl3pPr defTabSz="914400">
              <a:spcBef>
                <a:spcPts val="400"/>
              </a:spcBef>
              <a:defRPr sz="2800">
                <a:solidFill>
                  <a:srgbClr val="FFFFFF"/>
                </a:solidFill>
                <a:latin typeface="Lucida Sans Unicode"/>
                <a:ea typeface="Lucida Sans Unicode"/>
                <a:cs typeface="Lucida Sans Unicode"/>
                <a:sym typeface="Lucida Sans Unicode"/>
              </a:defRPr>
            </a:lvl3pPr>
            <a:lvl4pPr defTabSz="914400">
              <a:spcBef>
                <a:spcPts val="400"/>
              </a:spcBef>
              <a:defRPr sz="2800">
                <a:solidFill>
                  <a:srgbClr val="FFFFFF"/>
                </a:solidFill>
                <a:latin typeface="Lucida Sans Unicode"/>
                <a:ea typeface="Lucida Sans Unicode"/>
                <a:cs typeface="Lucida Sans Unicode"/>
                <a:sym typeface="Lucida Sans Unicode"/>
              </a:defRPr>
            </a:lvl4pPr>
            <a:lvl5pPr defTabSz="914400">
              <a:spcBef>
                <a:spcPts val="400"/>
              </a:spcBef>
              <a:defRPr sz="2800">
                <a:solidFill>
                  <a:srgbClr val="FFFFFF"/>
                </a:solidFill>
                <a:latin typeface="Lucida Sans Unicode"/>
                <a:ea typeface="Lucida Sans Unicode"/>
                <a:cs typeface="Lucida Sans Unicode"/>
                <a:sym typeface="Lucida Sans Unicode"/>
              </a:defRPr>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title"/>
          </p:nvPr>
        </p:nvSpPr>
        <p:spPr>
          <a:prstGeom prst="rect">
            <a:avLst/>
          </a:prstGeom>
        </p:spPr>
        <p:txBody>
          <a:bodyPr/>
          <a:lstStyle>
            <a:lvl1pPr>
              <a:defRPr b="0">
                <a:solidFill>
                  <a:srgbClr val="DEF5FA"/>
                </a:solidFill>
                <a:latin typeface="Lucida Sans Unicode"/>
                <a:ea typeface="Lucida Sans Unicode"/>
                <a:cs typeface="Lucida Sans Unicode"/>
                <a:sym typeface="Lucida Sans Unicode"/>
              </a:defRPr>
            </a:lvl1pPr>
          </a:lstStyle>
          <a:p>
            <a:r>
              <a:t>Title Text</a:t>
            </a:r>
          </a:p>
        </p:txBody>
      </p:sp>
      <p:sp>
        <p:nvSpPr>
          <p:cNvPr id="60" name="Shape 60"/>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992545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AE1F55B-D9F7-4766-B919-B915A494BA01}" type="datetimeFigureOut">
              <a:rPr lang="en-US" smtClean="0">
                <a:solidFill>
                  <a:prstClr val="white"/>
                </a:solidFill>
              </a:rPr>
              <a:pPr/>
              <a:t>5/20/2019</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2CFD8D2-1A7E-49E4-AB8A-B031E9139F4E}"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hangingPunct="1"/>
            <a:endParaRPr lang="en-US" kern="1200"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hangingPunct="1"/>
            <a:endParaRPr lang="en-US" kern="1200" dirty="0">
              <a:solidFill>
                <a:prstClr val="white"/>
              </a:solidFill>
            </a:endParaRPr>
          </a:p>
        </p:txBody>
      </p:sp>
    </p:spTree>
    <p:extLst>
      <p:ext uri="{BB962C8B-B14F-4D97-AF65-F5344CB8AC3E}">
        <p14:creationId xmlns:p14="http://schemas.microsoft.com/office/powerpoint/2010/main" val="273518608"/>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9993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1F55B-D9F7-4766-B919-B915A494BA01}" type="datetimeFigureOut">
              <a:rPr lang="en-US" smtClean="0">
                <a:solidFill>
                  <a:prstClr val="black"/>
                </a:solidFill>
              </a:rPr>
              <a:pPr/>
              <a:t>5/20/2019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2CFD8D2-1A7E-49E4-AB8A-B031E9139F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5765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olid White">
    <p:bg>
      <p:bgPr>
        <a:solidFill>
          <a:srgbClr val="FFFFFF"/>
        </a:solidFill>
        <a:effectLst/>
      </p:bgPr>
    </p:bg>
    <p:spTree>
      <p:nvGrpSpPr>
        <p:cNvPr id="1" name="Shape 10"/>
        <p:cNvGrpSpPr/>
        <p:nvPr/>
      </p:nvGrpSpPr>
      <p:grpSpPr>
        <a:xfrm>
          <a:off x="0" y="0"/>
          <a:ext cx="0" cy="0"/>
          <a:chOff x="0" y="0"/>
          <a:chExt cx="0" cy="0"/>
        </a:xfrm>
      </p:grpSpPr>
      <p:pic>
        <p:nvPicPr>
          <p:cNvPr id="11" name="Shape 11"/>
          <p:cNvPicPr preferRelativeResize="0"/>
          <p:nvPr/>
        </p:nvPicPr>
        <p:blipFill>
          <a:blip r:embed="rId2">
            <a:alphaModFix/>
          </a:blip>
          <a:stretch>
            <a:fillRect/>
          </a:stretch>
        </p:blipFill>
        <p:spPr>
          <a:xfrm>
            <a:off x="8488868" y="5965967"/>
            <a:ext cx="440042" cy="650799"/>
          </a:xfrm>
          <a:prstGeom prst="rect">
            <a:avLst/>
          </a:prstGeom>
          <a:noFill/>
          <a:ln>
            <a:noFill/>
          </a:ln>
        </p:spPr>
      </p:pic>
      <p:sp>
        <p:nvSpPr>
          <p:cNvPr id="12" name="Shape 12"/>
          <p:cNvSpPr/>
          <p:nvPr/>
        </p:nvSpPr>
        <p:spPr>
          <a:xfrm>
            <a:off x="0" y="-15467"/>
            <a:ext cx="1938900" cy="114000"/>
          </a:xfrm>
          <a:prstGeom prst="rect">
            <a:avLst/>
          </a:prstGeom>
          <a:solidFill>
            <a:srgbClr val="4AB969"/>
          </a:solidFill>
          <a:ln>
            <a:noFill/>
          </a:ln>
        </p:spPr>
        <p:txBody>
          <a:bodyPr lIns="91425" tIns="91425" rIns="91425" bIns="91425" anchor="ctr" anchorCtr="0">
            <a:noAutofit/>
          </a:bodyPr>
          <a:lstStyle/>
          <a:p>
            <a:pPr lvl="0" rtl="0">
              <a:spcBef>
                <a:spcPts val="0"/>
              </a:spcBef>
              <a:buNone/>
            </a:pPr>
            <a:r>
              <a:rPr lang="en" sz="1800"/>
              <a:t> </a:t>
            </a:r>
          </a:p>
        </p:txBody>
      </p:sp>
    </p:spTree>
    <p:extLst>
      <p:ext uri="{BB962C8B-B14F-4D97-AF65-F5344CB8AC3E}">
        <p14:creationId xmlns:p14="http://schemas.microsoft.com/office/powerpoint/2010/main" val="3229395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olid Red">
    <p:bg>
      <p:bgPr>
        <a:solidFill>
          <a:srgbClr val="4AB969"/>
        </a:solidFill>
        <a:effectLst/>
      </p:bgPr>
    </p:bg>
    <p:spTree>
      <p:nvGrpSpPr>
        <p:cNvPr id="1" name="Shape 13"/>
        <p:cNvGrpSpPr/>
        <p:nvPr/>
      </p:nvGrpSpPr>
      <p:grpSpPr>
        <a:xfrm>
          <a:off x="0" y="0"/>
          <a:ext cx="0" cy="0"/>
          <a:chOff x="0" y="0"/>
          <a:chExt cx="0" cy="0"/>
        </a:xfrm>
      </p:grpSpPr>
      <p:pic>
        <p:nvPicPr>
          <p:cNvPr id="3" name="Picture 2" descr="GF-blurred-background-brand.png"/>
          <p:cNvPicPr>
            <a:picLocks noChangeAspect="1"/>
          </p:cNvPicPr>
          <p:nvPr userDrawn="1"/>
        </p:nvPicPr>
        <p:blipFill>
          <a:blip r:embed="rId2"/>
          <a:stretch>
            <a:fillRect/>
          </a:stretch>
        </p:blipFill>
        <p:spPr>
          <a:xfrm>
            <a:off x="0" y="0"/>
            <a:ext cx="9144000" cy="6858000"/>
          </a:xfrm>
          <a:prstGeom prst="rect">
            <a:avLst/>
          </a:prstGeom>
        </p:spPr>
      </p:pic>
      <p:pic>
        <p:nvPicPr>
          <p:cNvPr id="14" name="Shape 14"/>
          <p:cNvPicPr preferRelativeResize="0"/>
          <p:nvPr/>
        </p:nvPicPr>
        <p:blipFill>
          <a:blip r:embed="rId3">
            <a:alphaModFix/>
          </a:blip>
          <a:stretch>
            <a:fillRect/>
          </a:stretch>
        </p:blipFill>
        <p:spPr>
          <a:xfrm>
            <a:off x="8488874" y="5965978"/>
            <a:ext cx="440024" cy="650769"/>
          </a:xfrm>
          <a:prstGeom prst="rect">
            <a:avLst/>
          </a:prstGeom>
          <a:noFill/>
          <a:ln>
            <a:noFill/>
          </a:ln>
        </p:spPr>
      </p:pic>
    </p:spTree>
    <p:extLst>
      <p:ext uri="{BB962C8B-B14F-4D97-AF65-F5344CB8AC3E}">
        <p14:creationId xmlns:p14="http://schemas.microsoft.com/office/powerpoint/2010/main" val="1440509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GF-blurred-background-blue.png"/>
          <p:cNvPicPr>
            <a:picLocks noChangeAspect="1"/>
          </p:cNvPicPr>
          <p:nvPr userDrawn="1"/>
        </p:nvPicPr>
        <p:blipFill>
          <a:blip r:embed="rId2"/>
          <a:stretch>
            <a:fillRect/>
          </a:stretch>
        </p:blipFill>
        <p:spPr>
          <a:xfrm>
            <a:off x="0" y="-1"/>
            <a:ext cx="9144000" cy="6858001"/>
          </a:xfrm>
          <a:prstGeom prst="rect">
            <a:avLst/>
          </a:prstGeom>
        </p:spPr>
      </p:pic>
      <p:pic>
        <p:nvPicPr>
          <p:cNvPr id="4" name="Shape 14"/>
          <p:cNvPicPr preferRelativeResize="0"/>
          <p:nvPr userDrawn="1"/>
        </p:nvPicPr>
        <p:blipFill>
          <a:blip r:embed="rId3">
            <a:alphaModFix/>
          </a:blip>
          <a:stretch>
            <a:fillRect/>
          </a:stretch>
        </p:blipFill>
        <p:spPr>
          <a:xfrm>
            <a:off x="8488874" y="5965978"/>
            <a:ext cx="440024" cy="650769"/>
          </a:xfrm>
          <a:prstGeom prst="rect">
            <a:avLst/>
          </a:prstGeom>
          <a:noFill/>
          <a:ln>
            <a:noFill/>
          </a:ln>
        </p:spPr>
      </p:pic>
    </p:spTree>
    <p:extLst>
      <p:ext uri="{BB962C8B-B14F-4D97-AF65-F5344CB8AC3E}">
        <p14:creationId xmlns:p14="http://schemas.microsoft.com/office/powerpoint/2010/main" val="2468097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_AND_BODY_1">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200"/>
          </a:xfrm>
          <a:prstGeom prst="rect">
            <a:avLst/>
          </a:prstGeom>
          <a:noFill/>
          <a:ln>
            <a:noFill/>
          </a:ln>
        </p:spPr>
        <p:txBody>
          <a:bodyPr lIns="68575" tIns="68575" rIns="68575" bIns="68575" anchor="b" anchorCtr="0"/>
          <a:lstStyle>
            <a:lvl1pPr rtl="0">
              <a:spcBef>
                <a:spcPts val="0"/>
              </a:spcBef>
              <a:buClr>
                <a:srgbClr val="666666"/>
              </a:buClr>
              <a:buSzPct val="100000"/>
              <a:buNone/>
              <a:defRPr sz="3000" b="0">
                <a:solidFill>
                  <a:srgbClr val="666666"/>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1"/>
            <a:ext cx="8229600" cy="4967599"/>
          </a:xfrm>
          <a:prstGeom prst="rect">
            <a:avLst/>
          </a:prstGeom>
          <a:noFill/>
          <a:ln>
            <a:noFill/>
          </a:ln>
        </p:spPr>
        <p:txBody>
          <a:bodyPr lIns="91425" tIns="91425" rIns="91425" bIns="91425" anchor="t" anchorCtr="0"/>
          <a:lstStyle>
            <a:lvl1pPr rtl="0">
              <a:spcBef>
                <a:spcPts val="0"/>
              </a:spcBef>
              <a:buClr>
                <a:srgbClr val="A1CC89"/>
              </a:buClr>
              <a:buSzPct val="90000"/>
              <a:defRPr sz="2000" b="1">
                <a:solidFill>
                  <a:srgbClr val="666666"/>
                </a:solidFill>
              </a:defRPr>
            </a:lvl1pPr>
            <a:lvl2pPr rtl="0">
              <a:spcBef>
                <a:spcPts val="0"/>
              </a:spcBef>
              <a:buClr>
                <a:srgbClr val="A1CC89"/>
              </a:buClr>
              <a:buSzPct val="88888"/>
              <a:defRPr sz="1800" b="1">
                <a:solidFill>
                  <a:srgbClr val="666666"/>
                </a:solidFill>
              </a:defRPr>
            </a:lvl2pPr>
            <a:lvl3pPr rtl="0">
              <a:spcBef>
                <a:spcPts val="0"/>
              </a:spcBef>
              <a:buClr>
                <a:srgbClr val="A1CC89"/>
              </a:buClr>
              <a:buSzPct val="88888"/>
              <a:defRPr sz="1800">
                <a:solidFill>
                  <a:srgbClr val="666666"/>
                </a:solidFill>
              </a:defRPr>
            </a:lvl3pPr>
            <a:lvl4pPr rtl="0">
              <a:spcBef>
                <a:spcPts val="0"/>
              </a:spcBef>
              <a:buClr>
                <a:srgbClr val="A1CC89"/>
              </a:buClr>
              <a:buSzPct val="88888"/>
              <a:defRPr sz="1800">
                <a:solidFill>
                  <a:srgbClr val="666666"/>
                </a:solidFill>
              </a:defRPr>
            </a:lvl4pPr>
            <a:lvl5pPr rtl="0">
              <a:spcBef>
                <a:spcPts val="0"/>
              </a:spcBef>
              <a:buClr>
                <a:srgbClr val="A1CC89"/>
              </a:buClr>
              <a:buSzPct val="88888"/>
              <a:defRPr sz="1800">
                <a:solidFill>
                  <a:srgbClr val="666666"/>
                </a:solidFill>
              </a:defRPr>
            </a:lvl5pPr>
            <a:lvl6pPr rtl="0">
              <a:spcBef>
                <a:spcPts val="0"/>
              </a:spcBef>
              <a:buClr>
                <a:srgbClr val="A1CC89"/>
              </a:buClr>
              <a:buSzPct val="88888"/>
              <a:defRPr sz="1800">
                <a:solidFill>
                  <a:srgbClr val="666666"/>
                </a:solidFill>
              </a:defRPr>
            </a:lvl6pPr>
            <a:lvl7pPr rtl="0">
              <a:spcBef>
                <a:spcPts val="0"/>
              </a:spcBef>
              <a:buClr>
                <a:srgbClr val="A1CC89"/>
              </a:buClr>
              <a:buSzPct val="88888"/>
              <a:defRPr sz="1800">
                <a:solidFill>
                  <a:srgbClr val="666666"/>
                </a:solidFill>
              </a:defRPr>
            </a:lvl7pPr>
            <a:lvl8pPr rtl="0">
              <a:spcBef>
                <a:spcPts val="0"/>
              </a:spcBef>
              <a:buClr>
                <a:srgbClr val="A1CC89"/>
              </a:buClr>
              <a:buSzPct val="88888"/>
              <a:defRPr sz="1800">
                <a:solidFill>
                  <a:srgbClr val="666666"/>
                </a:solidFill>
              </a:defRPr>
            </a:lvl8pPr>
            <a:lvl9pPr rtl="0">
              <a:spcBef>
                <a:spcPts val="0"/>
              </a:spcBef>
              <a:buClr>
                <a:srgbClr val="A1CC89"/>
              </a:buClr>
              <a:buSzPct val="88888"/>
              <a:defRPr sz="1800">
                <a:solidFill>
                  <a:srgbClr val="666666"/>
                </a:solidFill>
              </a:defRPr>
            </a:lvl9pPr>
          </a:lstStyle>
          <a:p>
            <a:endParaRPr/>
          </a:p>
        </p:txBody>
      </p:sp>
    </p:spTree>
    <p:extLst>
      <p:ext uri="{BB962C8B-B14F-4D97-AF65-F5344CB8AC3E}">
        <p14:creationId xmlns:p14="http://schemas.microsoft.com/office/powerpoint/2010/main" val="391469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7" name="Shape 67"/>
          <p:cNvSpPr>
            <a:spLocks noGrp="1"/>
          </p:cNvSpPr>
          <p:nvPr>
            <p:ph type="title"/>
          </p:nvPr>
        </p:nvSpPr>
        <p:spPr>
          <a:xfrm>
            <a:off x="457200" y="273050"/>
            <a:ext cx="8229600" cy="1143000"/>
          </a:xfrm>
          <a:prstGeom prst="rect">
            <a:avLst/>
          </a:prstGeom>
        </p:spPr>
        <p:txBody>
          <a:bodyPr/>
          <a:lstStyle>
            <a:lvl1pPr>
              <a:defRPr b="0">
                <a:solidFill>
                  <a:srgbClr val="464646"/>
                </a:solidFill>
                <a:latin typeface="Lucida Sans Unicode"/>
                <a:ea typeface="Lucida Sans Unicode"/>
                <a:cs typeface="Lucida Sans Unicode"/>
                <a:sym typeface="Lucida Sans Unicode"/>
              </a:defRPr>
            </a:lvl1pPr>
          </a:lstStyle>
          <a:p>
            <a:r>
              <a:t>Title Text</a:t>
            </a:r>
          </a:p>
        </p:txBody>
      </p:sp>
      <p:sp>
        <p:nvSpPr>
          <p:cNvPr id="68" name="Shape 68"/>
          <p:cNvSpPr>
            <a:spLocks noGrp="1"/>
          </p:cNvSpPr>
          <p:nvPr>
            <p:ph type="body" sz="quarter" idx="1"/>
          </p:nvPr>
        </p:nvSpPr>
        <p:spPr>
          <a:xfrm>
            <a:off x="457200" y="5410200"/>
            <a:ext cx="4040188" cy="762000"/>
          </a:xfrm>
          <a:prstGeom prst="rect">
            <a:avLst/>
          </a:prstGeom>
          <a:solidFill>
            <a:schemeClr val="accent1"/>
          </a:solidFill>
          <a:ln w="9652">
            <a:solidFill>
              <a:schemeClr val="accent1"/>
            </a:solidFill>
            <a:miter lim="800000"/>
          </a:ln>
        </p:spPr>
        <p:txBody>
          <a:bodyPr anchor="ctr"/>
          <a:lstStyle>
            <a:lvl1pPr indent="0" defTabSz="914400">
              <a:spcBef>
                <a:spcPts val="400"/>
              </a:spcBef>
              <a:buClrTx/>
              <a:buFontTx/>
              <a:defRPr sz="2400">
                <a:solidFill>
                  <a:srgbClr val="FFFFFF"/>
                </a:solidFill>
                <a:latin typeface="Lucida Sans Unicode"/>
                <a:ea typeface="Lucida Sans Unicode"/>
                <a:cs typeface="Lucida Sans Unicode"/>
                <a:sym typeface="Lucida Sans Unicode"/>
              </a:defRPr>
            </a:lvl1pPr>
            <a:lvl2pPr defTabSz="914400">
              <a:spcBef>
                <a:spcPts val="400"/>
              </a:spcBef>
              <a:buClrTx/>
              <a:buFontTx/>
              <a:defRPr sz="2400">
                <a:solidFill>
                  <a:srgbClr val="FFFFFF"/>
                </a:solidFill>
                <a:latin typeface="Lucida Sans Unicode"/>
                <a:ea typeface="Lucida Sans Unicode"/>
                <a:cs typeface="Lucida Sans Unicode"/>
                <a:sym typeface="Lucida Sans Unicode"/>
              </a:defRPr>
            </a:lvl2pPr>
            <a:lvl3pPr defTabSz="914400">
              <a:spcBef>
                <a:spcPts val="400"/>
              </a:spcBef>
              <a:buClrTx/>
              <a:buFontTx/>
              <a:defRPr sz="2400">
                <a:solidFill>
                  <a:srgbClr val="FFFFFF"/>
                </a:solidFill>
                <a:latin typeface="Lucida Sans Unicode"/>
                <a:ea typeface="Lucida Sans Unicode"/>
                <a:cs typeface="Lucida Sans Unicode"/>
                <a:sym typeface="Lucida Sans Unicode"/>
              </a:defRPr>
            </a:lvl3pPr>
            <a:lvl4pPr defTabSz="914400">
              <a:spcBef>
                <a:spcPts val="400"/>
              </a:spcBef>
              <a:buClrTx/>
              <a:buFontTx/>
              <a:defRPr sz="2400">
                <a:solidFill>
                  <a:srgbClr val="FFFFFF"/>
                </a:solidFill>
                <a:latin typeface="Lucida Sans Unicode"/>
                <a:ea typeface="Lucida Sans Unicode"/>
                <a:cs typeface="Lucida Sans Unicode"/>
                <a:sym typeface="Lucida Sans Unicode"/>
              </a:defRPr>
            </a:lvl4pPr>
            <a:lvl5pPr defTabSz="914400">
              <a:spcBef>
                <a:spcPts val="400"/>
              </a:spcBef>
              <a:buClrTx/>
              <a:buFontTx/>
              <a:defRPr sz="2400">
                <a:solidFill>
                  <a:srgbClr val="FFFFFF"/>
                </a:solidFill>
                <a:latin typeface="Lucida Sans Unicode"/>
                <a:ea typeface="Lucida Sans Unicode"/>
                <a:cs typeface="Lucida Sans Unicode"/>
                <a:sym typeface="Lucida Sans Unicode"/>
              </a:defRPr>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body" sz="quarter" idx="13"/>
          </p:nvPr>
        </p:nvSpPr>
        <p:spPr>
          <a:xfrm>
            <a:off x="4645026" y="5410200"/>
            <a:ext cx="4041776" cy="762000"/>
          </a:xfrm>
          <a:prstGeom prst="rect">
            <a:avLst/>
          </a:prstGeom>
          <a:solidFill>
            <a:schemeClr val="accent1"/>
          </a:solidFill>
          <a:ln w="9652">
            <a:solidFill>
              <a:schemeClr val="accent1"/>
            </a:solidFill>
            <a:miter lim="800000"/>
          </a:ln>
        </p:spPr>
        <p:txBody>
          <a:bodyPr anchor="ctr"/>
          <a:lstStyle/>
          <a:p>
            <a:pPr indent="0" defTabSz="914400">
              <a:spcBef>
                <a:spcPts val="400"/>
              </a:spcBef>
              <a:buClrTx/>
              <a:buFontTx/>
              <a:defRPr sz="2400">
                <a:solidFill>
                  <a:srgbClr val="FFFFFF"/>
                </a:solidFill>
                <a:latin typeface="Lucida Sans Unicode"/>
                <a:ea typeface="Lucida Sans Unicode"/>
                <a:cs typeface="Lucida Sans Unicode"/>
                <a:sym typeface="Lucida Sans Unicode"/>
              </a:defRPr>
            </a:pPr>
            <a:endParaRP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0">
              <a:srgbClr val="B1B1B1"/>
            </a:gs>
            <a:gs pos="40000">
              <a:srgbClr val="9E9E9E"/>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77" name="Shape 77"/>
          <p:cNvSpPr/>
          <p:nvPr/>
        </p:nvSpPr>
        <p:spPr>
          <a:xfrm>
            <a:off x="499273" y="5944935"/>
            <a:ext cx="4940625" cy="921078"/>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solidFill>
                  <a:srgbClr val="FFFFFF"/>
                </a:solidFill>
                <a:latin typeface="Lucida Sans Unicode"/>
                <a:ea typeface="Lucida Sans Unicode"/>
                <a:cs typeface="Lucida Sans Unicode"/>
                <a:sym typeface="Lucida Sans Unicode"/>
              </a:defRPr>
            </a:pPr>
            <a:endParaRPr dirty="0"/>
          </a:p>
        </p:txBody>
      </p:sp>
      <p:sp>
        <p:nvSpPr>
          <p:cNvPr id="78" name="Shape 78"/>
          <p:cNvSpPr/>
          <p:nvPr/>
        </p:nvSpPr>
        <p:spPr>
          <a:xfrm>
            <a:off x="485717" y="5939011"/>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FFFFFF"/>
                </a:solidFill>
                <a:latin typeface="Lucida Sans Unicode"/>
                <a:ea typeface="Lucida Sans Unicode"/>
                <a:cs typeface="Lucida Sans Unicode"/>
                <a:sym typeface="Lucida Sans Unicode"/>
              </a:defRPr>
            </a:pPr>
            <a:endParaRPr dirty="0"/>
          </a:p>
        </p:txBody>
      </p:sp>
      <p:sp>
        <p:nvSpPr>
          <p:cNvPr id="79" name="Shape 79"/>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latin typeface="Lucida Sans Unicode"/>
                <a:ea typeface="Lucida Sans Unicode"/>
                <a:cs typeface="Lucida Sans Unicode"/>
                <a:sym typeface="Lucida Sans Unicode"/>
              </a:defRPr>
            </a:pPr>
            <a:endParaRPr dirty="0"/>
          </a:p>
        </p:txBody>
      </p:sp>
      <p:sp>
        <p:nvSpPr>
          <p:cNvPr id="80" name="Shape 80"/>
          <p:cNvSpPr/>
          <p:nvPr/>
        </p:nvSpPr>
        <p:spPr>
          <a:xfrm>
            <a:off x="-9238" y="5787737"/>
            <a:ext cx="3405511" cy="1084384"/>
          </a:xfrm>
          <a:prstGeom prst="line">
            <a:avLst/>
          </a:prstGeom>
          <a:ln w="12065">
            <a:solidFill>
              <a:srgbClr val="5699AD"/>
            </a:solidFill>
            <a:miter/>
          </a:ln>
        </p:spPr>
        <p:txBody>
          <a:bodyPr lIns="45719" rIns="45719"/>
          <a:lstStyle/>
          <a:p>
            <a:pPr>
              <a:defRPr>
                <a:latin typeface="Lucida Sans Unicode"/>
                <a:ea typeface="Lucida Sans Unicode"/>
                <a:cs typeface="Lucida Sans Unicode"/>
                <a:sym typeface="Lucida Sans Unicode"/>
              </a:defRPr>
            </a:pPr>
            <a:endParaRPr dirty="0"/>
          </a:p>
        </p:txBody>
      </p:sp>
      <p:sp>
        <p:nvSpPr>
          <p:cNvPr id="81" name="Shape 81"/>
          <p:cNvSpPr>
            <a:spLocks noGrp="1"/>
          </p:cNvSpPr>
          <p:nvPr>
            <p:ph type="title"/>
          </p:nvPr>
        </p:nvSpPr>
        <p:spPr>
          <a:prstGeom prst="rect">
            <a:avLst/>
          </a:prstGeom>
        </p:spPr>
        <p:txBody>
          <a:bodyPr/>
          <a:lstStyle>
            <a:lvl1pPr>
              <a:defRPr b="0">
                <a:solidFill>
                  <a:srgbClr val="DEF5FA"/>
                </a:solidFill>
                <a:latin typeface="Lucida Sans Unicode"/>
                <a:ea typeface="Lucida Sans Unicode"/>
                <a:cs typeface="Lucida Sans Unicode"/>
                <a:sym typeface="Lucida Sans Unicode"/>
              </a:defRPr>
            </a:lvl1pPr>
          </a:lstStyle>
          <a:p>
            <a:r>
              <a:t>Title Text</a:t>
            </a:r>
          </a:p>
        </p:txBody>
      </p:sp>
      <p:sp>
        <p:nvSpPr>
          <p:cNvPr id="82" name="Shape 82"/>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0" name="Shape 100"/>
          <p:cNvSpPr>
            <a:spLocks noGrp="1"/>
          </p:cNvSpPr>
          <p:nvPr>
            <p:ph type="title"/>
          </p:nvPr>
        </p:nvSpPr>
        <p:spPr>
          <a:xfrm>
            <a:off x="914400" y="4876800"/>
            <a:ext cx="7481776" cy="457200"/>
          </a:xfrm>
          <a:prstGeom prst="rect">
            <a:avLst/>
          </a:prstGeom>
        </p:spPr>
        <p:txBody>
          <a:bodyPr anchor="t"/>
          <a:lstStyle>
            <a:lvl1pPr algn="r">
              <a:defRPr sz="2500" b="0">
                <a:solidFill>
                  <a:schemeClr val="accent1"/>
                </a:solidFill>
                <a:latin typeface="Lucida Sans Unicode"/>
                <a:ea typeface="Lucida Sans Unicode"/>
                <a:cs typeface="Lucida Sans Unicode"/>
                <a:sym typeface="Lucida Sans Unicode"/>
              </a:defRPr>
            </a:lvl1pPr>
          </a:lstStyle>
          <a:p>
            <a:pPr>
              <a:defRPr>
                <a:effectLst/>
              </a:defRPr>
            </a:pPr>
            <a:r>
              <a:t>Title Text</a:t>
            </a:r>
          </a:p>
        </p:txBody>
      </p:sp>
      <p:sp>
        <p:nvSpPr>
          <p:cNvPr id="101" name="Shape 101"/>
          <p:cNvSpPr>
            <a:spLocks noGrp="1"/>
          </p:cNvSpPr>
          <p:nvPr>
            <p:ph type="body" sz="quarter" idx="1"/>
          </p:nvPr>
        </p:nvSpPr>
        <p:spPr>
          <a:xfrm>
            <a:off x="4419600" y="5355101"/>
            <a:ext cx="3974592" cy="914401"/>
          </a:xfrm>
          <a:prstGeom prst="rect">
            <a:avLst/>
          </a:prstGeom>
        </p:spPr>
        <p:txBody>
          <a:bodyPr/>
          <a:lstStyle>
            <a:lvl1pPr indent="0" defTabSz="914400">
              <a:spcBef>
                <a:spcPts val="400"/>
              </a:spcBef>
              <a:buClrTx/>
              <a:buFontTx/>
              <a:defRPr sz="4200"/>
            </a:lvl1pPr>
            <a:lvl2pPr defTabSz="914400">
              <a:spcBef>
                <a:spcPts val="400"/>
              </a:spcBef>
              <a:buClrTx/>
              <a:buFontTx/>
              <a:defRPr sz="4200"/>
            </a:lvl2pPr>
            <a:lvl3pPr defTabSz="914400">
              <a:spcBef>
                <a:spcPts val="400"/>
              </a:spcBef>
              <a:buClrTx/>
              <a:buFontTx/>
              <a:defRPr sz="4200"/>
            </a:lvl3pPr>
            <a:lvl4pPr defTabSz="914400">
              <a:spcBef>
                <a:spcPts val="400"/>
              </a:spcBef>
              <a:buClrTx/>
              <a:buFontTx/>
              <a:defRPr sz="4200"/>
            </a:lvl4pPr>
            <a:lvl5pPr defTabSz="914400">
              <a:spcBef>
                <a:spcPts val="400"/>
              </a:spcBef>
              <a:buClrTx/>
              <a:buFontTx/>
              <a:defRPr sz="4200"/>
            </a:lvl5pPr>
          </a:lstStyle>
          <a:p>
            <a:r>
              <a:t>Body Level One</a:t>
            </a:r>
          </a:p>
          <a:p>
            <a:pPr lvl="1"/>
            <a:r>
              <a:t>Body Level Two</a:t>
            </a:r>
          </a:p>
          <a:p>
            <a:pPr lvl="2"/>
            <a:r>
              <a:t>Body Level Three</a:t>
            </a:r>
          </a:p>
          <a:p>
            <a:pPr lvl="3"/>
            <a:r>
              <a:t>Body Level Four</a:t>
            </a:r>
          </a:p>
          <a:p>
            <a:pPr lvl="4"/>
            <a:r>
              <a:t>Body Level Five</a:t>
            </a:r>
          </a:p>
        </p:txBody>
      </p:sp>
      <p:sp>
        <p:nvSpPr>
          <p:cNvPr id="102" name="Shape 10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0">
              <a:srgbClr val="B1B1B1"/>
            </a:gs>
            <a:gs pos="40000">
              <a:srgbClr val="9E9E9E"/>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09" name="Shape 109"/>
          <p:cNvSpPr>
            <a:spLocks noGrp="1"/>
          </p:cNvSpPr>
          <p:nvPr>
            <p:ph type="body" sz="quarter" idx="1"/>
          </p:nvPr>
        </p:nvSpPr>
        <p:spPr>
          <a:xfrm>
            <a:off x="1141231" y="5443401"/>
            <a:ext cx="7162801" cy="648233"/>
          </a:xfrm>
          <a:prstGeom prst="rect">
            <a:avLst/>
          </a:prstGeom>
        </p:spPr>
        <p:txBody>
          <a:bodyPr lIns="0" tIns="0" rIns="0" bIns="0"/>
          <a:lstStyle>
            <a:lvl1pPr marR="18288" indent="0" algn="r" defTabSz="914400">
              <a:spcBef>
                <a:spcPts val="400"/>
              </a:spcBef>
              <a:buClrTx/>
              <a:buFontTx/>
              <a:defRPr sz="1400">
                <a:solidFill>
                  <a:srgbClr val="FFFFFF"/>
                </a:solidFill>
                <a:latin typeface="Lucida Sans Unicode"/>
                <a:ea typeface="Lucida Sans Unicode"/>
                <a:cs typeface="Lucida Sans Unicode"/>
                <a:sym typeface="Lucida Sans Unicode"/>
              </a:defRPr>
            </a:lvl1pPr>
            <a:lvl2pPr marL="659891" marR="18288" indent="-266700" algn="r" defTabSz="914400">
              <a:spcBef>
                <a:spcPts val="400"/>
              </a:spcBef>
              <a:buClrTx/>
              <a:buSzPct val="100000"/>
              <a:buFontTx/>
              <a:buChar char="◦"/>
              <a:defRPr sz="1400">
                <a:solidFill>
                  <a:srgbClr val="FFFFFF"/>
                </a:solidFill>
                <a:latin typeface="Lucida Sans Unicode"/>
                <a:ea typeface="Lucida Sans Unicode"/>
                <a:cs typeface="Lucida Sans Unicode"/>
                <a:sym typeface="Lucida Sans Unicode"/>
              </a:defRPr>
            </a:lvl2pPr>
            <a:lvl3pPr marL="950975" marR="18288" indent="-320039" algn="r" defTabSz="914400">
              <a:spcBef>
                <a:spcPts val="400"/>
              </a:spcBef>
              <a:buClrTx/>
              <a:buSzPct val="100000"/>
              <a:buFontTx/>
              <a:buChar char="●"/>
              <a:defRPr sz="1400">
                <a:solidFill>
                  <a:srgbClr val="FFFFFF"/>
                </a:solidFill>
                <a:latin typeface="Lucida Sans Unicode"/>
                <a:ea typeface="Lucida Sans Unicode"/>
                <a:cs typeface="Lucida Sans Unicode"/>
                <a:sym typeface="Lucida Sans Unicode"/>
              </a:defRPr>
            </a:lvl3pPr>
            <a:lvl4pPr marL="1270000" marR="18288" indent="-355600" algn="r" defTabSz="914400">
              <a:spcBef>
                <a:spcPts val="400"/>
              </a:spcBef>
              <a:buClrTx/>
              <a:buSzPct val="100000"/>
              <a:buFontTx/>
              <a:buChar char="●"/>
              <a:defRPr sz="1400">
                <a:solidFill>
                  <a:srgbClr val="FFFFFF"/>
                </a:solidFill>
                <a:latin typeface="Lucida Sans Unicode"/>
                <a:ea typeface="Lucida Sans Unicode"/>
                <a:cs typeface="Lucida Sans Unicode"/>
                <a:sym typeface="Lucida Sans Unicode"/>
              </a:defRPr>
            </a:lvl4pPr>
            <a:lvl5pPr marL="1498600" marR="18288" indent="-355600" algn="r" defTabSz="914400">
              <a:spcBef>
                <a:spcPts val="400"/>
              </a:spcBef>
              <a:buClrTx/>
              <a:buSzPct val="100000"/>
              <a:buFontTx/>
              <a:buChar char="●"/>
              <a:defRPr sz="1400">
                <a:solidFill>
                  <a:srgbClr val="FFFFFF"/>
                </a:solidFill>
                <a:latin typeface="Lucida Sans Unicode"/>
                <a:ea typeface="Lucida Sans Unicode"/>
                <a:cs typeface="Lucida Sans Unicode"/>
                <a:sym typeface="Lucida Sans Unicode"/>
              </a:defRPr>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pic" idx="13"/>
          </p:nvPr>
        </p:nvSpPr>
        <p:spPr>
          <a:xfrm>
            <a:off x="228600" y="189967"/>
            <a:ext cx="8686800" cy="4389122"/>
          </a:xfrm>
          <a:prstGeom prst="rect">
            <a:avLst/>
          </a:prstGeom>
          <a:ln w="9525">
            <a:solidFill>
              <a:srgbClr val="000000"/>
            </a:solidFill>
            <a:round/>
          </a:ln>
        </p:spPr>
        <p:txBody>
          <a:bodyPr lIns="91439" rIns="91439">
            <a:noAutofit/>
          </a:bodyPr>
          <a:lstStyle/>
          <a:p>
            <a:endParaRPr dirty="0"/>
          </a:p>
        </p:txBody>
      </p:sp>
      <p:sp>
        <p:nvSpPr>
          <p:cNvPr id="111" name="Shape 111"/>
          <p:cNvSpPr>
            <a:spLocks noGrp="1"/>
          </p:cNvSpPr>
          <p:nvPr>
            <p:ph type="title"/>
          </p:nvPr>
        </p:nvSpPr>
        <p:spPr>
          <a:xfrm>
            <a:off x="228600" y="4865122"/>
            <a:ext cx="8075432" cy="562673"/>
          </a:xfrm>
          <a:prstGeom prst="rect">
            <a:avLst/>
          </a:prstGeom>
        </p:spPr>
        <p:txBody>
          <a:bodyPr anchor="t"/>
          <a:lstStyle>
            <a:lvl1pPr algn="r">
              <a:defRPr sz="3000" b="0">
                <a:solidFill>
                  <a:schemeClr val="accent1"/>
                </a:solidFill>
                <a:effectLst>
                  <a:outerShdw blurRad="50800" dist="25000" dir="5400000" rotWithShape="0">
                    <a:srgbClr val="000000">
                      <a:alpha val="45000"/>
                    </a:srgbClr>
                  </a:outerShdw>
                </a:effectLst>
                <a:latin typeface="Lucida Sans Unicode"/>
                <a:ea typeface="Lucida Sans Unicode"/>
                <a:cs typeface="Lucida Sans Unicode"/>
                <a:sym typeface="Lucida Sans Unicode"/>
              </a:defRPr>
            </a:lvl1pPr>
          </a:lstStyle>
          <a:p>
            <a:r>
              <a:t>Title Text</a:t>
            </a:r>
          </a:p>
        </p:txBody>
      </p:sp>
      <p:sp>
        <p:nvSpPr>
          <p:cNvPr id="112" name="Shape 112"/>
          <p:cNvSpPr/>
          <p:nvPr/>
        </p:nvSpPr>
        <p:spPr>
          <a:xfrm>
            <a:off x="499273" y="5944935"/>
            <a:ext cx="4940625" cy="921078"/>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solidFill>
                  <a:srgbClr val="FFFFFF"/>
                </a:solidFill>
                <a:latin typeface="Lucida Sans Unicode"/>
                <a:ea typeface="Lucida Sans Unicode"/>
                <a:cs typeface="Lucida Sans Unicode"/>
                <a:sym typeface="Lucida Sans Unicode"/>
              </a:defRPr>
            </a:pPr>
            <a:endParaRPr dirty="0"/>
          </a:p>
        </p:txBody>
      </p:sp>
      <p:sp>
        <p:nvSpPr>
          <p:cNvPr id="113" name="Shape 113"/>
          <p:cNvSpPr/>
          <p:nvPr/>
        </p:nvSpPr>
        <p:spPr>
          <a:xfrm>
            <a:off x="485717" y="5939011"/>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solidFill>
                  <a:srgbClr val="FFFFFF"/>
                </a:solidFill>
                <a:latin typeface="Lucida Sans Unicode"/>
                <a:ea typeface="Lucida Sans Unicode"/>
                <a:cs typeface="Lucida Sans Unicode"/>
                <a:sym typeface="Lucida Sans Unicode"/>
              </a:defRPr>
            </a:pPr>
            <a:endParaRPr dirty="0"/>
          </a:p>
        </p:txBody>
      </p:sp>
      <p:sp>
        <p:nvSpPr>
          <p:cNvPr id="114" name="Shape 114"/>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latin typeface="Lucida Sans Unicode"/>
                <a:ea typeface="Lucida Sans Unicode"/>
                <a:cs typeface="Lucida Sans Unicode"/>
                <a:sym typeface="Lucida Sans Unicode"/>
              </a:defRPr>
            </a:pPr>
            <a:endParaRPr dirty="0"/>
          </a:p>
        </p:txBody>
      </p:sp>
      <p:sp>
        <p:nvSpPr>
          <p:cNvPr id="115" name="Shape 115"/>
          <p:cNvSpPr/>
          <p:nvPr/>
        </p:nvSpPr>
        <p:spPr>
          <a:xfrm>
            <a:off x="-9238" y="5787737"/>
            <a:ext cx="3405511" cy="1084384"/>
          </a:xfrm>
          <a:prstGeom prst="line">
            <a:avLst/>
          </a:prstGeom>
          <a:ln w="12065">
            <a:solidFill>
              <a:srgbClr val="5699AD"/>
            </a:solidFill>
            <a:miter/>
          </a:ln>
        </p:spPr>
        <p:txBody>
          <a:bodyPr lIns="45719" rIns="45719"/>
          <a:lstStyle/>
          <a:p>
            <a:pPr>
              <a:defRPr>
                <a:latin typeface="Lucida Sans Unicode"/>
                <a:ea typeface="Lucida Sans Unicode"/>
                <a:cs typeface="Lucida Sans Unicode"/>
                <a:sym typeface="Lucida Sans Unicode"/>
              </a:defRPr>
            </a:pPr>
            <a:endParaRPr dirty="0"/>
          </a:p>
        </p:txBody>
      </p:sp>
      <p:sp>
        <p:nvSpPr>
          <p:cNvPr id="116" name="Shape 116"/>
          <p:cNvSpPr/>
          <p:nvPr/>
        </p:nvSpPr>
        <p:spPr>
          <a:xfrm>
            <a:off x="8664112" y="4988440"/>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blurRad="50800" dist="25400" dir="5400000" rotWithShape="0">
              <a:srgbClr val="000000">
                <a:alpha val="46000"/>
              </a:srgbClr>
            </a:outerShdw>
          </a:effectLst>
        </p:spPr>
        <p:txBody>
          <a:bodyPr lIns="45719" rIns="45719" anchor="ctr"/>
          <a:lstStyle/>
          <a:p>
            <a:pPr>
              <a:defRPr>
                <a:solidFill>
                  <a:srgbClr val="FFFFFF"/>
                </a:solidFill>
                <a:latin typeface="Lucida Sans Unicode"/>
                <a:ea typeface="Lucida Sans Unicode"/>
                <a:cs typeface="Lucida Sans Unicode"/>
                <a:sym typeface="Lucida Sans Unicode"/>
              </a:defRPr>
            </a:pPr>
            <a:endParaRPr dirty="0"/>
          </a:p>
        </p:txBody>
      </p:sp>
      <p:sp>
        <p:nvSpPr>
          <p:cNvPr id="117" name="Shape 117"/>
          <p:cNvSpPr/>
          <p:nvPr/>
        </p:nvSpPr>
        <p:spPr>
          <a:xfrm>
            <a:off x="8477695" y="4988440"/>
            <a:ext cx="182881" cy="228601"/>
          </a:xfrm>
          <a:prstGeom prst="chevron">
            <a:avLst>
              <a:gd name="adj" fmla="val 50000"/>
            </a:avLst>
          </a:prstGeom>
          <a:gradFill>
            <a:gsLst>
              <a:gs pos="0">
                <a:srgbClr val="1589A6"/>
              </a:gs>
              <a:gs pos="72000">
                <a:srgbClr val="4EB8DA"/>
              </a:gs>
              <a:gs pos="100000">
                <a:srgbClr val="7DC3DD"/>
              </a:gs>
            </a:gsLst>
            <a:lin ang="16200000"/>
          </a:gradFill>
          <a:ln w="3175" cap="rnd">
            <a:solidFill>
              <a:srgbClr val="21768B"/>
            </a:solidFill>
          </a:ln>
          <a:effectLst>
            <a:outerShdw blurRad="50800" dist="25400" dir="5400000" rotWithShape="0">
              <a:srgbClr val="000000">
                <a:alpha val="46000"/>
              </a:srgbClr>
            </a:outerShdw>
          </a:effectLst>
        </p:spPr>
        <p:txBody>
          <a:bodyPr lIns="45719" rIns="45719" anchor="ctr"/>
          <a:lstStyle/>
          <a:p>
            <a:pPr>
              <a:defRPr>
                <a:solidFill>
                  <a:srgbClr val="FFFFFF"/>
                </a:solidFill>
                <a:latin typeface="Lucida Sans Unicode"/>
                <a:ea typeface="Lucida Sans Unicode"/>
                <a:cs typeface="Lucida Sans Unicode"/>
                <a:sym typeface="Lucida Sans Unicode"/>
              </a:defRPr>
            </a:pPr>
            <a:endParaRPr dirty="0"/>
          </a:p>
        </p:txBody>
      </p:sp>
      <p:sp>
        <p:nvSpPr>
          <p:cNvPr id="118" name="Shape 118"/>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38" name="Shape 138"/>
          <p:cNvSpPr/>
          <p:nvPr/>
        </p:nvSpPr>
        <p:spPr>
          <a:xfrm>
            <a:off x="499273" y="5944935"/>
            <a:ext cx="4940625" cy="921078"/>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latin typeface="Lucida Sans Unicode"/>
                <a:ea typeface="Lucida Sans Unicode"/>
                <a:cs typeface="Lucida Sans Unicode"/>
                <a:sym typeface="Lucida Sans Unicode"/>
              </a:defRPr>
            </a:pPr>
            <a:endParaRPr dirty="0"/>
          </a:p>
        </p:txBody>
      </p:sp>
      <p:sp>
        <p:nvSpPr>
          <p:cNvPr id="139" name="Shape 139"/>
          <p:cNvSpPr/>
          <p:nvPr/>
        </p:nvSpPr>
        <p:spPr>
          <a:xfrm>
            <a:off x="485717" y="5939011"/>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latin typeface="Lucida Sans Unicode"/>
                <a:ea typeface="Lucida Sans Unicode"/>
                <a:cs typeface="Lucida Sans Unicode"/>
                <a:sym typeface="Lucida Sans Unicode"/>
              </a:defRPr>
            </a:pPr>
            <a:endParaRPr dirty="0"/>
          </a:p>
        </p:txBody>
      </p:sp>
      <p:sp>
        <p:nvSpPr>
          <p:cNvPr id="140" name="Shape 140"/>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2"/>
          </a:blipFill>
          <a:ln w="12700">
            <a:miter lim="400000"/>
          </a:ln>
        </p:spPr>
        <p:txBody>
          <a:bodyPr lIns="45719" rIns="45719" anchor="ctr"/>
          <a:lstStyle/>
          <a:p>
            <a:pPr algn="ctr">
              <a:defRPr>
                <a:solidFill>
                  <a:srgbClr val="FFFFFF"/>
                </a:solidFill>
                <a:latin typeface="Lucida Sans Unicode"/>
                <a:ea typeface="Lucida Sans Unicode"/>
                <a:cs typeface="Lucida Sans Unicode"/>
                <a:sym typeface="Lucida Sans Unicode"/>
              </a:defRPr>
            </a:pPr>
            <a:endParaRPr dirty="0"/>
          </a:p>
        </p:txBody>
      </p:sp>
      <p:sp>
        <p:nvSpPr>
          <p:cNvPr id="141" name="Shape 141"/>
          <p:cNvSpPr/>
          <p:nvPr/>
        </p:nvSpPr>
        <p:spPr>
          <a:xfrm>
            <a:off x="-9238" y="5787737"/>
            <a:ext cx="3405511" cy="1084384"/>
          </a:xfrm>
          <a:prstGeom prst="line">
            <a:avLst/>
          </a:prstGeom>
          <a:ln w="12065">
            <a:solidFill>
              <a:srgbClr val="5699AD"/>
            </a:solidFill>
            <a:miter/>
          </a:ln>
        </p:spPr>
        <p:txBody>
          <a:bodyPr lIns="45719" rIns="45719"/>
          <a:lstStyle/>
          <a:p>
            <a:pPr>
              <a:defRPr>
                <a:latin typeface="Lucida Sans Unicode"/>
                <a:ea typeface="Lucida Sans Unicode"/>
                <a:cs typeface="Lucida Sans Unicode"/>
                <a:sym typeface="Lucida Sans Unicode"/>
              </a:defRPr>
            </a:pPr>
            <a:endParaRPr dirty="0"/>
          </a:p>
        </p:txBody>
      </p:sp>
      <p:sp>
        <p:nvSpPr>
          <p:cNvPr id="142" name="Shape 142"/>
          <p:cNvSpPr>
            <a:spLocks noGrp="1"/>
          </p:cNvSpPr>
          <p:nvPr>
            <p:ph type="title"/>
          </p:nvPr>
        </p:nvSpPr>
        <p:spPr>
          <a:xfrm>
            <a:off x="6844013" y="274639"/>
            <a:ext cx="1777471" cy="5592762"/>
          </a:xfrm>
          <a:prstGeom prst="rect">
            <a:avLst/>
          </a:prstGeom>
        </p:spPr>
        <p:txBody>
          <a:bodyPr/>
          <a:lstStyle>
            <a:lvl1pPr>
              <a:defRPr b="0">
                <a:solidFill>
                  <a:srgbClr val="464646"/>
                </a:solidFill>
                <a:latin typeface="Lucida Sans Unicode"/>
                <a:ea typeface="Lucida Sans Unicode"/>
                <a:cs typeface="Lucida Sans Unicode"/>
                <a:sym typeface="Lucida Sans Unicode"/>
              </a:defRPr>
            </a:lvl1pPr>
          </a:lstStyle>
          <a:p>
            <a:r>
              <a:t>Title Text</a:t>
            </a:r>
          </a:p>
        </p:txBody>
      </p:sp>
      <p:sp>
        <p:nvSpPr>
          <p:cNvPr id="143" name="Shape 143"/>
          <p:cNvSpPr>
            <a:spLocks noGrp="1"/>
          </p:cNvSpPr>
          <p:nvPr>
            <p:ph type="body" idx="1"/>
          </p:nvPr>
        </p:nvSpPr>
        <p:spPr>
          <a:xfrm>
            <a:off x="457200" y="274640"/>
            <a:ext cx="6324600" cy="55927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3.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5.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99273" y="5944935"/>
            <a:ext cx="4940625" cy="921078"/>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DCADC">
              <a:alpha val="40000"/>
            </a:srgbClr>
          </a:solidFill>
          <a:ln w="12700">
            <a:miter lim="400000"/>
          </a:ln>
        </p:spPr>
        <p:txBody>
          <a:bodyPr lIns="45719" rIns="45719"/>
          <a:lstStyle/>
          <a:p>
            <a:pPr>
              <a:defRPr>
                <a:latin typeface="Lucida Sans Unicode"/>
                <a:ea typeface="Lucida Sans Unicode"/>
                <a:cs typeface="Lucida Sans Unicode"/>
                <a:sym typeface="Lucida Sans Unicode"/>
              </a:defRPr>
            </a:pPr>
            <a:endParaRPr dirty="0"/>
          </a:p>
        </p:txBody>
      </p:sp>
      <p:sp>
        <p:nvSpPr>
          <p:cNvPr id="3" name="Shape 3"/>
          <p:cNvSpPr/>
          <p:nvPr/>
        </p:nvSpPr>
        <p:spPr>
          <a:xfrm>
            <a:off x="485717" y="5939011"/>
            <a:ext cx="3690452"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latin typeface="Lucida Sans Unicode"/>
                <a:ea typeface="Lucida Sans Unicode"/>
                <a:cs typeface="Lucida Sans Unicode"/>
                <a:sym typeface="Lucida Sans Unicode"/>
              </a:defRPr>
            </a:pPr>
            <a:endParaRPr dirty="0"/>
          </a:p>
        </p:txBody>
      </p:sp>
      <p:sp>
        <p:nvSpPr>
          <p:cNvPr id="4" name="Shape 4"/>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blipFill>
            <a:blip r:embed="rId12"/>
          </a:blipFill>
          <a:ln w="12700">
            <a:miter lim="400000"/>
          </a:ln>
        </p:spPr>
        <p:txBody>
          <a:bodyPr lIns="45719" rIns="45719" anchor="ctr"/>
          <a:lstStyle/>
          <a:p>
            <a:pPr algn="ctr">
              <a:defRPr>
                <a:solidFill>
                  <a:srgbClr val="FFFFFF"/>
                </a:solidFill>
                <a:latin typeface="Lucida Sans Unicode"/>
                <a:ea typeface="Lucida Sans Unicode"/>
                <a:cs typeface="Lucida Sans Unicode"/>
                <a:sym typeface="Lucida Sans Unicode"/>
              </a:defRPr>
            </a:pPr>
            <a:endParaRPr dirty="0"/>
          </a:p>
        </p:txBody>
      </p:sp>
      <p:sp>
        <p:nvSpPr>
          <p:cNvPr id="5" name="Shape 5"/>
          <p:cNvSpPr/>
          <p:nvPr/>
        </p:nvSpPr>
        <p:spPr>
          <a:xfrm>
            <a:off x="-9238" y="5787737"/>
            <a:ext cx="3405511" cy="1084384"/>
          </a:xfrm>
          <a:prstGeom prst="line">
            <a:avLst/>
          </a:prstGeom>
          <a:ln w="12065">
            <a:solidFill>
              <a:srgbClr val="5699AD"/>
            </a:solidFill>
            <a:miter/>
          </a:ln>
        </p:spPr>
        <p:txBody>
          <a:bodyPr lIns="45719" rIns="45719"/>
          <a:lstStyle/>
          <a:p>
            <a:pPr>
              <a:defRPr>
                <a:latin typeface="Lucida Sans Unicode"/>
                <a:ea typeface="Lucida Sans Unicode"/>
                <a:cs typeface="Lucida Sans Unicode"/>
                <a:sym typeface="Lucida Sans Unicode"/>
              </a:defRPr>
            </a:pPr>
            <a:endParaRPr dirty="0"/>
          </a:p>
        </p:txBody>
      </p:sp>
      <p:sp>
        <p:nvSpPr>
          <p:cNvPr id="6" name="Shape 6"/>
          <p:cNvSpPr>
            <a:spLocks noGrp="1"/>
          </p:cNvSpPr>
          <p:nvPr>
            <p:ph type="body" idx="1"/>
          </p:nvPr>
        </p:nvSpPr>
        <p:spPr>
          <a:xfrm>
            <a:off x="457200" y="1481327"/>
            <a:ext cx="8229600" cy="452596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8" name="Shape 8"/>
          <p:cNvSpPr/>
          <p:nvPr/>
        </p:nvSpPr>
        <p:spPr>
          <a:xfrm>
            <a:off x="-6043" y="5791253"/>
            <a:ext cx="3402316" cy="10808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a:solidFill>
              <a:schemeClr val="accent4"/>
            </a:solidFill>
            <a:bevel/>
          </a:ln>
          <a:effectLst>
            <a:outerShdw blurRad="50800" dist="38100" dir="5400000" rotWithShape="0">
              <a:srgbClr val="000000">
                <a:alpha val="35000"/>
              </a:srgbClr>
            </a:outerShdw>
          </a:effectLst>
        </p:spPr>
        <p:txBody>
          <a:bodyPr lIns="45719" rIns="45719" anchor="ctr"/>
          <a:lstStyle/>
          <a:p>
            <a:pPr>
              <a:defRPr>
                <a:latin typeface="Lucida Sans Unicode"/>
                <a:ea typeface="Lucida Sans Unicode"/>
                <a:cs typeface="Lucida Sans Unicode"/>
                <a:sym typeface="Lucida Sans Unicode"/>
              </a:defRPr>
            </a:pPr>
            <a:endParaRPr dirty="0"/>
          </a:p>
        </p:txBody>
      </p:sp>
      <p:sp>
        <p:nvSpPr>
          <p:cNvPr id="9" name="Shape 9"/>
          <p:cNvSpPr>
            <a:spLocks noGrp="1"/>
          </p:cNvSpPr>
          <p:nvPr>
            <p:ph type="sldNum" sz="quarter" idx="2"/>
          </p:nvPr>
        </p:nvSpPr>
        <p:spPr>
          <a:xfrm>
            <a:off x="8767629" y="6529228"/>
            <a:ext cx="245404" cy="243841"/>
          </a:xfrm>
          <a:prstGeom prst="rect">
            <a:avLst/>
          </a:prstGeom>
          <a:ln w="12700">
            <a:miter lim="400000"/>
          </a:ln>
        </p:spPr>
        <p:txBody>
          <a:bodyPr wrap="none" lIns="45719" rIns="45719" anchor="b">
            <a:spAutoFit/>
          </a:bodyPr>
          <a:lstStyle>
            <a:lvl1pPr algn="r">
              <a:defRPr sz="1000">
                <a:latin typeface="Lucida Sans Unicode"/>
                <a:ea typeface="Lucida Sans Unicode"/>
                <a:cs typeface="Lucida Sans Unicode"/>
                <a:sym typeface="Lucida Sans Unicode"/>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 id="2147483660" r:id="rId10"/>
  </p:sldLayoutIdLst>
  <p:transition spd="med"/>
  <p:txStyles>
    <p:titleStyle>
      <a:lvl1pPr marL="0" marR="0" indent="0" algn="l" defTabSz="914400" latinLnBrk="0">
        <a:lnSpc>
          <a:spcPct val="100000"/>
        </a:lnSpc>
        <a:spcBef>
          <a:spcPts val="0"/>
        </a:spcBef>
        <a:spcAft>
          <a:spcPts val="0"/>
        </a:spcAft>
        <a:buClrTx/>
        <a:buSzTx/>
        <a:buFontTx/>
        <a:buNone/>
        <a:tabLst/>
        <a:defRPr sz="4100" b="1" i="0" u="none" strike="noStrike" cap="none" spc="0" baseline="0">
          <a:ln>
            <a:noFill/>
          </a:ln>
          <a:solidFill>
            <a:srgbClr val="000000"/>
          </a:solidFill>
          <a:effectLst>
            <a:outerShdw blurRad="38100" dist="25400" dir="5400000" rotWithShape="0">
              <a:srgbClr val="000000">
                <a:alpha val="25000"/>
              </a:srgbClr>
            </a:outerShdw>
          </a:effectLst>
          <a:uFillTx/>
          <a:latin typeface="+mn-lt"/>
          <a:ea typeface="+mn-ea"/>
          <a:cs typeface="+mn-cs"/>
          <a:sym typeface="Verdana"/>
        </a:defRPr>
      </a:lvl1pPr>
      <a:lvl2pPr marL="0" marR="0" indent="0" algn="l" defTabSz="914400" latinLnBrk="0">
        <a:lnSpc>
          <a:spcPct val="100000"/>
        </a:lnSpc>
        <a:spcBef>
          <a:spcPts val="0"/>
        </a:spcBef>
        <a:spcAft>
          <a:spcPts val="0"/>
        </a:spcAft>
        <a:buClrTx/>
        <a:buSzTx/>
        <a:buFontTx/>
        <a:buNone/>
        <a:tabLst/>
        <a:defRPr sz="4100" b="1" i="0" u="none" strike="noStrike" cap="none" spc="0" baseline="0">
          <a:ln>
            <a:noFill/>
          </a:ln>
          <a:solidFill>
            <a:srgbClr val="000000"/>
          </a:solidFill>
          <a:effectLst>
            <a:outerShdw blurRad="38100" dist="25400" dir="5400000" rotWithShape="0">
              <a:srgbClr val="000000">
                <a:alpha val="25000"/>
              </a:srgbClr>
            </a:outerShdw>
          </a:effectLst>
          <a:uFillTx/>
          <a:latin typeface="+mn-lt"/>
          <a:ea typeface="+mn-ea"/>
          <a:cs typeface="+mn-cs"/>
          <a:sym typeface="Verdana"/>
        </a:defRPr>
      </a:lvl2pPr>
      <a:lvl3pPr marL="0" marR="0" indent="0" algn="l" defTabSz="914400" latinLnBrk="0">
        <a:lnSpc>
          <a:spcPct val="100000"/>
        </a:lnSpc>
        <a:spcBef>
          <a:spcPts val="0"/>
        </a:spcBef>
        <a:spcAft>
          <a:spcPts val="0"/>
        </a:spcAft>
        <a:buClrTx/>
        <a:buSzTx/>
        <a:buFontTx/>
        <a:buNone/>
        <a:tabLst/>
        <a:defRPr sz="4100" b="1" i="0" u="none" strike="noStrike" cap="none" spc="0" baseline="0">
          <a:ln>
            <a:noFill/>
          </a:ln>
          <a:solidFill>
            <a:srgbClr val="000000"/>
          </a:solidFill>
          <a:effectLst>
            <a:outerShdw blurRad="38100" dist="25400" dir="5400000" rotWithShape="0">
              <a:srgbClr val="000000">
                <a:alpha val="25000"/>
              </a:srgbClr>
            </a:outerShdw>
          </a:effectLst>
          <a:uFillTx/>
          <a:latin typeface="+mn-lt"/>
          <a:ea typeface="+mn-ea"/>
          <a:cs typeface="+mn-cs"/>
          <a:sym typeface="Verdana"/>
        </a:defRPr>
      </a:lvl3pPr>
      <a:lvl4pPr marL="0" marR="0" indent="0" algn="l" defTabSz="914400" latinLnBrk="0">
        <a:lnSpc>
          <a:spcPct val="100000"/>
        </a:lnSpc>
        <a:spcBef>
          <a:spcPts val="0"/>
        </a:spcBef>
        <a:spcAft>
          <a:spcPts val="0"/>
        </a:spcAft>
        <a:buClrTx/>
        <a:buSzTx/>
        <a:buFontTx/>
        <a:buNone/>
        <a:tabLst/>
        <a:defRPr sz="4100" b="1" i="0" u="none" strike="noStrike" cap="none" spc="0" baseline="0">
          <a:ln>
            <a:noFill/>
          </a:ln>
          <a:solidFill>
            <a:srgbClr val="000000"/>
          </a:solidFill>
          <a:effectLst>
            <a:outerShdw blurRad="38100" dist="25400" dir="5400000" rotWithShape="0">
              <a:srgbClr val="000000">
                <a:alpha val="25000"/>
              </a:srgbClr>
            </a:outerShdw>
          </a:effectLst>
          <a:uFillTx/>
          <a:latin typeface="+mn-lt"/>
          <a:ea typeface="+mn-ea"/>
          <a:cs typeface="+mn-cs"/>
          <a:sym typeface="Verdana"/>
        </a:defRPr>
      </a:lvl4pPr>
      <a:lvl5pPr marL="0" marR="0" indent="0" algn="l" defTabSz="914400" latinLnBrk="0">
        <a:lnSpc>
          <a:spcPct val="100000"/>
        </a:lnSpc>
        <a:spcBef>
          <a:spcPts val="0"/>
        </a:spcBef>
        <a:spcAft>
          <a:spcPts val="0"/>
        </a:spcAft>
        <a:buClrTx/>
        <a:buSzTx/>
        <a:buFontTx/>
        <a:buNone/>
        <a:tabLst/>
        <a:defRPr sz="4100" b="1" i="0" u="none" strike="noStrike" cap="none" spc="0" baseline="0">
          <a:ln>
            <a:noFill/>
          </a:ln>
          <a:solidFill>
            <a:srgbClr val="000000"/>
          </a:solidFill>
          <a:effectLst>
            <a:outerShdw blurRad="38100" dist="25400" dir="5400000" rotWithShape="0">
              <a:srgbClr val="000000">
                <a:alpha val="25000"/>
              </a:srgbClr>
            </a:outerShdw>
          </a:effectLst>
          <a:uFillTx/>
          <a:latin typeface="+mn-lt"/>
          <a:ea typeface="+mn-ea"/>
          <a:cs typeface="+mn-cs"/>
          <a:sym typeface="Verdana"/>
        </a:defRPr>
      </a:lvl5pPr>
      <a:lvl6pPr marL="0" marR="0" indent="0" algn="l" defTabSz="914400" latinLnBrk="0">
        <a:lnSpc>
          <a:spcPct val="100000"/>
        </a:lnSpc>
        <a:spcBef>
          <a:spcPts val="0"/>
        </a:spcBef>
        <a:spcAft>
          <a:spcPts val="0"/>
        </a:spcAft>
        <a:buClrTx/>
        <a:buSzTx/>
        <a:buFontTx/>
        <a:buNone/>
        <a:tabLst/>
        <a:defRPr sz="4100" b="1" i="0" u="none" strike="noStrike" cap="none" spc="0" baseline="0">
          <a:ln>
            <a:noFill/>
          </a:ln>
          <a:solidFill>
            <a:srgbClr val="000000"/>
          </a:solidFill>
          <a:effectLst>
            <a:outerShdw blurRad="38100" dist="25400" dir="5400000" rotWithShape="0">
              <a:srgbClr val="000000">
                <a:alpha val="25000"/>
              </a:srgbClr>
            </a:outerShdw>
          </a:effectLst>
          <a:uFillTx/>
          <a:latin typeface="+mn-lt"/>
          <a:ea typeface="+mn-ea"/>
          <a:cs typeface="+mn-cs"/>
          <a:sym typeface="Verdana"/>
        </a:defRPr>
      </a:lvl6pPr>
      <a:lvl7pPr marL="0" marR="0" indent="0" algn="l" defTabSz="914400" latinLnBrk="0">
        <a:lnSpc>
          <a:spcPct val="100000"/>
        </a:lnSpc>
        <a:spcBef>
          <a:spcPts val="0"/>
        </a:spcBef>
        <a:spcAft>
          <a:spcPts val="0"/>
        </a:spcAft>
        <a:buClrTx/>
        <a:buSzTx/>
        <a:buFontTx/>
        <a:buNone/>
        <a:tabLst/>
        <a:defRPr sz="4100" b="1" i="0" u="none" strike="noStrike" cap="none" spc="0" baseline="0">
          <a:ln>
            <a:noFill/>
          </a:ln>
          <a:solidFill>
            <a:srgbClr val="000000"/>
          </a:solidFill>
          <a:effectLst>
            <a:outerShdw blurRad="38100" dist="25400" dir="5400000" rotWithShape="0">
              <a:srgbClr val="000000">
                <a:alpha val="25000"/>
              </a:srgbClr>
            </a:outerShdw>
          </a:effectLst>
          <a:uFillTx/>
          <a:latin typeface="+mn-lt"/>
          <a:ea typeface="+mn-ea"/>
          <a:cs typeface="+mn-cs"/>
          <a:sym typeface="Verdana"/>
        </a:defRPr>
      </a:lvl7pPr>
      <a:lvl8pPr marL="0" marR="0" indent="0" algn="l" defTabSz="914400" latinLnBrk="0">
        <a:lnSpc>
          <a:spcPct val="100000"/>
        </a:lnSpc>
        <a:spcBef>
          <a:spcPts val="0"/>
        </a:spcBef>
        <a:spcAft>
          <a:spcPts val="0"/>
        </a:spcAft>
        <a:buClrTx/>
        <a:buSzTx/>
        <a:buFontTx/>
        <a:buNone/>
        <a:tabLst/>
        <a:defRPr sz="4100" b="1" i="0" u="none" strike="noStrike" cap="none" spc="0" baseline="0">
          <a:ln>
            <a:noFill/>
          </a:ln>
          <a:solidFill>
            <a:srgbClr val="000000"/>
          </a:solidFill>
          <a:effectLst>
            <a:outerShdw blurRad="38100" dist="25400" dir="5400000" rotWithShape="0">
              <a:srgbClr val="000000">
                <a:alpha val="25000"/>
              </a:srgbClr>
            </a:outerShdw>
          </a:effectLst>
          <a:uFillTx/>
          <a:latin typeface="+mn-lt"/>
          <a:ea typeface="+mn-ea"/>
          <a:cs typeface="+mn-cs"/>
          <a:sym typeface="Verdana"/>
        </a:defRPr>
      </a:lvl8pPr>
      <a:lvl9pPr marL="0" marR="0" indent="0" algn="l" defTabSz="914400" latinLnBrk="0">
        <a:lnSpc>
          <a:spcPct val="100000"/>
        </a:lnSpc>
        <a:spcBef>
          <a:spcPts val="0"/>
        </a:spcBef>
        <a:spcAft>
          <a:spcPts val="0"/>
        </a:spcAft>
        <a:buClrTx/>
        <a:buSzTx/>
        <a:buFontTx/>
        <a:buNone/>
        <a:tabLst/>
        <a:defRPr sz="4100" b="1" i="0" u="none" strike="noStrike" cap="none" spc="0" baseline="0">
          <a:ln>
            <a:noFill/>
          </a:ln>
          <a:solidFill>
            <a:srgbClr val="000000"/>
          </a:solidFill>
          <a:effectLst>
            <a:outerShdw blurRad="38100" dist="25400" dir="5400000" rotWithShape="0">
              <a:srgbClr val="000000">
                <a:alpha val="25000"/>
              </a:srgbClr>
            </a:outerShdw>
          </a:effectLst>
          <a:uFillTx/>
          <a:latin typeface="+mn-lt"/>
          <a:ea typeface="+mn-ea"/>
          <a:cs typeface="+mn-cs"/>
          <a:sym typeface="Verdana"/>
        </a:defRPr>
      </a:lvl9pPr>
    </p:titleStyle>
    <p:bodyStyle>
      <a:lvl1pPr marL="0" marR="0" indent="109727"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rgbClr val="000000"/>
          </a:solidFill>
          <a:uFillTx/>
          <a:latin typeface="+mn-lt"/>
          <a:ea typeface="+mn-ea"/>
          <a:cs typeface="+mn-cs"/>
          <a:sym typeface="Verdana"/>
        </a:defRPr>
      </a:lvl1pPr>
      <a:lvl2pPr marL="0" marR="0" indent="393191"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rgbClr val="000000"/>
          </a:solidFill>
          <a:uFillTx/>
          <a:latin typeface="+mn-lt"/>
          <a:ea typeface="+mn-ea"/>
          <a:cs typeface="+mn-cs"/>
          <a:sym typeface="Verdana"/>
        </a:defRPr>
      </a:lvl2pPr>
      <a:lvl3pPr marL="0" marR="0" indent="630936"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rgbClr val="000000"/>
          </a:solidFill>
          <a:uFillTx/>
          <a:latin typeface="+mn-lt"/>
          <a:ea typeface="+mn-ea"/>
          <a:cs typeface="+mn-cs"/>
          <a:sym typeface="Verdana"/>
        </a:defRPr>
      </a:lvl3pPr>
      <a:lvl4pPr marL="0" marR="0" indent="9144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rgbClr val="000000"/>
          </a:solidFill>
          <a:uFillTx/>
          <a:latin typeface="+mn-lt"/>
          <a:ea typeface="+mn-ea"/>
          <a:cs typeface="+mn-cs"/>
          <a:sym typeface="Verdana"/>
        </a:defRPr>
      </a:lvl4pPr>
      <a:lvl5pPr marL="0" marR="0" indent="11430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rgbClr val="000000"/>
          </a:solidFill>
          <a:uFillTx/>
          <a:latin typeface="+mn-lt"/>
          <a:ea typeface="+mn-ea"/>
          <a:cs typeface="+mn-cs"/>
          <a:sym typeface="Verdana"/>
        </a:defRPr>
      </a:lvl5pPr>
      <a:lvl6pPr marL="0" marR="0" indent="13716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rgbClr val="000000"/>
          </a:solidFill>
          <a:uFillTx/>
          <a:latin typeface="+mn-lt"/>
          <a:ea typeface="+mn-ea"/>
          <a:cs typeface="+mn-cs"/>
          <a:sym typeface="Verdana"/>
        </a:defRPr>
      </a:lvl6pPr>
      <a:lvl7pPr marL="0" marR="0" indent="16002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rgbClr val="000000"/>
          </a:solidFill>
          <a:uFillTx/>
          <a:latin typeface="+mn-lt"/>
          <a:ea typeface="+mn-ea"/>
          <a:cs typeface="+mn-cs"/>
          <a:sym typeface="Verdana"/>
        </a:defRPr>
      </a:lvl7pPr>
      <a:lvl8pPr marL="0" marR="0" indent="18288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rgbClr val="000000"/>
          </a:solidFill>
          <a:uFillTx/>
          <a:latin typeface="+mn-lt"/>
          <a:ea typeface="+mn-ea"/>
          <a:cs typeface="+mn-cs"/>
          <a:sym typeface="Verdana"/>
        </a:defRPr>
      </a:lvl8pPr>
      <a:lvl9pPr marL="0" marR="0" indent="20574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rgbClr val="000000"/>
          </a:solidFill>
          <a:uFillTx/>
          <a:latin typeface="+mn-lt"/>
          <a:ea typeface="+mn-ea"/>
          <a:cs typeface="+mn-cs"/>
          <a:sym typeface="Verdan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hangingPunct="1"/>
            <a:endParaRPr lang="en-US" kern="12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E1F55B-D9F7-4766-B919-B915A494BA01}" type="datetimeFigureOut">
              <a:rPr lang="en-US" kern="1200" smtClean="0">
                <a:solidFill>
                  <a:prstClr val="black"/>
                </a:solidFill>
              </a:rPr>
              <a:pPr/>
              <a:t>5/20/2019</a:t>
            </a:fld>
            <a:endParaRPr lang="en-US" kern="1200"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kern="1200"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CFD8D2-1A7E-49E4-AB8A-B031E9139F4E}" type="slidenum">
              <a:rPr lang="en-US" kern="1200" smtClean="0">
                <a:solidFill>
                  <a:prstClr val="black"/>
                </a:solidFill>
              </a:rPr>
              <a:pPr/>
              <a:t>‹#›</a:t>
            </a:fld>
            <a:endParaRPr lang="en-US" kern="1200" dirty="0">
              <a:solidFill>
                <a:prstClr val="black"/>
              </a:solidFill>
            </a:endParaRPr>
          </a:p>
        </p:txBody>
      </p:sp>
    </p:spTree>
    <p:extLst>
      <p:ext uri="{BB962C8B-B14F-4D97-AF65-F5344CB8AC3E}">
        <p14:creationId xmlns:p14="http://schemas.microsoft.com/office/powerpoint/2010/main" val="30708373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hangingPunct="1"/>
            <a:endParaRPr lang="en-US" kern="12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E1F55B-D9F7-4766-B919-B915A494BA01}" type="datetimeFigureOut">
              <a:rPr lang="en-US" kern="1200" smtClean="0">
                <a:solidFill>
                  <a:prstClr val="black"/>
                </a:solidFill>
              </a:rPr>
              <a:pPr/>
              <a:t>5/20/2019</a:t>
            </a:fld>
            <a:endParaRPr lang="en-US" kern="1200"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kern="1200"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CFD8D2-1A7E-49E4-AB8A-B031E9139F4E}" type="slidenum">
              <a:rPr lang="en-US" kern="1200" smtClean="0">
                <a:solidFill>
                  <a:prstClr val="black"/>
                </a:solidFill>
              </a:rPr>
              <a:pPr/>
              <a:t>‹#›</a:t>
            </a:fld>
            <a:endParaRPr lang="en-US" kern="1200" dirty="0">
              <a:solidFill>
                <a:prstClr val="black"/>
              </a:solidFill>
            </a:endParaRPr>
          </a:p>
        </p:txBody>
      </p:sp>
    </p:spTree>
    <p:extLst>
      <p:ext uri="{BB962C8B-B14F-4D97-AF65-F5344CB8AC3E}">
        <p14:creationId xmlns:p14="http://schemas.microsoft.com/office/powerpoint/2010/main" val="8293913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hangingPunct="1"/>
            <a:endParaRPr lang="en-US" kern="1200"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hangingPunct="1"/>
            <a:endParaRPr lang="en-US" kern="12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E1F55B-D9F7-4766-B919-B915A494BA01}" type="datetimeFigureOut">
              <a:rPr lang="en-US" kern="1200" smtClean="0">
                <a:solidFill>
                  <a:prstClr val="black"/>
                </a:solidFill>
              </a:rPr>
              <a:pPr/>
              <a:t>5/20/2019</a:t>
            </a:fld>
            <a:endParaRPr lang="en-US" kern="1200"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kern="1200"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CFD8D2-1A7E-49E4-AB8A-B031E9139F4E}" type="slidenum">
              <a:rPr lang="en-US" kern="1200" smtClean="0">
                <a:solidFill>
                  <a:prstClr val="black"/>
                </a:solidFill>
              </a:rPr>
              <a:pPr/>
              <a:t>‹#›</a:t>
            </a:fld>
            <a:endParaRPr lang="en-US" kern="1200" dirty="0">
              <a:solidFill>
                <a:prstClr val="black"/>
              </a:solidFill>
            </a:endParaRPr>
          </a:p>
        </p:txBody>
      </p:sp>
    </p:spTree>
    <p:extLst>
      <p:ext uri="{BB962C8B-B14F-4D97-AF65-F5344CB8AC3E}">
        <p14:creationId xmlns:p14="http://schemas.microsoft.com/office/powerpoint/2010/main" val="31572407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1052887" y="1566650"/>
            <a:ext cx="7038300" cy="1582399"/>
          </a:xfrm>
          <a:prstGeom prst="rect">
            <a:avLst/>
          </a:prstGeom>
          <a:noFill/>
          <a:ln>
            <a:noFill/>
          </a:ln>
        </p:spPr>
        <p:txBody>
          <a:bodyPr lIns="68575" tIns="68575" rIns="68575" bIns="68575" anchor="ctr" anchorCtr="0"/>
          <a:lstStyle>
            <a:lvl1pPr rtl="0">
              <a:spcBef>
                <a:spcPts val="0"/>
              </a:spcBef>
              <a:buNone/>
              <a:defRPr sz="5100" b="1">
                <a:solidFill>
                  <a:srgbClr val="4AB969"/>
                </a:solidFill>
              </a:defRPr>
            </a:lvl1pPr>
            <a:lvl2pPr rtl="0">
              <a:spcBef>
                <a:spcPts val="0"/>
              </a:spcBef>
              <a:buNone/>
              <a:defRPr sz="1100"/>
            </a:lvl2pPr>
            <a:lvl3pPr rtl="0">
              <a:spcBef>
                <a:spcPts val="0"/>
              </a:spcBef>
              <a:buNone/>
              <a:defRPr sz="1100"/>
            </a:lvl3pPr>
            <a:lvl4pPr rtl="0">
              <a:spcBef>
                <a:spcPts val="0"/>
              </a:spcBef>
              <a:buNone/>
              <a:defRPr sz="1100"/>
            </a:lvl4pPr>
            <a:lvl5pPr rtl="0">
              <a:spcBef>
                <a:spcPts val="0"/>
              </a:spcBef>
              <a:buNone/>
              <a:defRPr sz="1100"/>
            </a:lvl5pPr>
            <a:lvl6pPr rtl="0">
              <a:spcBef>
                <a:spcPts val="0"/>
              </a:spcBef>
              <a:buNone/>
              <a:defRPr sz="1100"/>
            </a:lvl6pPr>
            <a:lvl7pPr rtl="0">
              <a:spcBef>
                <a:spcPts val="0"/>
              </a:spcBef>
              <a:buNone/>
              <a:defRPr sz="1100"/>
            </a:lvl7pPr>
            <a:lvl8pPr rtl="0">
              <a:spcBef>
                <a:spcPts val="0"/>
              </a:spcBef>
              <a:buNone/>
              <a:defRPr sz="1100"/>
            </a:lvl8pPr>
            <a:lvl9pPr rtl="0">
              <a:spcBef>
                <a:spcPts val="0"/>
              </a:spcBef>
              <a:buNone/>
              <a:defRPr sz="1100"/>
            </a:lvl9pPr>
          </a:lstStyle>
          <a:p>
            <a:endParaRPr/>
          </a:p>
        </p:txBody>
      </p:sp>
    </p:spTree>
    <p:extLst>
      <p:ext uri="{BB962C8B-B14F-4D97-AF65-F5344CB8AC3E}">
        <p14:creationId xmlns:p14="http://schemas.microsoft.com/office/powerpoint/2010/main" val="2255448981"/>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94" name="image2.jpg" descr="C:\Documents and Settings\jdavis\Local Settings\Temporary Internet Files\Content.Outlook\LJA38MVU\WGCLogoCLIENT-ksm.jpg"/>
          <p:cNvPicPr>
            <a:picLocks noChangeAspect="1"/>
          </p:cNvPicPr>
          <p:nvPr/>
        </p:nvPicPr>
        <p:blipFill>
          <a:blip r:embed="rId3">
            <a:extLst/>
          </a:blip>
          <a:stretch>
            <a:fillRect/>
          </a:stretch>
        </p:blipFill>
        <p:spPr>
          <a:xfrm>
            <a:off x="1928271" y="822340"/>
            <a:ext cx="5287458" cy="492038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9322" y="3079138"/>
            <a:ext cx="2915478" cy="859692"/>
          </a:xfrm>
        </p:spPr>
      </p:pic>
      <p:sp>
        <p:nvSpPr>
          <p:cNvPr id="3" name="Title 2"/>
          <p:cNvSpPr>
            <a:spLocks noGrp="1"/>
          </p:cNvSpPr>
          <p:nvPr>
            <p:ph type="title"/>
          </p:nvPr>
        </p:nvSpPr>
        <p:spPr/>
        <p:txBody>
          <a:bodyPr>
            <a:normAutofit/>
          </a:bodyPr>
          <a:lstStyle/>
          <a:p>
            <a:pPr algn="ctr"/>
            <a:r>
              <a:rPr lang="en-US" dirty="0">
                <a:solidFill>
                  <a:schemeClr val="tx1"/>
                </a:solidFill>
                <a:effectLst/>
                <a:latin typeface="Arial" panose="020B0604020202020204" pitchFamily="34" charset="0"/>
                <a:cs typeface="Arial" panose="020B0604020202020204" pitchFamily="34" charset="0"/>
              </a:rPr>
              <a:t>Circle Update - Affiliations</a:t>
            </a:r>
          </a:p>
        </p:txBody>
      </p:sp>
      <p:sp>
        <p:nvSpPr>
          <p:cNvPr id="7" name="TextBox 6"/>
          <p:cNvSpPr txBox="1"/>
          <p:nvPr/>
        </p:nvSpPr>
        <p:spPr>
          <a:xfrm>
            <a:off x="762000" y="4191000"/>
            <a:ext cx="7467600" cy="1938992"/>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Yearly participation in the Giving </a:t>
            </a:r>
            <a:r>
              <a:rPr lang="en-US" sz="2400" dirty="0">
                <a:latin typeface="Arial" panose="020B0604020202020204" pitchFamily="34" charset="0"/>
                <a:cs typeface="Arial" panose="020B0604020202020204" pitchFamily="34" charset="0"/>
              </a:rPr>
              <a:t>Circle Connector meeting attended by giving circle representatives from across the Mid-Atlantic region</a:t>
            </a:r>
            <a:r>
              <a:rPr lang="en-US" sz="2400" dirty="0" smtClean="0">
                <a:latin typeface="Arial" panose="020B0604020202020204" pitchFamily="34" charset="0"/>
                <a:cs typeface="Arial" panose="020B0604020202020204" pitchFamily="34" charset="0"/>
              </a:rPr>
              <a:t>.</a:t>
            </a:r>
          </a:p>
          <a:p>
            <a:pPr algn="ctr"/>
            <a:endParaRPr lang="en-US" sz="2400" dirty="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WGC hosted in 2015 and 2018</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17" y="1211048"/>
            <a:ext cx="3699165" cy="2979952"/>
          </a:xfrm>
          <a:prstGeom prst="rect">
            <a:avLst/>
          </a:prstGeom>
        </p:spPr>
      </p:pic>
    </p:spTree>
    <p:extLst>
      <p:ext uri="{BB962C8B-B14F-4D97-AF65-F5344CB8AC3E}">
        <p14:creationId xmlns:p14="http://schemas.microsoft.com/office/powerpoint/2010/main" val="20168888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a16="http://schemas.microsoft.com/office/drawing/2014/main" id="{F525D9A3-07B5-4145-8DE0-C9A94B5CF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631" y="1766067"/>
            <a:ext cx="5665572" cy="3325865"/>
          </a:xfrm>
          <a:prstGeom prst="rect">
            <a:avLst/>
          </a:prstGeom>
        </p:spPr>
      </p:pic>
      <p:cxnSp>
        <p:nvCxnSpPr>
          <p:cNvPr id="15" name="Straight Connector 14">
            <a:extLst>
              <a:ext uri="{FF2B5EF4-FFF2-40B4-BE49-F238E27FC236}">
                <a16:creationId xmlns:a16="http://schemas.microsoft.com/office/drawing/2014/main" id="{786AC82E-7C9D-49D5-9FAF-929B6648E7AA}"/>
              </a:ext>
            </a:extLst>
          </p:cNvPr>
          <p:cNvCxnSpPr/>
          <p:nvPr/>
        </p:nvCxnSpPr>
        <p:spPr>
          <a:xfrm>
            <a:off x="221942" y="989552"/>
            <a:ext cx="8566951" cy="0"/>
          </a:xfrm>
          <a:prstGeom prst="line">
            <a:avLst/>
          </a:prstGeom>
          <a:noFill/>
          <a:ln w="54999" cap="flat">
            <a:solidFill>
              <a:schemeClr val="accent1">
                <a:lumMod val="40000"/>
                <a:lumOff val="60000"/>
              </a:schemeClr>
            </a:solidFill>
            <a:prstDash val="solid"/>
            <a:round/>
          </a:ln>
          <a:effectLst>
            <a:outerShdw blurRad="50800" dist="38100" dir="5400000" rotWithShape="0">
              <a:srgbClr val="92D050">
                <a:alpha val="71000"/>
              </a:srgbClr>
            </a:outerShdw>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341B88C-2130-42B5-B4E2-6653B86E3BF1}"/>
              </a:ext>
            </a:extLst>
          </p:cNvPr>
          <p:cNvCxnSpPr/>
          <p:nvPr/>
        </p:nvCxnSpPr>
        <p:spPr>
          <a:xfrm>
            <a:off x="288524" y="5768272"/>
            <a:ext cx="8566951" cy="0"/>
          </a:xfrm>
          <a:prstGeom prst="line">
            <a:avLst/>
          </a:prstGeom>
          <a:noFill/>
          <a:ln w="54999" cap="flat">
            <a:solidFill>
              <a:schemeClr val="accent1">
                <a:lumMod val="40000"/>
                <a:lumOff val="60000"/>
              </a:schemeClr>
            </a:solidFill>
            <a:prstDash val="solid"/>
            <a:round/>
          </a:ln>
          <a:effectLst>
            <a:outerShdw blurRad="50800" dist="38100" dir="5400000" rotWithShape="0">
              <a:srgbClr val="92D050">
                <a:alpha val="71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8721948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chemeClr val="tx1"/>
                </a:solidFill>
                <a:effectLst/>
                <a:latin typeface="Arial" panose="020B0604020202020204" pitchFamily="34" charset="0"/>
                <a:cs typeface="Arial" panose="020B0604020202020204" pitchFamily="34" charset="0"/>
              </a:rPr>
              <a:t>Circle Update: Administration</a:t>
            </a:r>
          </a:p>
        </p:txBody>
      </p:sp>
      <p:sp>
        <p:nvSpPr>
          <p:cNvPr id="5" name="Content Placeholder 4">
            <a:extLst>
              <a:ext uri="{FF2B5EF4-FFF2-40B4-BE49-F238E27FC236}">
                <a16:creationId xmlns:a16="http://schemas.microsoft.com/office/drawing/2014/main" id="{D273DD26-4FFE-42D5-9CC0-7E6C2070FBAA}"/>
              </a:ext>
            </a:extLst>
          </p:cNvPr>
          <p:cNvSpPr>
            <a:spLocks noGrp="1"/>
          </p:cNvSpPr>
          <p:nvPr>
            <p:ph idx="1"/>
          </p:nvPr>
        </p:nvSpPr>
        <p:spPr>
          <a:xfrm>
            <a:off x="457200" y="1481327"/>
            <a:ext cx="8229600" cy="4905618"/>
          </a:xfrm>
        </p:spPr>
        <p:txBody>
          <a:bodyPr>
            <a:normAutofit fontScale="77500" lnSpcReduction="20000"/>
          </a:bodyPr>
          <a:lstStyle/>
          <a:p>
            <a:pPr marL="109728" indent="0" algn="ctr">
              <a:buNone/>
            </a:pPr>
            <a:r>
              <a:rPr lang="en-US" dirty="0">
                <a:solidFill>
                  <a:schemeClr val="tx1"/>
                </a:solidFill>
                <a:latin typeface="Arial" panose="020B0604020202020204" pitchFamily="34" charset="0"/>
                <a:cs typeface="Arial" panose="020B0604020202020204" pitchFamily="34" charset="0"/>
              </a:rPr>
              <a:t>In early 2019, the Community Foundation unexpectedly notified us of several changes affecting the administration of our funds</a:t>
            </a:r>
            <a:r>
              <a:rPr lang="en-US" dirty="0" smtClean="0">
                <a:solidFill>
                  <a:schemeClr val="tx1"/>
                </a:solidFill>
                <a:latin typeface="Arial" panose="020B0604020202020204" pitchFamily="34" charset="0"/>
                <a:cs typeface="Arial" panose="020B0604020202020204" pitchFamily="34" charset="0"/>
              </a:rPr>
              <a:t>:</a:t>
            </a:r>
          </a:p>
          <a:p>
            <a:pPr marL="109728" indent="0" algn="ctr">
              <a:buNone/>
            </a:pPr>
            <a:endParaRPr lang="en-US" dirty="0">
              <a:solidFill>
                <a:schemeClr val="tx1"/>
              </a:solidFill>
              <a:latin typeface="Arial" panose="020B0604020202020204" pitchFamily="34" charset="0"/>
              <a:cs typeface="Arial" panose="020B0604020202020204" pitchFamily="34" charset="0"/>
            </a:endParaRPr>
          </a:p>
          <a:p>
            <a:pPr marL="624078" indent="-514350" algn="ctr">
              <a:buFont typeface="+mj-lt"/>
              <a:buAutoNum type="arabicPeriod"/>
            </a:pPr>
            <a:r>
              <a:rPr lang="en-US" sz="2600" dirty="0">
                <a:solidFill>
                  <a:schemeClr val="tx1"/>
                </a:solidFill>
                <a:latin typeface="Arial" panose="020B0604020202020204" pitchFamily="34" charset="0"/>
                <a:cs typeface="Arial" panose="020B0604020202020204" pitchFamily="34" charset="0"/>
              </a:rPr>
              <a:t>“Freezing” the admin fund;</a:t>
            </a:r>
          </a:p>
          <a:p>
            <a:pPr marL="624078" indent="-514350" algn="ctr">
              <a:buFont typeface="+mj-lt"/>
              <a:buAutoNum type="arabicPeriod"/>
            </a:pPr>
            <a:r>
              <a:rPr lang="en-US" sz="2600" dirty="0">
                <a:solidFill>
                  <a:schemeClr val="tx1"/>
                </a:solidFill>
                <a:latin typeface="Arial" panose="020B0604020202020204" pitchFamily="34" charset="0"/>
                <a:cs typeface="Arial" panose="020B0604020202020204" pitchFamily="34" charset="0"/>
              </a:rPr>
              <a:t>New fund agreement for the grant fund with a new fee structure;</a:t>
            </a:r>
          </a:p>
          <a:p>
            <a:pPr marL="624078" indent="-514350" algn="ctr">
              <a:buFont typeface="+mj-lt"/>
              <a:buAutoNum type="arabicPeriod"/>
            </a:pPr>
            <a:r>
              <a:rPr lang="en-US" sz="2600" dirty="0">
                <a:solidFill>
                  <a:schemeClr val="tx1"/>
                </a:solidFill>
                <a:latin typeface="Arial" panose="020B0604020202020204" pitchFamily="34" charset="0"/>
                <a:cs typeface="Arial" panose="020B0604020202020204" pitchFamily="34" charset="0"/>
              </a:rPr>
              <a:t>No grant making support for the grant committee.</a:t>
            </a:r>
          </a:p>
          <a:p>
            <a:pPr marL="109728" indent="0" algn="ctr">
              <a:buNone/>
            </a:pPr>
            <a:endParaRPr lang="en-US" dirty="0">
              <a:solidFill>
                <a:schemeClr val="tx1"/>
              </a:solidFill>
              <a:latin typeface="Arial" panose="020B0604020202020204" pitchFamily="34" charset="0"/>
              <a:cs typeface="Arial" panose="020B0604020202020204" pitchFamily="34" charset="0"/>
            </a:endParaRPr>
          </a:p>
          <a:p>
            <a:pPr marL="109728" indent="0" algn="ctr">
              <a:buNone/>
            </a:pPr>
            <a:r>
              <a:rPr lang="en-US" dirty="0">
                <a:solidFill>
                  <a:schemeClr val="tx1"/>
                </a:solidFill>
                <a:latin typeface="Arial" panose="020B0604020202020204" pitchFamily="34" charset="0"/>
                <a:cs typeface="Arial" panose="020B0604020202020204" pitchFamily="34" charset="0"/>
              </a:rPr>
              <a:t>Conscious of our fiduciary role, the Board had to make some difficult decisions quickly in order to </a:t>
            </a:r>
            <a:r>
              <a:rPr lang="en-US" dirty="0" smtClean="0">
                <a:solidFill>
                  <a:schemeClr val="tx1"/>
                </a:solidFill>
                <a:latin typeface="Arial" panose="020B0604020202020204" pitchFamily="34" charset="0"/>
                <a:cs typeface="Arial" panose="020B0604020202020204" pitchFamily="34" charset="0"/>
              </a:rPr>
              <a:t>fulfill the </a:t>
            </a:r>
            <a:r>
              <a:rPr lang="en-US" dirty="0">
                <a:solidFill>
                  <a:schemeClr val="tx1"/>
                </a:solidFill>
                <a:latin typeface="Arial" panose="020B0604020202020204" pitchFamily="34" charset="0"/>
                <a:cs typeface="Arial" panose="020B0604020202020204" pitchFamily="34" charset="0"/>
              </a:rPr>
              <a:t>WGC’s mission and vision.</a:t>
            </a:r>
          </a:p>
          <a:p>
            <a:pPr marL="109728" indent="0">
              <a:buNone/>
            </a:pPr>
            <a:endParaRPr lang="en-US" dirty="0">
              <a:solidFill>
                <a:schemeClr val="tx1"/>
              </a:solidFill>
              <a:latin typeface="Arial" panose="020B0604020202020204" pitchFamily="34" charset="0"/>
              <a:cs typeface="Arial" panose="020B0604020202020204" pitchFamily="34" charset="0"/>
            </a:endParaRPr>
          </a:p>
          <a:p>
            <a:pPr marL="109728" indent="0" algn="ctr">
              <a:buNone/>
            </a:pPr>
            <a:r>
              <a:rPr lang="en-US" dirty="0">
                <a:solidFill>
                  <a:schemeClr val="tx1"/>
                </a:solidFill>
                <a:latin typeface="Arial" panose="020B0604020202020204" pitchFamily="34" charset="0"/>
                <a:cs typeface="Arial" panose="020B0604020202020204" pitchFamily="34" charset="0"/>
              </a:rPr>
              <a:t>The first order was to ensure that the 2019 grant cycle would continue as planned and that the changes did not affect or impede this process. </a:t>
            </a:r>
          </a:p>
        </p:txBody>
      </p:sp>
      <p:cxnSp>
        <p:nvCxnSpPr>
          <p:cNvPr id="4" name="Straight Connector 3">
            <a:extLst>
              <a:ext uri="{FF2B5EF4-FFF2-40B4-BE49-F238E27FC236}">
                <a16:creationId xmlns:a16="http://schemas.microsoft.com/office/drawing/2014/main" id="{67C9A634-B9FB-4013-81A8-43862596529D}"/>
              </a:ext>
            </a:extLst>
          </p:cNvPr>
          <p:cNvCxnSpPr/>
          <p:nvPr/>
        </p:nvCxnSpPr>
        <p:spPr>
          <a:xfrm>
            <a:off x="585926" y="1216241"/>
            <a:ext cx="7989903" cy="0"/>
          </a:xfrm>
          <a:prstGeom prst="line">
            <a:avLst/>
          </a:prstGeom>
          <a:noFill/>
          <a:ln w="54999" cap="flat">
            <a:solidFill>
              <a:schemeClr val="accent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9188541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chemeClr val="tx1"/>
                </a:solidFill>
                <a:effectLst/>
                <a:latin typeface="Arial" panose="020B0604020202020204" pitchFamily="34" charset="0"/>
                <a:cs typeface="Arial" panose="020B0604020202020204" pitchFamily="34" charset="0"/>
              </a:rPr>
              <a:t>Circle Update: Administration</a:t>
            </a:r>
          </a:p>
        </p:txBody>
      </p:sp>
      <p:sp>
        <p:nvSpPr>
          <p:cNvPr id="5" name="Content Placeholder 4">
            <a:extLst>
              <a:ext uri="{FF2B5EF4-FFF2-40B4-BE49-F238E27FC236}">
                <a16:creationId xmlns:a16="http://schemas.microsoft.com/office/drawing/2014/main" id="{D273DD26-4FFE-42D5-9CC0-7E6C2070FBAA}"/>
              </a:ext>
            </a:extLst>
          </p:cNvPr>
          <p:cNvSpPr>
            <a:spLocks noGrp="1"/>
          </p:cNvSpPr>
          <p:nvPr>
            <p:ph idx="1"/>
          </p:nvPr>
        </p:nvSpPr>
        <p:spPr/>
        <p:txBody>
          <a:bodyPr>
            <a:normAutofit/>
          </a:bodyPr>
          <a:lstStyle/>
          <a:p>
            <a:pPr marL="109728" indent="0" algn="ctr"/>
            <a:r>
              <a:rPr lang="en-US" dirty="0">
                <a:latin typeface="Arial" panose="020B0604020202020204" pitchFamily="34" charset="0"/>
                <a:cs typeface="Arial" panose="020B0604020202020204" pitchFamily="34" charset="0"/>
              </a:rPr>
              <a:t>The Board </a:t>
            </a:r>
            <a:r>
              <a:rPr lang="en-US" dirty="0" smtClean="0">
                <a:latin typeface="Arial" panose="020B0604020202020204" pitchFamily="34" charset="0"/>
                <a:cs typeface="Arial" panose="020B0604020202020204" pitchFamily="34" charset="0"/>
              </a:rPr>
              <a:t>communicated </a:t>
            </a:r>
            <a:r>
              <a:rPr lang="en-US" dirty="0">
                <a:latin typeface="Arial" panose="020B0604020202020204" pitchFamily="34" charset="0"/>
                <a:cs typeface="Arial" panose="020B0604020202020204" pitchFamily="34" charset="0"/>
              </a:rPr>
              <a:t>the news to </a:t>
            </a:r>
            <a:r>
              <a:rPr lang="en-US" dirty="0" smtClean="0">
                <a:latin typeface="Arial" panose="020B0604020202020204" pitchFamily="34" charset="0"/>
                <a:cs typeface="Arial" panose="020B0604020202020204" pitchFamily="34" charset="0"/>
              </a:rPr>
              <a:t>members </a:t>
            </a:r>
            <a:r>
              <a:rPr lang="en-US" dirty="0">
                <a:latin typeface="Arial" panose="020B0604020202020204" pitchFamily="34" charset="0"/>
                <a:cs typeface="Arial" panose="020B0604020202020204" pitchFamily="34" charset="0"/>
              </a:rPr>
              <a:t>via a mailed letter, followed by an email.</a:t>
            </a:r>
          </a:p>
          <a:p>
            <a:pPr marL="109728" indent="0" algn="ctr"/>
            <a:endParaRPr lang="en-US" dirty="0">
              <a:latin typeface="Arial" panose="020B0604020202020204" pitchFamily="34" charset="0"/>
              <a:cs typeface="Arial" panose="020B0604020202020204" pitchFamily="34" charset="0"/>
            </a:endParaRPr>
          </a:p>
          <a:p>
            <a:pPr marL="109728" indent="0" algn="ctr">
              <a:buNone/>
            </a:pPr>
            <a:r>
              <a:rPr lang="en-US" dirty="0">
                <a:latin typeface="Arial" panose="020B0604020202020204" pitchFamily="34" charset="0"/>
                <a:cs typeface="Arial" panose="020B0604020202020204" pitchFamily="34" charset="0"/>
              </a:rPr>
              <a:t>We know this caused confusion and some of you reached out with questions.</a:t>
            </a:r>
          </a:p>
          <a:p>
            <a:pPr marL="109728" indent="0" algn="ctr">
              <a:buNone/>
            </a:pPr>
            <a:endParaRPr lang="en-US" dirty="0">
              <a:latin typeface="Arial" panose="020B0604020202020204" pitchFamily="34" charset="0"/>
              <a:cs typeface="Arial" panose="020B0604020202020204" pitchFamily="34" charset="0"/>
            </a:endParaRPr>
          </a:p>
          <a:p>
            <a:pPr marL="109728" indent="0" algn="ctr">
              <a:buNone/>
            </a:pPr>
            <a:r>
              <a:rPr lang="en-US" dirty="0">
                <a:latin typeface="Arial" panose="020B0604020202020204" pitchFamily="34" charset="0"/>
                <a:cs typeface="Arial" panose="020B0604020202020204" pitchFamily="34" charset="0"/>
              </a:rPr>
              <a:t>While the news was discouraging, the events presented the Board with opportunities. </a:t>
            </a:r>
          </a:p>
          <a:p>
            <a:pPr marL="109728" indent="0" algn="ctr">
              <a:buNone/>
            </a:pPr>
            <a:endParaRPr lang="en-US"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162D627-0435-47BE-8E53-7DF21D50FC29}"/>
              </a:ext>
            </a:extLst>
          </p:cNvPr>
          <p:cNvCxnSpPr/>
          <p:nvPr/>
        </p:nvCxnSpPr>
        <p:spPr>
          <a:xfrm>
            <a:off x="648070" y="1198485"/>
            <a:ext cx="7794594" cy="0"/>
          </a:xfrm>
          <a:prstGeom prst="line">
            <a:avLst/>
          </a:prstGeom>
          <a:noFill/>
          <a:ln w="54999" cap="flat">
            <a:solidFill>
              <a:schemeClr val="accent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3558809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96" name="image2.jpg" descr="C:\Documents and Settings\jdavis\Local Settings\Temporary Internet Files\Content.Outlook\LJA38MVU\WGCLogoCLIENT-ksm.jpg"/>
          <p:cNvPicPr>
            <a:picLocks noChangeAspect="1"/>
          </p:cNvPicPr>
          <p:nvPr/>
        </p:nvPicPr>
        <p:blipFill>
          <a:blip r:embed="rId3">
            <a:extLst/>
          </a:blip>
          <a:stretch>
            <a:fillRect/>
          </a:stretch>
        </p:blipFill>
        <p:spPr>
          <a:xfrm>
            <a:off x="2844519" y="282043"/>
            <a:ext cx="3454962" cy="3276601"/>
          </a:xfrm>
          <a:prstGeom prst="rect">
            <a:avLst/>
          </a:prstGeom>
          <a:ln w="12700">
            <a:miter lim="400000"/>
          </a:ln>
        </p:spPr>
      </p:pic>
      <p:sp>
        <p:nvSpPr>
          <p:cNvPr id="197" name="Shape 197"/>
          <p:cNvSpPr>
            <a:spLocks noGrp="1"/>
          </p:cNvSpPr>
          <p:nvPr>
            <p:ph type="title"/>
          </p:nvPr>
        </p:nvSpPr>
        <p:spPr>
          <a:xfrm>
            <a:off x="1083076" y="3200400"/>
            <a:ext cx="7481776" cy="457200"/>
          </a:xfrm>
          <a:prstGeom prst="rect">
            <a:avLst/>
          </a:prstGeom>
        </p:spPr>
        <p:txBody>
          <a:bodyPr>
            <a:noAutofit/>
          </a:bodyPr>
          <a:lstStyle/>
          <a:p>
            <a:pPr algn="ctr">
              <a:defRPr sz="2000" i="1"/>
            </a:pPr>
            <a:r>
              <a:rPr lang="en-US" sz="2400" smtClean="0">
                <a:effectLst/>
                <a:latin typeface="+mj-lt"/>
              </a:rPr>
              <a:t/>
            </a:r>
            <a:br>
              <a:rPr lang="en-US" sz="2400" smtClean="0">
                <a:effectLst/>
                <a:latin typeface="+mj-lt"/>
              </a:rPr>
            </a:br>
            <a:r>
              <a:rPr lang="en-US" sz="2400" smtClean="0">
                <a:effectLst/>
                <a:latin typeface="+mj-lt"/>
              </a:rPr>
              <a:t/>
            </a:r>
            <a:br>
              <a:rPr lang="en-US" sz="2400" smtClean="0">
                <a:effectLst/>
                <a:latin typeface="+mj-lt"/>
              </a:rPr>
            </a:br>
            <a:r>
              <a:rPr sz="2400" smtClean="0">
                <a:solidFill>
                  <a:schemeClr val="accent4">
                    <a:lumMod val="75000"/>
                  </a:schemeClr>
                </a:solidFill>
                <a:effectLst/>
                <a:latin typeface="Arial"/>
                <a:cs typeface="Arial"/>
              </a:rPr>
              <a:t>The mission of the Women’s Giving Circle of Harford County is to engage women of all generations in the power of community philanthropy.</a:t>
            </a:r>
            <a:br>
              <a:rPr sz="2400" smtClean="0">
                <a:solidFill>
                  <a:schemeClr val="accent4">
                    <a:lumMod val="75000"/>
                  </a:schemeClr>
                </a:solidFill>
                <a:effectLst/>
                <a:latin typeface="Arial"/>
                <a:cs typeface="Arial"/>
              </a:rPr>
            </a:br>
            <a:r>
              <a:rPr sz="2400" smtClean="0">
                <a:solidFill>
                  <a:schemeClr val="accent4">
                    <a:lumMod val="75000"/>
                  </a:schemeClr>
                </a:solidFill>
                <a:effectLst/>
                <a:latin typeface="Arial"/>
                <a:cs typeface="Arial"/>
              </a:rPr>
              <a:t/>
            </a:r>
            <a:br>
              <a:rPr sz="2400" smtClean="0">
                <a:solidFill>
                  <a:schemeClr val="accent4">
                    <a:lumMod val="75000"/>
                  </a:schemeClr>
                </a:solidFill>
                <a:effectLst/>
                <a:latin typeface="Arial"/>
                <a:cs typeface="Arial"/>
              </a:rPr>
            </a:br>
            <a:r>
              <a:rPr sz="2400" smtClean="0">
                <a:solidFill>
                  <a:schemeClr val="accent4">
                    <a:lumMod val="75000"/>
                  </a:schemeClr>
                </a:solidFill>
                <a:effectLst/>
                <a:latin typeface="Arial"/>
                <a:cs typeface="Arial"/>
              </a:rPr>
              <a:t>The vision is to empower and mentor women as they develop in community leadership and effect change through collaborative giving.</a:t>
            </a:r>
            <a:endParaRPr sz="2400" dirty="0">
              <a:solidFill>
                <a:schemeClr val="accent4">
                  <a:lumMod val="75000"/>
                </a:schemeClr>
              </a:solidFill>
              <a:effectLst/>
              <a:latin typeface="Arial"/>
              <a:cs typeface="Arial"/>
            </a:endParaRPr>
          </a:p>
        </p:txBody>
      </p:sp>
      <p:pic>
        <p:nvPicPr>
          <p:cNvPr id="6" name="Picture 5" descr="A close up of a flag&#10;&#10;Description automatically generated">
            <a:extLst>
              <a:ext uri="{FF2B5EF4-FFF2-40B4-BE49-F238E27FC236}">
                <a16:creationId xmlns:a16="http://schemas.microsoft.com/office/drawing/2014/main" id="{51BCB9BA-CBA1-46F7-8998-03E7F08DF4AC}"/>
              </a:ext>
            </a:extLst>
          </p:cNvPr>
          <p:cNvPicPr>
            <a:picLocks noChangeAspect="1"/>
          </p:cNvPicPr>
          <p:nvPr/>
        </p:nvPicPr>
        <p:blipFill>
          <a:blip r:embed="rId4">
            <a:alphaModFix amt="56000"/>
            <a:extLst>
              <a:ext uri="{28A0092B-C50C-407E-A947-70E740481C1C}">
                <a14:useLocalDpi xmlns:a14="http://schemas.microsoft.com/office/drawing/2010/main" val="0"/>
              </a:ext>
            </a:extLst>
          </a:blip>
          <a:stretch>
            <a:fillRect/>
          </a:stretch>
        </p:blipFill>
        <p:spPr>
          <a:xfrm>
            <a:off x="91459" y="1015468"/>
            <a:ext cx="2533650" cy="1809750"/>
          </a:xfrm>
          <a:prstGeom prst="rect">
            <a:avLst/>
          </a:prstGeom>
        </p:spPr>
      </p:pic>
      <p:pic>
        <p:nvPicPr>
          <p:cNvPr id="9" name="Picture 8" descr="A close up of a flag&#10;&#10;Description automatically generated">
            <a:extLst>
              <a:ext uri="{FF2B5EF4-FFF2-40B4-BE49-F238E27FC236}">
                <a16:creationId xmlns:a16="http://schemas.microsoft.com/office/drawing/2014/main" id="{97BE3AA4-5017-44BB-AF93-7D1341EBB168}"/>
              </a:ext>
            </a:extLst>
          </p:cNvPr>
          <p:cNvPicPr>
            <a:picLocks noChangeAspect="1"/>
          </p:cNvPicPr>
          <p:nvPr/>
        </p:nvPicPr>
        <p:blipFill>
          <a:blip r:embed="rId4">
            <a:alphaModFix amt="56000"/>
            <a:extLst>
              <a:ext uri="{28A0092B-C50C-407E-A947-70E740481C1C}">
                <a14:useLocalDpi xmlns:a14="http://schemas.microsoft.com/office/drawing/2010/main" val="0"/>
              </a:ext>
            </a:extLst>
          </a:blip>
          <a:stretch>
            <a:fillRect/>
          </a:stretch>
        </p:blipFill>
        <p:spPr>
          <a:xfrm>
            <a:off x="6518891" y="1002605"/>
            <a:ext cx="2533650" cy="1809750"/>
          </a:xfrm>
          <a:prstGeom prst="rect">
            <a:avLst/>
          </a:prstGeom>
        </p:spPr>
      </p:pic>
      <p:cxnSp>
        <p:nvCxnSpPr>
          <p:cNvPr id="8" name="Straight Connector 7">
            <a:extLst>
              <a:ext uri="{FF2B5EF4-FFF2-40B4-BE49-F238E27FC236}">
                <a16:creationId xmlns:a16="http://schemas.microsoft.com/office/drawing/2014/main" id="{B112534E-D69D-4F84-978B-17E7D03F4D74}"/>
              </a:ext>
            </a:extLst>
          </p:cNvPr>
          <p:cNvCxnSpPr/>
          <p:nvPr/>
        </p:nvCxnSpPr>
        <p:spPr>
          <a:xfrm>
            <a:off x="91459" y="2991775"/>
            <a:ext cx="256032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2067F7-A3DB-4EA3-A038-C8CB898013E3}"/>
              </a:ext>
            </a:extLst>
          </p:cNvPr>
          <p:cNvCxnSpPr/>
          <p:nvPr/>
        </p:nvCxnSpPr>
        <p:spPr>
          <a:xfrm>
            <a:off x="6518891" y="2991775"/>
            <a:ext cx="2560320" cy="0"/>
          </a:xfrm>
          <a:prstGeom prst="line">
            <a:avLst/>
          </a:prstGeom>
          <a:ln w="2222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chemeClr val="tx1"/>
                </a:solidFill>
                <a:effectLst/>
                <a:latin typeface="Arial" panose="020B0604020202020204" pitchFamily="34" charset="0"/>
                <a:cs typeface="Arial" panose="020B0604020202020204" pitchFamily="34" charset="0"/>
              </a:rPr>
              <a:t>Circle Update: Administration</a:t>
            </a:r>
          </a:p>
        </p:txBody>
      </p:sp>
      <p:sp>
        <p:nvSpPr>
          <p:cNvPr id="5" name="Content Placeholder 4">
            <a:extLst>
              <a:ext uri="{FF2B5EF4-FFF2-40B4-BE49-F238E27FC236}">
                <a16:creationId xmlns:a16="http://schemas.microsoft.com/office/drawing/2014/main" id="{D273DD26-4FFE-42D5-9CC0-7E6C2070FBAA}"/>
              </a:ext>
            </a:extLst>
          </p:cNvPr>
          <p:cNvSpPr>
            <a:spLocks noGrp="1"/>
          </p:cNvSpPr>
          <p:nvPr>
            <p:ph idx="1"/>
          </p:nvPr>
        </p:nvSpPr>
        <p:spPr/>
        <p:txBody>
          <a:bodyPr>
            <a:normAutofit/>
          </a:bodyPr>
          <a:lstStyle/>
          <a:p>
            <a:pPr marL="109728" indent="0" algn="ctr"/>
            <a:r>
              <a:rPr lang="en-US" dirty="0">
                <a:latin typeface="Arial" panose="020B0604020202020204" pitchFamily="34" charset="0"/>
                <a:cs typeface="Arial" panose="020B0604020202020204" pitchFamily="34" charset="0"/>
              </a:rPr>
              <a:t>Where We Are Today:</a:t>
            </a:r>
          </a:p>
          <a:p>
            <a:pPr marL="109728" indent="0" algn="ctr"/>
            <a:endParaRPr lang="en-US" dirty="0">
              <a:latin typeface="Arial" panose="020B0604020202020204" pitchFamily="34" charset="0"/>
              <a:cs typeface="Arial" panose="020B0604020202020204" pitchFamily="34" charset="0"/>
            </a:endParaRPr>
          </a:p>
          <a:p>
            <a:pPr marL="624078" indent="-514350">
              <a:buFont typeface="+mj-lt"/>
              <a:buAutoNum type="arabicPeriod"/>
            </a:pPr>
            <a:r>
              <a:rPr lang="en-US" dirty="0">
                <a:latin typeface="Arial" panose="020B0604020202020204" pitchFamily="34" charset="0"/>
                <a:cs typeface="Arial" panose="020B0604020202020204" pitchFamily="34" charset="0"/>
              </a:rPr>
              <a:t>Continued </a:t>
            </a:r>
            <a:r>
              <a:rPr lang="en-US" dirty="0" smtClean="0">
                <a:latin typeface="Arial" panose="020B0604020202020204" pitchFamily="34" charset="0"/>
                <a:cs typeface="Arial" panose="020B0604020202020204" pitchFamily="34" charset="0"/>
              </a:rPr>
              <a:t>dialog </a:t>
            </a:r>
            <a:r>
              <a:rPr lang="en-US" dirty="0">
                <a:latin typeface="Arial" panose="020B0604020202020204" pitchFamily="34" charset="0"/>
                <a:cs typeface="Arial" panose="020B0604020202020204" pitchFamily="34" charset="0"/>
              </a:rPr>
              <a:t>with the Community Foundation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resolve outstanding issues</a:t>
            </a:r>
          </a:p>
          <a:p>
            <a:pPr marL="624078" indent="-514350">
              <a:buFont typeface="+mj-lt"/>
              <a:buAutoNum type="arabicPeriod"/>
            </a:pPr>
            <a:r>
              <a:rPr lang="en-US" dirty="0">
                <a:latin typeface="Arial" panose="020B0604020202020204" pitchFamily="34" charset="0"/>
                <a:cs typeface="Arial" panose="020B0604020202020204" pitchFamily="34" charset="0"/>
              </a:rPr>
              <a:t>Researched options for administration of our funds</a:t>
            </a:r>
          </a:p>
          <a:p>
            <a:pPr marL="624078" indent="-514350">
              <a:buFont typeface="+mj-lt"/>
              <a:buAutoNum type="arabicPeriod"/>
            </a:pPr>
            <a:r>
              <a:rPr lang="en-US" dirty="0">
                <a:latin typeface="Arial" panose="020B0604020202020204" pitchFamily="34" charset="0"/>
                <a:cs typeface="Arial" panose="020B0604020202020204" pitchFamily="34" charset="0"/>
              </a:rPr>
              <a:t>Considered changes to our guidelines to be responsive to member suggestions</a:t>
            </a:r>
          </a:p>
          <a:p>
            <a:pPr marL="624078" indent="-514350" algn="ctr">
              <a:buFont typeface="+mj-lt"/>
              <a:buAutoNum type="arabicPeriod"/>
            </a:pPr>
            <a:endParaRPr lang="en-US" dirty="0">
              <a:latin typeface="Arial" panose="020B0604020202020204" pitchFamily="34" charset="0"/>
              <a:cs typeface="Arial" panose="020B0604020202020204" pitchFamily="34" charset="0"/>
            </a:endParaRPr>
          </a:p>
          <a:p>
            <a:pPr marL="109728" indent="0" algn="ctr"/>
            <a:endParaRPr lang="en-US" dirty="0">
              <a:latin typeface="Arial" panose="020B0604020202020204" pitchFamily="34" charset="0"/>
              <a:cs typeface="Arial" panose="020B0604020202020204" pitchFamily="34" charset="0"/>
            </a:endParaRPr>
          </a:p>
          <a:p>
            <a:pPr marL="109728"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14477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ibbon: Tilted Down 6">
            <a:extLst>
              <a:ext uri="{FF2B5EF4-FFF2-40B4-BE49-F238E27FC236}">
                <a16:creationId xmlns:a16="http://schemas.microsoft.com/office/drawing/2014/main" id="{EE699675-1D54-4FEC-BEAF-66711092DC68}"/>
              </a:ext>
            </a:extLst>
          </p:cNvPr>
          <p:cNvSpPr/>
          <p:nvPr/>
        </p:nvSpPr>
        <p:spPr>
          <a:xfrm>
            <a:off x="-1083076" y="132276"/>
            <a:ext cx="11008310" cy="1340529"/>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E54CF70-2C5C-4521-A94A-7C693BF58B05}"/>
              </a:ext>
            </a:extLst>
          </p:cNvPr>
          <p:cNvSpPr>
            <a:spLocks noGrp="1"/>
          </p:cNvSpPr>
          <p:nvPr>
            <p:ph type="title"/>
          </p:nvPr>
        </p:nvSpPr>
        <p:spPr>
          <a:xfrm>
            <a:off x="649120" y="436781"/>
            <a:ext cx="7481776" cy="457200"/>
          </a:xfrm>
        </p:spPr>
        <p:txBody>
          <a:bodyPr>
            <a:noAutofit/>
          </a:bodyPr>
          <a:lstStyle/>
          <a:p>
            <a:pPr algn="ctr"/>
            <a:r>
              <a:rPr lang="en-US" sz="4800" dirty="0">
                <a:solidFill>
                  <a:schemeClr val="bg2">
                    <a:lumMod val="90000"/>
                  </a:schemeClr>
                </a:solidFill>
                <a:effectLst/>
                <a:latin typeface="Verdana" panose="020B0604030504040204" pitchFamily="34" charset="0"/>
                <a:ea typeface="Verdana" panose="020B0604030504040204" pitchFamily="34" charset="0"/>
                <a:cs typeface="Arial" panose="020B0604020202020204" pitchFamily="34" charset="0"/>
              </a:rPr>
              <a:t>Our 2020 Vision</a:t>
            </a:r>
          </a:p>
        </p:txBody>
      </p:sp>
      <p:sp>
        <p:nvSpPr>
          <p:cNvPr id="2" name="Content Placeholder 1">
            <a:extLst>
              <a:ext uri="{FF2B5EF4-FFF2-40B4-BE49-F238E27FC236}">
                <a16:creationId xmlns:a16="http://schemas.microsoft.com/office/drawing/2014/main" id="{DFD25F7E-1079-475F-9845-1DEBAEEF6B3C}"/>
              </a:ext>
            </a:extLst>
          </p:cNvPr>
          <p:cNvSpPr>
            <a:spLocks noGrp="1"/>
          </p:cNvSpPr>
          <p:nvPr>
            <p:ph sz="half" idx="1"/>
          </p:nvPr>
        </p:nvSpPr>
        <p:spPr>
          <a:xfrm>
            <a:off x="235526" y="1428417"/>
            <a:ext cx="8642143" cy="4756654"/>
          </a:xfrm>
        </p:spPr>
        <p:txBody>
          <a:bodyPr>
            <a:normAutofit fontScale="77500" lnSpcReduction="20000"/>
          </a:bodyPr>
          <a:lstStyle/>
          <a:p>
            <a:pPr marL="109728" indent="0">
              <a:buNone/>
            </a:pPr>
            <a:endParaRPr lang="en-US" dirty="0"/>
          </a:p>
          <a:p>
            <a:pPr marL="624078" indent="-514350">
              <a:buFont typeface="+mj-lt"/>
              <a:buAutoNum type="arabicPeriod"/>
            </a:pPr>
            <a:r>
              <a:rPr lang="en-US" b="1" dirty="0">
                <a:latin typeface="Arial" panose="020B0604020202020204" pitchFamily="34" charset="0"/>
                <a:cs typeface="Arial" panose="020B0604020202020204" pitchFamily="34" charset="0"/>
              </a:rPr>
              <a:t>Maintain the endowed </a:t>
            </a:r>
            <a:r>
              <a:rPr lang="en-US" dirty="0">
                <a:latin typeface="Arial" panose="020B0604020202020204" pitchFamily="34" charset="0"/>
                <a:cs typeface="Arial" panose="020B0604020202020204" pitchFamily="34" charset="0"/>
              </a:rPr>
              <a:t>(Legacy) fund at the Community </a:t>
            </a:r>
            <a:r>
              <a:rPr lang="en-US" dirty="0" smtClean="0">
                <a:latin typeface="Arial" panose="020B0604020202020204" pitchFamily="34" charset="0"/>
                <a:cs typeface="Arial" panose="020B0604020202020204" pitchFamily="34" charset="0"/>
              </a:rPr>
              <a:t>Foundation.</a:t>
            </a:r>
          </a:p>
          <a:p>
            <a:pPr marL="624078" indent="-514350">
              <a:buFont typeface="+mj-lt"/>
              <a:buAutoNum type="arabicPeriod"/>
            </a:pPr>
            <a:endParaRPr lang="en-US" dirty="0">
              <a:latin typeface="Arial" panose="020B0604020202020204" pitchFamily="34" charset="0"/>
              <a:cs typeface="Arial" panose="020B0604020202020204" pitchFamily="34" charset="0"/>
            </a:endParaRPr>
          </a:p>
          <a:p>
            <a:pPr marL="624078" indent="-514350">
              <a:buFont typeface="+mj-lt"/>
              <a:buAutoNum type="arabicPeriod"/>
            </a:pPr>
            <a:r>
              <a:rPr lang="en-US" b="1" dirty="0">
                <a:latin typeface="Arial" panose="020B0604020202020204" pitchFamily="34" charset="0"/>
                <a:cs typeface="Arial" panose="020B0604020202020204" pitchFamily="34" charset="0"/>
              </a:rPr>
              <a:t>Create a Legacy Grant </a:t>
            </a:r>
            <a:r>
              <a:rPr lang="en-US" dirty="0">
                <a:latin typeface="Arial" panose="020B0604020202020204" pitchFamily="34" charset="0"/>
                <a:cs typeface="Arial" panose="020B0604020202020204" pitchFamily="34" charset="0"/>
              </a:rPr>
              <a:t>from the annual distribution of the endowed </a:t>
            </a:r>
            <a:r>
              <a:rPr lang="en-US" dirty="0" smtClean="0">
                <a:latin typeface="Arial" panose="020B0604020202020204" pitchFamily="34" charset="0"/>
                <a:cs typeface="Arial" panose="020B0604020202020204" pitchFamily="34" charset="0"/>
              </a:rPr>
              <a:t>fund.</a:t>
            </a:r>
          </a:p>
          <a:p>
            <a:pPr marL="624078" indent="-514350">
              <a:buFont typeface="+mj-lt"/>
              <a:buAutoNum type="arabicPeriod"/>
            </a:pPr>
            <a:endParaRPr lang="en-US" dirty="0">
              <a:latin typeface="Arial" panose="020B0604020202020204" pitchFamily="34" charset="0"/>
              <a:cs typeface="Arial" panose="020B0604020202020204" pitchFamily="34" charset="0"/>
            </a:endParaRPr>
          </a:p>
          <a:p>
            <a:pPr marL="624078" indent="-514350">
              <a:buFont typeface="+mj-lt"/>
              <a:buAutoNum type="arabicPeriod"/>
            </a:pPr>
            <a:r>
              <a:rPr lang="en-US" b="1" dirty="0" smtClean="0">
                <a:latin typeface="Arial" panose="020B0604020202020204" pitchFamily="34" charset="0"/>
                <a:cs typeface="Arial" panose="020B0604020202020204" pitchFamily="34" charset="0"/>
              </a:rPr>
              <a:t>Allocate </a:t>
            </a:r>
            <a:r>
              <a:rPr lang="en-US" b="1" dirty="0">
                <a:latin typeface="Arial" panose="020B0604020202020204" pitchFamily="34" charset="0"/>
                <a:cs typeface="Arial" panose="020B0604020202020204" pitchFamily="34" charset="0"/>
              </a:rPr>
              <a:t>100% of membership fees </a:t>
            </a:r>
            <a:r>
              <a:rPr lang="en-US" dirty="0">
                <a:latin typeface="Arial" panose="020B0604020202020204" pitchFamily="34" charset="0"/>
                <a:cs typeface="Arial" panose="020B0604020202020204" pitchFamily="34" charset="0"/>
              </a:rPr>
              <a:t>to the grant </a:t>
            </a:r>
            <a:r>
              <a:rPr lang="en-US" dirty="0" smtClean="0">
                <a:latin typeface="Arial" panose="020B0604020202020204" pitchFamily="34" charset="0"/>
                <a:cs typeface="Arial" panose="020B0604020202020204" pitchFamily="34" charset="0"/>
              </a:rPr>
              <a:t>fund to accelerate the WGC’s impact.</a:t>
            </a:r>
          </a:p>
          <a:p>
            <a:pPr marL="109728" indent="0">
              <a:buNone/>
            </a:pPr>
            <a:endParaRPr lang="en-US" dirty="0">
              <a:latin typeface="Arial" panose="020B0604020202020204" pitchFamily="34" charset="0"/>
              <a:cs typeface="Arial" panose="020B0604020202020204" pitchFamily="34" charset="0"/>
            </a:endParaRPr>
          </a:p>
          <a:p>
            <a:pPr marL="624078" indent="-514350">
              <a:buFont typeface="+mj-lt"/>
              <a:buAutoNum type="arabicPeriod" startAt="4"/>
            </a:pPr>
            <a:r>
              <a:rPr lang="en-US" b="1" dirty="0" smtClean="0">
                <a:latin typeface="Arial" panose="020B0604020202020204" pitchFamily="34" charset="0"/>
                <a:cs typeface="Arial" panose="020B0604020202020204" pitchFamily="34" charset="0"/>
              </a:rPr>
              <a:t>Transfer </a:t>
            </a:r>
            <a:r>
              <a:rPr lang="en-US" b="1" dirty="0">
                <a:latin typeface="Arial" panose="020B0604020202020204" pitchFamily="34" charset="0"/>
                <a:cs typeface="Arial" panose="020B0604020202020204" pitchFamily="34" charset="0"/>
              </a:rPr>
              <a:t>the admin fund</a:t>
            </a:r>
            <a:r>
              <a:rPr lang="en-US" dirty="0">
                <a:latin typeface="Arial" panose="020B0604020202020204" pitchFamily="34" charset="0"/>
                <a:cs typeface="Arial" panose="020B0604020202020204" pitchFamily="34" charset="0"/>
              </a:rPr>
              <a:t> to </a:t>
            </a:r>
            <a:r>
              <a:rPr lang="en-US" dirty="0" err="1" smtClean="0">
                <a:latin typeface="Arial" panose="020B0604020202020204" pitchFamily="34" charset="0"/>
                <a:cs typeface="Arial" panose="020B0604020202020204" pitchFamily="34" charset="0"/>
              </a:rPr>
              <a:t>Growfund</a:t>
            </a:r>
            <a:endParaRPr lang="en-US" dirty="0" smtClean="0">
              <a:latin typeface="Arial" panose="020B0604020202020204" pitchFamily="34" charset="0"/>
              <a:cs typeface="Arial" panose="020B0604020202020204" pitchFamily="34" charset="0"/>
            </a:endParaRPr>
          </a:p>
          <a:p>
            <a:pPr marL="624078" indent="-514350">
              <a:buFont typeface="+mj-lt"/>
              <a:buAutoNum type="arabicPeriod" startAt="4"/>
            </a:pPr>
            <a:endParaRPr lang="en-US" dirty="0">
              <a:latin typeface="Arial" panose="020B0604020202020204" pitchFamily="34" charset="0"/>
              <a:cs typeface="Arial" panose="020B0604020202020204" pitchFamily="34" charset="0"/>
            </a:endParaRPr>
          </a:p>
          <a:p>
            <a:pPr marL="624078" indent="-514350">
              <a:buFont typeface="+mj-lt"/>
              <a:buAutoNum type="arabicPeriod" startAt="4"/>
            </a:pPr>
            <a:r>
              <a:rPr lang="en-US" b="1" dirty="0" smtClean="0">
                <a:latin typeface="Arial" panose="020B0604020202020204" pitchFamily="34" charset="0"/>
                <a:cs typeface="Arial" panose="020B0604020202020204" pitchFamily="34" charset="0"/>
              </a:rPr>
              <a:t>Establish </a:t>
            </a:r>
            <a:r>
              <a:rPr lang="en-US" b="1" dirty="0">
                <a:latin typeface="Arial" panose="020B0604020202020204" pitchFamily="34" charset="0"/>
                <a:cs typeface="Arial" panose="020B0604020202020204" pitchFamily="34" charset="0"/>
              </a:rPr>
              <a:t>the grant fund </a:t>
            </a:r>
            <a:r>
              <a:rPr lang="en-US" dirty="0">
                <a:latin typeface="Arial" panose="020B0604020202020204" pitchFamily="34" charset="0"/>
                <a:cs typeface="Arial" panose="020B0604020202020204" pitchFamily="34" charset="0"/>
              </a:rPr>
              <a:t>at </a:t>
            </a:r>
            <a:r>
              <a:rPr lang="en-US" dirty="0" err="1" smtClean="0">
                <a:latin typeface="Arial" panose="020B0604020202020204" pitchFamily="34" charset="0"/>
                <a:cs typeface="Arial" panose="020B0604020202020204" pitchFamily="34" charset="0"/>
              </a:rPr>
              <a:t>Growfund</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9D1DA6D8-9D48-4D3E-A021-DB95D37AD1AB}"/>
              </a:ext>
            </a:extLst>
          </p:cNvPr>
          <p:cNvCxnSpPr/>
          <p:nvPr/>
        </p:nvCxnSpPr>
        <p:spPr>
          <a:xfrm>
            <a:off x="1091953" y="1154097"/>
            <a:ext cx="6098960" cy="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73374F-1681-4F03-BD8E-61E0760A5033}"/>
              </a:ext>
            </a:extLst>
          </p:cNvPr>
          <p:cNvCxnSpPr/>
          <p:nvPr/>
        </p:nvCxnSpPr>
        <p:spPr>
          <a:xfrm>
            <a:off x="2015231" y="1305017"/>
            <a:ext cx="4811697"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Star: 4 Points 9">
            <a:extLst>
              <a:ext uri="{FF2B5EF4-FFF2-40B4-BE49-F238E27FC236}">
                <a16:creationId xmlns:a16="http://schemas.microsoft.com/office/drawing/2014/main" id="{65298482-6F9A-47E4-9F21-E683FFDB19A0}"/>
              </a:ext>
            </a:extLst>
          </p:cNvPr>
          <p:cNvSpPr/>
          <p:nvPr/>
        </p:nvSpPr>
        <p:spPr>
          <a:xfrm>
            <a:off x="649120" y="368425"/>
            <a:ext cx="1073148" cy="868232"/>
          </a:xfrm>
          <a:prstGeom prst="star4">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4 Points 10">
            <a:extLst>
              <a:ext uri="{FF2B5EF4-FFF2-40B4-BE49-F238E27FC236}">
                <a16:creationId xmlns:a16="http://schemas.microsoft.com/office/drawing/2014/main" id="{550B2C11-1338-4E69-A936-03AAED63F623}"/>
              </a:ext>
            </a:extLst>
          </p:cNvPr>
          <p:cNvSpPr/>
          <p:nvPr/>
        </p:nvSpPr>
        <p:spPr>
          <a:xfrm>
            <a:off x="7057748" y="368425"/>
            <a:ext cx="1073148" cy="868232"/>
          </a:xfrm>
          <a:prstGeom prst="star4">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9A8EE54-B7DA-4F78-9861-140C99A6AFBA}"/>
              </a:ext>
            </a:extLst>
          </p:cNvPr>
          <p:cNvCxnSpPr/>
          <p:nvPr/>
        </p:nvCxnSpPr>
        <p:spPr>
          <a:xfrm>
            <a:off x="443883" y="6421219"/>
            <a:ext cx="8433787"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06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25F7E-1079-475F-9845-1DEBAEEF6B3C}"/>
              </a:ext>
            </a:extLst>
          </p:cNvPr>
          <p:cNvSpPr>
            <a:spLocks noGrp="1"/>
          </p:cNvSpPr>
          <p:nvPr>
            <p:ph idx="1"/>
          </p:nvPr>
        </p:nvSpPr>
        <p:spPr/>
        <p:txBody>
          <a:bodyPr>
            <a:normAutofit lnSpcReduction="10000"/>
          </a:bodyPr>
          <a:lstStyle/>
          <a:p>
            <a:pPr marL="109728" indent="0">
              <a:buNone/>
            </a:pPr>
            <a:endParaRPr lang="en-US" dirty="0"/>
          </a:p>
          <a:p>
            <a:pPr marL="624078" indent="-514350">
              <a:buFont typeface="+mj-lt"/>
              <a:buAutoNum type="arabicPeriod"/>
            </a:pPr>
            <a:r>
              <a:rPr lang="en-US" b="1" dirty="0">
                <a:latin typeface="Arial" panose="020B0604020202020204" pitchFamily="34" charset="0"/>
                <a:cs typeface="Arial" panose="020B0604020202020204" pitchFamily="34" charset="0"/>
              </a:rPr>
              <a:t>Maintain the endowed </a:t>
            </a:r>
            <a:r>
              <a:rPr lang="en-US" dirty="0">
                <a:latin typeface="Arial" panose="020B0604020202020204" pitchFamily="34" charset="0"/>
                <a:cs typeface="Arial" panose="020B0604020202020204" pitchFamily="34" charset="0"/>
              </a:rPr>
              <a:t>(Legacy) fund at the Community Foundation</a:t>
            </a:r>
          </a:p>
          <a:p>
            <a:pPr marL="109728" lvl="2" indent="0"/>
            <a:endParaRPr lang="en-US" dirty="0">
              <a:latin typeface="Arial" panose="020B0604020202020204" pitchFamily="34" charset="0"/>
              <a:cs typeface="Arial" panose="020B0604020202020204" pitchFamily="34" charset="0"/>
            </a:endParaRPr>
          </a:p>
          <a:p>
            <a:pPr marL="566928" lvl="2" indent="-457200">
              <a:buFont typeface="Arial" panose="020B0604020202020204" pitchFamily="34" charset="0"/>
              <a:buChar char="•"/>
            </a:pPr>
            <a:r>
              <a:rPr lang="en-US" dirty="0">
                <a:latin typeface="Arial" panose="020B0604020202020204" pitchFamily="34" charset="0"/>
                <a:cs typeface="Arial" panose="020B0604020202020204" pitchFamily="34" charset="0"/>
              </a:rPr>
              <a:t>Endowed fund is the Legacy Fund </a:t>
            </a:r>
          </a:p>
          <a:p>
            <a:pPr marL="566928" lvl="2"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Name recognizes </a:t>
            </a:r>
            <a:r>
              <a:rPr lang="en-US" dirty="0">
                <a:latin typeface="Arial" panose="020B0604020202020204" pitchFamily="34" charset="0"/>
                <a:cs typeface="Arial" panose="020B0604020202020204" pitchFamily="34" charset="0"/>
              </a:rPr>
              <a:t>the permanence of our collective philanthropy</a:t>
            </a:r>
          </a:p>
          <a:p>
            <a:pPr marL="566928" lvl="2" indent="-457200">
              <a:buFont typeface="Arial" panose="020B0604020202020204" pitchFamily="34" charset="0"/>
              <a:buChar char="•"/>
            </a:pPr>
            <a:r>
              <a:rPr lang="en-US" dirty="0">
                <a:latin typeface="Arial" panose="020B0604020202020204" pitchFamily="34" charset="0"/>
                <a:cs typeface="Arial" panose="020B0604020202020204" pitchFamily="34" charset="0"/>
              </a:rPr>
              <a:t>Opportunity – Continue collaboration with the Community Foundation</a:t>
            </a:r>
          </a:p>
        </p:txBody>
      </p:sp>
      <p:sp>
        <p:nvSpPr>
          <p:cNvPr id="3" name="Title 2">
            <a:extLst>
              <a:ext uri="{FF2B5EF4-FFF2-40B4-BE49-F238E27FC236}">
                <a16:creationId xmlns:a16="http://schemas.microsoft.com/office/drawing/2014/main" id="{1E54CF70-2C5C-4521-A94A-7C693BF58B05}"/>
              </a:ext>
            </a:extLst>
          </p:cNvPr>
          <p:cNvSpPr>
            <a:spLocks noGrp="1"/>
          </p:cNvSpPr>
          <p:nvPr>
            <p:ph type="title"/>
          </p:nvPr>
        </p:nvSpPr>
        <p:spPr/>
        <p:txBody>
          <a:bodyPr>
            <a:normAutofit/>
          </a:bodyPr>
          <a:lstStyle/>
          <a:p>
            <a:pPr algn="ctr"/>
            <a:endParaRPr lang="en-US" dirty="0">
              <a:effectLst/>
              <a:latin typeface="Arial" panose="020B0604020202020204" pitchFamily="34" charset="0"/>
              <a:cs typeface="Arial" panose="020B0604020202020204" pitchFamily="34" charset="0"/>
            </a:endParaRPr>
          </a:p>
        </p:txBody>
      </p:sp>
      <p:sp>
        <p:nvSpPr>
          <p:cNvPr id="4" name="Ribbon: Tilted Down 6">
            <a:extLst>
              <a:ext uri="{FF2B5EF4-FFF2-40B4-BE49-F238E27FC236}">
                <a16:creationId xmlns:a16="http://schemas.microsoft.com/office/drawing/2014/main" id="{EE699675-1D54-4FEC-BEAF-66711092DC68}"/>
              </a:ext>
            </a:extLst>
          </p:cNvPr>
          <p:cNvSpPr txBox="1">
            <a:spLocks/>
          </p:cNvSpPr>
          <p:nvPr/>
        </p:nvSpPr>
        <p:spPr>
          <a:xfrm>
            <a:off x="-3068782" y="0"/>
            <a:ext cx="15281564" cy="1802200"/>
          </a:xfrm>
          <a:prstGeom prst="ribbon">
            <a:avLst/>
          </a:prstGeom>
          <a:ln w="25400" cap="flat" cmpd="sng" algn="ctr">
            <a:solidFill>
              <a:schemeClr val="accent1">
                <a:shade val="50000"/>
              </a:schemeClr>
            </a:solidFill>
            <a:prstDash val="solid"/>
            <a:miter lim="400000"/>
          </a:ln>
          <a:extLst>
            <a:ext uri="{C572A759-6A51-4108-AA02-DFA0A04FC94B}">
              <ma14:wrappingTextBox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lIns="45719" rIns="45719" rtlCol="0" anchor="ctr">
            <a:normAutofit/>
          </a:bodyPr>
          <a:lstStyle>
            <a:lvl1pPr marL="0" marR="0" indent="109727"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1pPr>
            <a:lvl2pPr marL="0" marR="0" indent="393191"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2pPr>
            <a:lvl3pPr marL="0" marR="0" indent="630936"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3pPr>
            <a:lvl4pPr marL="0" marR="0" indent="9144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4pPr>
            <a:lvl5pPr marL="0" marR="0" indent="11430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5pPr>
            <a:lvl6pPr marL="0" marR="0" indent="13716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6pPr>
            <a:lvl7pPr marL="0" marR="0" indent="16002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7pPr>
            <a:lvl8pPr marL="0" marR="0" indent="18288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8pPr>
            <a:lvl9pPr marL="0" marR="0" indent="20574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9pPr>
          </a:lstStyle>
          <a:p>
            <a:pPr algn="ctr" hangingPunct="1"/>
            <a:r>
              <a:rPr lang="en-US" sz="4800" u="sng" dirty="0" smtClean="0">
                <a:solidFill>
                  <a:schemeClr val="accent1">
                    <a:lumMod val="40000"/>
                    <a:lumOff val="60000"/>
                  </a:schemeClr>
                </a:solidFill>
                <a:latin typeface="Verdana" panose="020B0604030504040204" pitchFamily="34" charset="0"/>
                <a:ea typeface="Verdana" panose="020B0604030504040204" pitchFamily="34" charset="0"/>
                <a:cs typeface="Verdana" panose="020B0604030504040204" pitchFamily="34" charset="0"/>
              </a:rPr>
              <a:t>Our 2020 Vision</a:t>
            </a:r>
            <a:endParaRPr lang="en-US" sz="4800" u="sng" dirty="0">
              <a:solidFill>
                <a:schemeClr val="accent1">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tar: 4 Points 9">
            <a:extLst>
              <a:ext uri="{FF2B5EF4-FFF2-40B4-BE49-F238E27FC236}">
                <a16:creationId xmlns:a16="http://schemas.microsoft.com/office/drawing/2014/main" id="{65298482-6F9A-47E4-9F21-E683FFDB19A0}"/>
              </a:ext>
            </a:extLst>
          </p:cNvPr>
          <p:cNvSpPr/>
          <p:nvPr/>
        </p:nvSpPr>
        <p:spPr>
          <a:xfrm>
            <a:off x="817418" y="581251"/>
            <a:ext cx="1073148" cy="868232"/>
          </a:xfrm>
          <a:prstGeom prst="star4">
            <a:avLst/>
          </a:prstGeom>
          <a:solidFill>
            <a:srgbClr val="DEF5FA">
              <a:lumMod val="90000"/>
            </a:srgbClr>
          </a:solidFill>
          <a:ln w="55000" cap="flat" cmpd="thickThin" algn="ctr">
            <a:solidFill>
              <a:srgbClr val="DEF5F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cida Sans Unicode"/>
              <a:ea typeface="+mn-ea"/>
              <a:cs typeface="+mn-cs"/>
            </a:endParaRPr>
          </a:p>
        </p:txBody>
      </p:sp>
      <p:sp>
        <p:nvSpPr>
          <p:cNvPr id="7" name="Star: 4 Points 9">
            <a:extLst>
              <a:ext uri="{FF2B5EF4-FFF2-40B4-BE49-F238E27FC236}">
                <a16:creationId xmlns:a16="http://schemas.microsoft.com/office/drawing/2014/main" id="{65298482-6F9A-47E4-9F21-E683FFDB19A0}"/>
              </a:ext>
            </a:extLst>
          </p:cNvPr>
          <p:cNvSpPr/>
          <p:nvPr/>
        </p:nvSpPr>
        <p:spPr>
          <a:xfrm>
            <a:off x="7294997" y="613095"/>
            <a:ext cx="1073148" cy="868232"/>
          </a:xfrm>
          <a:prstGeom prst="star4">
            <a:avLst/>
          </a:prstGeom>
          <a:solidFill>
            <a:srgbClr val="DEF5FA">
              <a:lumMod val="90000"/>
            </a:srgbClr>
          </a:solidFill>
          <a:ln w="55000" cap="flat" cmpd="thickThin" algn="ctr">
            <a:solidFill>
              <a:srgbClr val="DEF5F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742116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25F7E-1079-475F-9845-1DEBAEEF6B3C}"/>
              </a:ext>
            </a:extLst>
          </p:cNvPr>
          <p:cNvSpPr>
            <a:spLocks noGrp="1"/>
          </p:cNvSpPr>
          <p:nvPr>
            <p:ph idx="1"/>
          </p:nvPr>
        </p:nvSpPr>
        <p:spPr/>
        <p:txBody>
          <a:bodyPr>
            <a:normAutofit lnSpcReduction="10000"/>
          </a:bodyPr>
          <a:lstStyle/>
          <a:p>
            <a:pPr marL="109728" indent="0">
              <a:buNone/>
            </a:pPr>
            <a:endParaRPr lang="en-US" dirty="0"/>
          </a:p>
          <a:p>
            <a:pPr marL="624078" indent="-514350">
              <a:buFont typeface="+mj-lt"/>
              <a:buAutoNum type="arabicPeriod" startAt="2"/>
            </a:pPr>
            <a:r>
              <a:rPr lang="en-US" b="1" dirty="0">
                <a:latin typeface="Arial" panose="020B0604020202020204" pitchFamily="34" charset="0"/>
                <a:cs typeface="Arial" panose="020B0604020202020204" pitchFamily="34" charset="0"/>
              </a:rPr>
              <a:t>Create a Legacy Grant </a:t>
            </a:r>
            <a:r>
              <a:rPr lang="en-US" dirty="0">
                <a:latin typeface="Arial" panose="020B0604020202020204" pitchFamily="34" charset="0"/>
                <a:cs typeface="Arial" panose="020B0604020202020204" pitchFamily="34" charset="0"/>
              </a:rPr>
              <a:t>from the annual distribution of the </a:t>
            </a:r>
            <a:r>
              <a:rPr lang="en-US" dirty="0" smtClean="0">
                <a:latin typeface="Arial" panose="020B0604020202020204" pitchFamily="34" charset="0"/>
                <a:cs typeface="Arial" panose="020B0604020202020204" pitchFamily="34" charset="0"/>
              </a:rPr>
              <a:t>Legacy </a:t>
            </a:r>
            <a:r>
              <a:rPr lang="en-US" dirty="0">
                <a:latin typeface="Arial" panose="020B0604020202020204" pitchFamily="34" charset="0"/>
                <a:cs typeface="Arial" panose="020B0604020202020204" pitchFamily="34" charset="0"/>
              </a:rPr>
              <a:t>(endowed) fund</a:t>
            </a:r>
          </a:p>
          <a:p>
            <a:pPr marL="624078" indent="-514350">
              <a:buFont typeface="+mj-lt"/>
              <a:buAutoNum type="arabicPeriod" startAt="2"/>
            </a:pPr>
            <a:endParaRPr lang="en-US" dirty="0">
              <a:latin typeface="Arial" panose="020B0604020202020204" pitchFamily="34" charset="0"/>
              <a:cs typeface="Arial" panose="020B0604020202020204" pitchFamily="34" charset="0"/>
            </a:endParaRPr>
          </a:p>
          <a:p>
            <a:pPr marL="566928" lvl="2" indent="-457200">
              <a:buFont typeface="Arial" panose="020B0604020202020204" pitchFamily="34" charset="0"/>
              <a:buChar char="•"/>
            </a:pPr>
            <a:r>
              <a:rPr lang="en-US" dirty="0">
                <a:latin typeface="Arial" panose="020B0604020202020204" pitchFamily="34" charset="0"/>
                <a:cs typeface="Arial" panose="020B0604020202020204" pitchFamily="34" charset="0"/>
              </a:rPr>
              <a:t>“Special grant” awarded each year that the Community Foundation sets a distribution</a:t>
            </a:r>
          </a:p>
          <a:p>
            <a:pPr marL="566928" lvl="2" indent="-457200">
              <a:buFont typeface="Arial" panose="020B0604020202020204" pitchFamily="34" charset="0"/>
              <a:buChar char="•"/>
            </a:pPr>
            <a:r>
              <a:rPr lang="en-US" dirty="0">
                <a:latin typeface="Arial" panose="020B0604020202020204" pitchFamily="34" charset="0"/>
                <a:cs typeface="Arial" panose="020B0604020202020204" pitchFamily="34" charset="0"/>
              </a:rPr>
              <a:t>Opportunity – Design a unique grant that targets a need, fills a gap, etc</a:t>
            </a:r>
            <a:r>
              <a:rPr lang="en-US" dirty="0" smtClean="0">
                <a:latin typeface="Arial" panose="020B0604020202020204" pitchFamily="34" charset="0"/>
                <a:cs typeface="Arial" panose="020B0604020202020204" pitchFamily="34" charset="0"/>
              </a:rPr>
              <a:t>.</a:t>
            </a:r>
          </a:p>
          <a:p>
            <a:pPr marL="566928" lvl="2"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Opportunity – Impact the community</a:t>
            </a:r>
            <a:endParaRPr lang="en-US" dirty="0">
              <a:latin typeface="Arial" panose="020B0604020202020204" pitchFamily="34" charset="0"/>
              <a:cs typeface="Arial" panose="020B0604020202020204" pitchFamily="34" charset="0"/>
            </a:endParaRPr>
          </a:p>
          <a:p>
            <a:pPr marL="109728" indent="0"/>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115723" y="0"/>
            <a:ext cx="15375445" cy="1828959"/>
          </a:xfrm>
          <a:prstGeom prst="rect">
            <a:avLst/>
          </a:prstGeom>
        </p:spPr>
      </p:pic>
      <p:sp>
        <p:nvSpPr>
          <p:cNvPr id="3" name="Title 2">
            <a:extLst>
              <a:ext uri="{FF2B5EF4-FFF2-40B4-BE49-F238E27FC236}">
                <a16:creationId xmlns:a16="http://schemas.microsoft.com/office/drawing/2014/main" id="{1E54CF70-2C5C-4521-A94A-7C693BF58B05}"/>
              </a:ext>
            </a:extLst>
          </p:cNvPr>
          <p:cNvSpPr>
            <a:spLocks noGrp="1"/>
          </p:cNvSpPr>
          <p:nvPr>
            <p:ph type="title"/>
          </p:nvPr>
        </p:nvSpPr>
        <p:spPr/>
        <p:txBody>
          <a:bodyPr>
            <a:normAutofit/>
          </a:bodyPr>
          <a:lstStyle/>
          <a:p>
            <a:pPr algn="ctr"/>
            <a:endParaRPr lang="en-US" dirty="0">
              <a:effectLst/>
              <a:latin typeface="Arial" panose="020B0604020202020204" pitchFamily="34" charset="0"/>
              <a:cs typeface="Arial" panose="020B0604020202020204" pitchFamily="34" charset="0"/>
            </a:endParaRPr>
          </a:p>
        </p:txBody>
      </p:sp>
      <p:sp>
        <p:nvSpPr>
          <p:cNvPr id="6" name="Star: 4 Points 9">
            <a:extLst>
              <a:ext uri="{FF2B5EF4-FFF2-40B4-BE49-F238E27FC236}">
                <a16:creationId xmlns:a16="http://schemas.microsoft.com/office/drawing/2014/main" id="{65298482-6F9A-47E4-9F21-E683FFDB19A0}"/>
              </a:ext>
            </a:extLst>
          </p:cNvPr>
          <p:cNvSpPr/>
          <p:nvPr/>
        </p:nvSpPr>
        <p:spPr>
          <a:xfrm>
            <a:off x="7382430" y="480363"/>
            <a:ext cx="1073148" cy="868232"/>
          </a:xfrm>
          <a:prstGeom prst="star4">
            <a:avLst/>
          </a:prstGeom>
          <a:solidFill>
            <a:srgbClr val="DEF5FA">
              <a:lumMod val="90000"/>
            </a:srgbClr>
          </a:solidFill>
          <a:ln w="55000" cap="flat" cmpd="thickThin" algn="ctr">
            <a:solidFill>
              <a:srgbClr val="DEF5F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cida Sans Unicode"/>
              <a:ea typeface="+mn-ea"/>
              <a:cs typeface="+mn-cs"/>
            </a:endParaRPr>
          </a:p>
        </p:txBody>
      </p:sp>
      <p:sp>
        <p:nvSpPr>
          <p:cNvPr id="7" name="Star: 4 Points 9">
            <a:extLst>
              <a:ext uri="{FF2B5EF4-FFF2-40B4-BE49-F238E27FC236}">
                <a16:creationId xmlns:a16="http://schemas.microsoft.com/office/drawing/2014/main" id="{65298482-6F9A-47E4-9F21-E683FFDB19A0}"/>
              </a:ext>
            </a:extLst>
          </p:cNvPr>
          <p:cNvSpPr/>
          <p:nvPr/>
        </p:nvSpPr>
        <p:spPr>
          <a:xfrm>
            <a:off x="801520" y="520825"/>
            <a:ext cx="1073148" cy="868232"/>
          </a:xfrm>
          <a:prstGeom prst="star4">
            <a:avLst/>
          </a:prstGeom>
          <a:solidFill>
            <a:srgbClr val="DEF5FA">
              <a:lumMod val="90000"/>
            </a:srgbClr>
          </a:solidFill>
          <a:ln w="55000" cap="flat" cmpd="thickThin" algn="ctr">
            <a:solidFill>
              <a:srgbClr val="DEF5F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5313238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25F7E-1079-475F-9845-1DEBAEEF6B3C}"/>
              </a:ext>
            </a:extLst>
          </p:cNvPr>
          <p:cNvSpPr>
            <a:spLocks noGrp="1"/>
          </p:cNvSpPr>
          <p:nvPr>
            <p:ph idx="1"/>
          </p:nvPr>
        </p:nvSpPr>
        <p:spPr>
          <a:xfrm>
            <a:off x="457200" y="1481327"/>
            <a:ext cx="8229600" cy="5238128"/>
          </a:xfrm>
        </p:spPr>
        <p:txBody>
          <a:bodyPr>
            <a:normAutofit/>
          </a:bodyPr>
          <a:lstStyle/>
          <a:p>
            <a:pPr marL="109728" indent="0">
              <a:buNone/>
            </a:pPr>
            <a:endParaRPr lang="en-US" dirty="0"/>
          </a:p>
          <a:p>
            <a:pPr marL="624078" indent="-514350">
              <a:buFont typeface="+mj-lt"/>
              <a:buAutoNum type="arabicPeriod" startAt="3"/>
            </a:pPr>
            <a:r>
              <a:rPr lang="en-US" b="1" dirty="0">
                <a:latin typeface="Arial" panose="020B0604020202020204" pitchFamily="34" charset="0"/>
                <a:cs typeface="Arial" panose="020B0604020202020204" pitchFamily="34" charset="0"/>
              </a:rPr>
              <a:t>To allocate 100% of membership fees </a:t>
            </a:r>
            <a:r>
              <a:rPr lang="en-US" dirty="0">
                <a:latin typeface="Arial" panose="020B0604020202020204" pitchFamily="34" charset="0"/>
                <a:cs typeface="Arial" panose="020B0604020202020204" pitchFamily="34" charset="0"/>
              </a:rPr>
              <a:t>to the grant fund</a:t>
            </a:r>
          </a:p>
          <a:p>
            <a:pPr marL="109728" indent="0"/>
            <a:endParaRPr lang="en-US" dirty="0">
              <a:latin typeface="Arial" panose="020B0604020202020204" pitchFamily="34" charset="0"/>
              <a:cs typeface="Arial" panose="020B0604020202020204" pitchFamily="34" charset="0"/>
            </a:endParaRPr>
          </a:p>
          <a:p>
            <a:pPr marL="566928" indent="-457200">
              <a:buFont typeface="Arial" panose="020B0604020202020204" pitchFamily="34" charset="0"/>
              <a:buChar char="•"/>
            </a:pPr>
            <a:r>
              <a:rPr lang="en-US" dirty="0">
                <a:latin typeface="Arial" panose="020B0604020202020204" pitchFamily="34" charset="0"/>
                <a:cs typeface="Arial" panose="020B0604020202020204" pitchFamily="34" charset="0"/>
              </a:rPr>
              <a:t>Responding to member input </a:t>
            </a:r>
          </a:p>
          <a:p>
            <a:pPr marL="566928"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Providing </a:t>
            </a:r>
            <a:r>
              <a:rPr lang="en-US" u="sng" dirty="0">
                <a:solidFill>
                  <a:srgbClr val="00B050"/>
                </a:solidFill>
                <a:latin typeface="Arial" panose="020B0604020202020204" pitchFamily="34" charset="0"/>
                <a:cs typeface="Arial" panose="020B0604020202020204" pitchFamily="34" charset="0"/>
              </a:rPr>
              <a:t>$</a:t>
            </a:r>
            <a:r>
              <a:rPr lang="en-US" u="sng" dirty="0" smtClean="0">
                <a:solidFill>
                  <a:srgbClr val="00B050"/>
                </a:solidFill>
                <a:latin typeface="Arial" panose="020B0604020202020204" pitchFamily="34" charset="0"/>
                <a:cs typeface="Arial" panose="020B0604020202020204" pitchFamily="34" charset="0"/>
              </a:rPr>
              <a:t>11,000 </a:t>
            </a:r>
            <a:r>
              <a:rPr lang="en-US" dirty="0" smtClean="0">
                <a:latin typeface="Arial" panose="020B0604020202020204" pitchFamily="34" charset="0"/>
                <a:cs typeface="Arial" panose="020B0604020202020204" pitchFamily="34" charset="0"/>
              </a:rPr>
              <a:t>to grant!</a:t>
            </a:r>
          </a:p>
          <a:p>
            <a:pPr marL="566928"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Opportunity – Do more!</a:t>
            </a:r>
            <a:endParaRPr lang="en-US" dirty="0">
              <a:latin typeface="Arial" panose="020B0604020202020204" pitchFamily="34" charset="0"/>
              <a:cs typeface="Arial" panose="020B0604020202020204" pitchFamily="34" charset="0"/>
            </a:endParaRPr>
          </a:p>
          <a:p>
            <a:pPr marL="566928" lvl="5" indent="-457200">
              <a:buFont typeface="Wingdings" panose="05000000000000000000" pitchFamily="2" charset="2"/>
              <a:buChar char="Ø"/>
            </a:pPr>
            <a:r>
              <a:rPr lang="en-US" sz="1600" i="1" dirty="0">
                <a:latin typeface="Arial" panose="020B0604020202020204" pitchFamily="34" charset="0"/>
                <a:cs typeface="Arial" panose="020B0604020202020204" pitchFamily="34" charset="0"/>
              </a:rPr>
              <a:t>Females 25-34, 55-64, and 18-24 are the 3 largest demographics living in poverty in Harford </a:t>
            </a:r>
            <a:r>
              <a:rPr lang="en-US" sz="1600" i="1" dirty="0" smtClean="0">
                <a:latin typeface="Arial" panose="020B0604020202020204" pitchFamily="34" charset="0"/>
                <a:cs typeface="Arial" panose="020B0604020202020204" pitchFamily="34" charset="0"/>
              </a:rPr>
              <a:t>County* </a:t>
            </a:r>
            <a:endParaRPr lang="en-US" sz="1600" i="1" dirty="0">
              <a:latin typeface="Arial" panose="020B0604020202020204" pitchFamily="34" charset="0"/>
              <a:cs typeface="Arial" panose="020B0604020202020204" pitchFamily="34" charset="0"/>
            </a:endParaRPr>
          </a:p>
          <a:p>
            <a:pPr marL="566928" lvl="3" indent="-457200">
              <a:buFont typeface="Wingdings" panose="05000000000000000000" pitchFamily="2" charset="2"/>
              <a:buChar char="Ø"/>
            </a:pPr>
            <a:r>
              <a:rPr lang="en-US" sz="1600" i="1" dirty="0">
                <a:latin typeface="Arial" panose="020B0604020202020204" pitchFamily="34" charset="0"/>
                <a:cs typeface="Arial" panose="020B0604020202020204" pitchFamily="34" charset="0"/>
              </a:rPr>
              <a:t>30% of individuals experiencing homelessness on 1/22/18 were ages </a:t>
            </a:r>
            <a:r>
              <a:rPr lang="en-US" sz="1600" i="1" dirty="0" smtClean="0">
                <a:latin typeface="Arial" panose="020B0604020202020204" pitchFamily="34" charset="0"/>
                <a:cs typeface="Arial" panose="020B0604020202020204" pitchFamily="34" charset="0"/>
              </a:rPr>
              <a:t>0-17** </a:t>
            </a:r>
          </a:p>
          <a:p>
            <a:pPr marL="109728" lvl="3" indent="0" algn="r"/>
            <a:r>
              <a:rPr lang="en-US" sz="1300" i="1" dirty="0">
                <a:latin typeface="Arial" panose="020B0604020202020204" pitchFamily="34" charset="0"/>
                <a:cs typeface="Arial" panose="020B0604020202020204" pitchFamily="34" charset="0"/>
              </a:rPr>
              <a:t>*Census Bureau, </a:t>
            </a:r>
            <a:r>
              <a:rPr lang="en-US" sz="1300" i="1" dirty="0" smtClean="0">
                <a:latin typeface="Arial" panose="020B0604020202020204" pitchFamily="34" charset="0"/>
                <a:cs typeface="Arial" panose="020B0604020202020204" pitchFamily="34" charset="0"/>
              </a:rPr>
              <a:t>2017</a:t>
            </a:r>
          </a:p>
          <a:p>
            <a:pPr marL="109728" lvl="3" indent="0" algn="r"/>
            <a:r>
              <a:rPr lang="en-US" sz="1300" i="1" dirty="0" smtClean="0">
                <a:latin typeface="Arial" panose="020B0604020202020204" pitchFamily="34" charset="0"/>
                <a:cs typeface="Arial" panose="020B0604020202020204" pitchFamily="34" charset="0"/>
              </a:rPr>
              <a:t>**2018 </a:t>
            </a:r>
            <a:r>
              <a:rPr lang="en-US" sz="1300" i="1" dirty="0">
                <a:latin typeface="Arial" panose="020B0604020202020204" pitchFamily="34" charset="0"/>
                <a:cs typeface="Arial" panose="020B0604020202020204" pitchFamily="34" charset="0"/>
              </a:rPr>
              <a:t>PIT Count, Office of Community &amp; Economic Development</a:t>
            </a:r>
            <a:r>
              <a:rPr lang="en-US" sz="1300" i="1" dirty="0" smtClean="0">
                <a:latin typeface="Arial" panose="020B0604020202020204" pitchFamily="34" charset="0"/>
                <a:cs typeface="Arial" panose="020B0604020202020204" pitchFamily="34" charset="0"/>
              </a:rPr>
              <a:t>)</a:t>
            </a:r>
            <a:endParaRPr lang="en-US" sz="1300" i="1"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E54CF70-2C5C-4521-A94A-7C693BF58B05}"/>
              </a:ext>
            </a:extLst>
          </p:cNvPr>
          <p:cNvSpPr>
            <a:spLocks noGrp="1"/>
          </p:cNvSpPr>
          <p:nvPr>
            <p:ph type="title"/>
          </p:nvPr>
        </p:nvSpPr>
        <p:spPr/>
        <p:txBody>
          <a:bodyPr>
            <a:normAutofit/>
          </a:bodyPr>
          <a:lstStyle/>
          <a:p>
            <a:pPr algn="ctr"/>
            <a:r>
              <a:rPr lang="en-US" dirty="0">
                <a:effectLst/>
                <a:latin typeface="Arial" panose="020B0604020202020204" pitchFamily="34" charset="0"/>
                <a:cs typeface="Arial" panose="020B0604020202020204" pitchFamily="34" charset="0"/>
              </a:rPr>
              <a:t>Our 2020 Vision</a:t>
            </a:r>
          </a:p>
        </p:txBody>
      </p:sp>
      <p:sp>
        <p:nvSpPr>
          <p:cNvPr id="4" name="Ribbon: Tilted Down 6">
            <a:extLst>
              <a:ext uri="{FF2B5EF4-FFF2-40B4-BE49-F238E27FC236}">
                <a16:creationId xmlns:a16="http://schemas.microsoft.com/office/drawing/2014/main" id="{EE699675-1D54-4FEC-BEAF-66711092DC68}"/>
              </a:ext>
            </a:extLst>
          </p:cNvPr>
          <p:cNvSpPr txBox="1">
            <a:spLocks/>
          </p:cNvSpPr>
          <p:nvPr/>
        </p:nvSpPr>
        <p:spPr>
          <a:xfrm>
            <a:off x="-3165764" y="-54962"/>
            <a:ext cx="15281564" cy="1802200"/>
          </a:xfrm>
          <a:prstGeom prst="ribbon">
            <a:avLst/>
          </a:prstGeom>
          <a:ln w="25400" cap="flat" cmpd="sng" algn="ctr">
            <a:solidFill>
              <a:schemeClr val="accent1">
                <a:shade val="50000"/>
              </a:schemeClr>
            </a:solidFill>
            <a:prstDash val="solid"/>
            <a:miter lim="400000"/>
          </a:ln>
          <a:extLst>
            <a:ext uri="{C572A759-6A51-4108-AA02-DFA0A04FC94B}">
              <ma14:wrappingTextBox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lIns="45719" rIns="45719" rtlCol="0" anchor="ctr">
            <a:normAutofit/>
          </a:bodyPr>
          <a:lstStyle>
            <a:lvl1pPr marL="0" marR="0" indent="109727"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1pPr>
            <a:lvl2pPr marL="0" marR="0" indent="393191"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2pPr>
            <a:lvl3pPr marL="0" marR="0" indent="630936"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3pPr>
            <a:lvl4pPr marL="0" marR="0" indent="9144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4pPr>
            <a:lvl5pPr marL="0" marR="0" indent="11430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5pPr>
            <a:lvl6pPr marL="0" marR="0" indent="13716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6pPr>
            <a:lvl7pPr marL="0" marR="0" indent="16002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7pPr>
            <a:lvl8pPr marL="0" marR="0" indent="18288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8pPr>
            <a:lvl9pPr marL="0" marR="0" indent="20574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9pPr>
          </a:lstStyle>
          <a:p>
            <a:pPr algn="ctr" hangingPunct="1"/>
            <a:r>
              <a:rPr lang="en-US" sz="4800" u="sng" smtClean="0">
                <a:solidFill>
                  <a:schemeClr val="accent1">
                    <a:lumMod val="40000"/>
                    <a:lumOff val="60000"/>
                  </a:schemeClr>
                </a:solidFill>
                <a:latin typeface="Verdana" panose="020B0604030504040204" pitchFamily="34" charset="0"/>
                <a:ea typeface="Verdana" panose="020B0604030504040204" pitchFamily="34" charset="0"/>
                <a:cs typeface="Verdana" panose="020B0604030504040204" pitchFamily="34" charset="0"/>
              </a:rPr>
              <a:t>Our 2020 Vision</a:t>
            </a:r>
            <a:endParaRPr lang="en-US" sz="4800" u="sng" dirty="0">
              <a:solidFill>
                <a:schemeClr val="accent1">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tar: 4 Points 9">
            <a:extLst>
              <a:ext uri="{FF2B5EF4-FFF2-40B4-BE49-F238E27FC236}">
                <a16:creationId xmlns:a16="http://schemas.microsoft.com/office/drawing/2014/main" id="{65298482-6F9A-47E4-9F21-E683FFDB19A0}"/>
              </a:ext>
            </a:extLst>
          </p:cNvPr>
          <p:cNvSpPr/>
          <p:nvPr/>
        </p:nvSpPr>
        <p:spPr>
          <a:xfrm>
            <a:off x="7238086" y="476734"/>
            <a:ext cx="1073148" cy="868232"/>
          </a:xfrm>
          <a:prstGeom prst="star4">
            <a:avLst/>
          </a:prstGeom>
          <a:solidFill>
            <a:srgbClr val="DEF5FA">
              <a:lumMod val="90000"/>
            </a:srgbClr>
          </a:solidFill>
          <a:ln w="55000" cap="flat" cmpd="thickThin" algn="ctr">
            <a:solidFill>
              <a:srgbClr val="DEF5F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cida Sans Unicode"/>
              <a:ea typeface="+mn-ea"/>
              <a:cs typeface="+mn-cs"/>
            </a:endParaRPr>
          </a:p>
        </p:txBody>
      </p:sp>
      <p:sp>
        <p:nvSpPr>
          <p:cNvPr id="6" name="Star: 4 Points 9">
            <a:extLst>
              <a:ext uri="{FF2B5EF4-FFF2-40B4-BE49-F238E27FC236}">
                <a16:creationId xmlns:a16="http://schemas.microsoft.com/office/drawing/2014/main" id="{65298482-6F9A-47E4-9F21-E683FFDB19A0}"/>
              </a:ext>
            </a:extLst>
          </p:cNvPr>
          <p:cNvSpPr/>
          <p:nvPr/>
        </p:nvSpPr>
        <p:spPr>
          <a:xfrm>
            <a:off x="801520" y="520825"/>
            <a:ext cx="1073148" cy="868232"/>
          </a:xfrm>
          <a:prstGeom prst="star4">
            <a:avLst>
              <a:gd name="adj" fmla="val 0"/>
            </a:avLst>
          </a:prstGeom>
          <a:solidFill>
            <a:srgbClr val="DEF5FA">
              <a:lumMod val="90000"/>
            </a:srgbClr>
          </a:solidFill>
          <a:ln w="55000" cap="flat" cmpd="thickThin" algn="ctr">
            <a:solidFill>
              <a:srgbClr val="DEF5F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cida Sans Unicode"/>
              <a:ea typeface="+mn-ea"/>
              <a:cs typeface="+mn-cs"/>
            </a:endParaRPr>
          </a:p>
        </p:txBody>
      </p:sp>
      <p:sp>
        <p:nvSpPr>
          <p:cNvPr id="7" name="Star: 4 Points 9">
            <a:extLst>
              <a:ext uri="{FF2B5EF4-FFF2-40B4-BE49-F238E27FC236}">
                <a16:creationId xmlns:a16="http://schemas.microsoft.com/office/drawing/2014/main" id="{65298482-6F9A-47E4-9F21-E683FFDB19A0}"/>
              </a:ext>
            </a:extLst>
          </p:cNvPr>
          <p:cNvSpPr/>
          <p:nvPr/>
        </p:nvSpPr>
        <p:spPr>
          <a:xfrm>
            <a:off x="809578" y="535116"/>
            <a:ext cx="1073148" cy="868232"/>
          </a:xfrm>
          <a:prstGeom prst="star4">
            <a:avLst/>
          </a:prstGeom>
          <a:solidFill>
            <a:srgbClr val="DEF5FA">
              <a:lumMod val="90000"/>
            </a:srgbClr>
          </a:solidFill>
          <a:ln w="55000" cap="flat" cmpd="thickThin" algn="ctr">
            <a:solidFill>
              <a:srgbClr val="DEF5F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5953211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098" name="Picture 2" descr="Image result for women coming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39" y="286382"/>
            <a:ext cx="10187877" cy="628523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2.jpg" descr="C:\Documents and Settings\jdavis\Local Settings\Temporary Internet Files\Content.Outlook\LJA38MVU\WGCLogoCLIENT-ksm.jpg"/>
          <p:cNvPicPr>
            <a:picLocks noChangeAspect="1"/>
          </p:cNvPicPr>
          <p:nvPr/>
        </p:nvPicPr>
        <p:blipFill>
          <a:blip r:embed="rId4">
            <a:extLst/>
          </a:blip>
          <a:stretch>
            <a:fillRect/>
          </a:stretch>
        </p:blipFill>
        <p:spPr>
          <a:xfrm>
            <a:off x="2755742" y="1600199"/>
            <a:ext cx="3454962" cy="3276601"/>
          </a:xfrm>
          <a:prstGeom prst="rect">
            <a:avLst/>
          </a:prstGeom>
          <a:ln w="12700">
            <a:miter lim="400000"/>
          </a:ln>
        </p:spPr>
      </p:pic>
    </p:spTree>
    <p:extLst>
      <p:ext uri="{BB962C8B-B14F-4D97-AF65-F5344CB8AC3E}">
        <p14:creationId xmlns:p14="http://schemas.microsoft.com/office/powerpoint/2010/main" val="104908358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25F7E-1079-475F-9845-1DEBAEEF6B3C}"/>
              </a:ext>
            </a:extLst>
          </p:cNvPr>
          <p:cNvSpPr>
            <a:spLocks noGrp="1"/>
          </p:cNvSpPr>
          <p:nvPr>
            <p:ph idx="1"/>
          </p:nvPr>
        </p:nvSpPr>
        <p:spPr>
          <a:xfrm>
            <a:off x="457200" y="1747238"/>
            <a:ext cx="8229600" cy="4525964"/>
          </a:xfrm>
        </p:spPr>
        <p:txBody>
          <a:bodyPr>
            <a:normAutofit fontScale="92500" lnSpcReduction="20000"/>
          </a:bodyPr>
          <a:lstStyle/>
          <a:p>
            <a:pPr marL="109728" indent="0">
              <a:buNone/>
            </a:pPr>
            <a:endParaRPr lang="en-US" dirty="0"/>
          </a:p>
          <a:p>
            <a:pPr marL="624078" indent="-514350">
              <a:buFont typeface="+mj-lt"/>
              <a:buAutoNum type="arabicPeriod" startAt="4"/>
            </a:pPr>
            <a:r>
              <a:rPr lang="en-US" b="1" dirty="0">
                <a:latin typeface="Arial" panose="020B0604020202020204" pitchFamily="34" charset="0"/>
                <a:cs typeface="Arial" panose="020B0604020202020204" pitchFamily="34" charset="0"/>
              </a:rPr>
              <a:t>To transfer the admin fund</a:t>
            </a:r>
            <a:r>
              <a:rPr lang="en-US" dirty="0">
                <a:latin typeface="Arial" panose="020B0604020202020204" pitchFamily="34" charset="0"/>
                <a:cs typeface="Arial" panose="020B0604020202020204" pitchFamily="34" charset="0"/>
              </a:rPr>
              <a:t> to </a:t>
            </a:r>
            <a:r>
              <a:rPr lang="en-US" dirty="0" err="1" smtClean="0">
                <a:latin typeface="Arial" panose="020B0604020202020204" pitchFamily="34" charset="0"/>
                <a:cs typeface="Arial" panose="020B0604020202020204" pitchFamily="34" charset="0"/>
              </a:rPr>
              <a:t>Growfund</a:t>
            </a:r>
            <a:endParaRPr lang="en-US" dirty="0">
              <a:latin typeface="Arial" panose="020B0604020202020204" pitchFamily="34" charset="0"/>
              <a:cs typeface="Arial" panose="020B0604020202020204" pitchFamily="34" charset="0"/>
            </a:endParaRPr>
          </a:p>
          <a:p>
            <a:pPr marL="624078" indent="-514350">
              <a:buFont typeface="+mj-lt"/>
              <a:buAutoNum type="arabicPeriod" startAt="4"/>
            </a:pPr>
            <a:r>
              <a:rPr lang="en-US" b="1" dirty="0">
                <a:latin typeface="Arial" panose="020B0604020202020204" pitchFamily="34" charset="0"/>
                <a:cs typeface="Arial" panose="020B0604020202020204" pitchFamily="34" charset="0"/>
              </a:rPr>
              <a:t>To establish the grant fund </a:t>
            </a:r>
            <a:r>
              <a:rPr lang="en-US" dirty="0">
                <a:latin typeface="Arial" panose="020B0604020202020204" pitchFamily="34" charset="0"/>
                <a:cs typeface="Arial" panose="020B0604020202020204" pitchFamily="34" charset="0"/>
              </a:rPr>
              <a:t>at </a:t>
            </a:r>
            <a:r>
              <a:rPr lang="en-US" dirty="0" err="1" smtClean="0">
                <a:latin typeface="Arial" panose="020B0604020202020204" pitchFamily="34" charset="0"/>
                <a:cs typeface="Arial" panose="020B0604020202020204" pitchFamily="34" charset="0"/>
              </a:rPr>
              <a:t>Growfund</a:t>
            </a:r>
            <a:endParaRPr lang="en-US" dirty="0">
              <a:latin typeface="Arial" panose="020B0604020202020204" pitchFamily="34" charset="0"/>
              <a:cs typeface="Arial" panose="020B0604020202020204" pitchFamily="34" charset="0"/>
            </a:endParaRPr>
          </a:p>
          <a:p>
            <a:pPr marL="624078" indent="-514350">
              <a:buFont typeface="+mj-lt"/>
              <a:buAutoNum type="arabicPeriod" startAt="4"/>
            </a:pPr>
            <a:endParaRPr lang="en-US" dirty="0">
              <a:latin typeface="Arial" panose="020B0604020202020204" pitchFamily="34" charset="0"/>
              <a:cs typeface="Arial" panose="020B0604020202020204" pitchFamily="34" charset="0"/>
            </a:endParaRPr>
          </a:p>
          <a:p>
            <a:pPr marL="624078" indent="-514350">
              <a:buFont typeface="Arial" panose="020B0604020202020204" pitchFamily="34" charset="0"/>
              <a:buChar char="•"/>
            </a:pPr>
            <a:r>
              <a:rPr lang="en-US" dirty="0">
                <a:latin typeface="Arial" panose="020B0604020202020204" pitchFamily="34" charset="0"/>
                <a:cs typeface="Arial" panose="020B0604020202020204" pitchFamily="34" charset="0"/>
              </a:rPr>
              <a:t>Transfer the admin fund as the Community Foundation can no longer administer</a:t>
            </a:r>
          </a:p>
          <a:p>
            <a:pPr marL="624078" indent="-514350">
              <a:buFont typeface="Arial" panose="020B0604020202020204" pitchFamily="34" charset="0"/>
              <a:buChar char="•"/>
            </a:pPr>
            <a:r>
              <a:rPr lang="en-US" dirty="0" err="1" smtClean="0">
                <a:latin typeface="Arial" panose="020B0604020202020204" pitchFamily="34" charset="0"/>
                <a:cs typeface="Arial" panose="020B0604020202020204" pitchFamily="34" charset="0"/>
              </a:rPr>
              <a:t>Growfund</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administers both funds</a:t>
            </a:r>
          </a:p>
          <a:p>
            <a:pPr marL="624078" indent="-514350">
              <a:buFont typeface="Arial" panose="020B0604020202020204" pitchFamily="34" charset="0"/>
              <a:buChar char="•"/>
            </a:pPr>
            <a:r>
              <a:rPr lang="en-US" dirty="0">
                <a:latin typeface="Arial" panose="020B0604020202020204" pitchFamily="34" charset="0"/>
                <a:cs typeface="Arial" panose="020B0604020202020204" pitchFamily="34" charset="0"/>
              </a:rPr>
              <a:t>Opportunity – reduced fees, custom platform designed by giving </a:t>
            </a:r>
            <a:r>
              <a:rPr lang="en-US" dirty="0" smtClean="0">
                <a:latin typeface="Arial" panose="020B0604020202020204" pitchFamily="34" charset="0"/>
                <a:cs typeface="Arial" panose="020B0604020202020204" pitchFamily="34" charset="0"/>
              </a:rPr>
              <a:t>circles </a:t>
            </a:r>
            <a:r>
              <a:rPr lang="en-US" dirty="0">
                <a:latin typeface="Arial" panose="020B0604020202020204" pitchFamily="34" charset="0"/>
                <a:cs typeface="Arial" panose="020B0604020202020204" pitchFamily="34" charset="0"/>
              </a:rPr>
              <a:t>for giving circles, </a:t>
            </a:r>
            <a:r>
              <a:rPr lang="en-US" dirty="0" smtClean="0">
                <a:latin typeface="Arial" panose="020B0604020202020204" pitchFamily="34" charset="0"/>
                <a:cs typeface="Arial" panose="020B0604020202020204" pitchFamily="34" charset="0"/>
              </a:rPr>
              <a:t>real-time account access for members and the Board, greater transparency</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E54CF70-2C5C-4521-A94A-7C693BF58B05}"/>
              </a:ext>
            </a:extLst>
          </p:cNvPr>
          <p:cNvSpPr>
            <a:spLocks noGrp="1"/>
          </p:cNvSpPr>
          <p:nvPr>
            <p:ph type="title"/>
          </p:nvPr>
        </p:nvSpPr>
        <p:spPr/>
        <p:txBody>
          <a:bodyPr>
            <a:normAutofit/>
          </a:bodyPr>
          <a:lstStyle/>
          <a:p>
            <a:pPr algn="ctr"/>
            <a:r>
              <a:rPr lang="en-US" dirty="0">
                <a:effectLst/>
                <a:latin typeface="Arial" panose="020B0604020202020204" pitchFamily="34" charset="0"/>
                <a:cs typeface="Arial" panose="020B0604020202020204" pitchFamily="34" charset="0"/>
              </a:rPr>
              <a:t>Our 2020 Vision</a:t>
            </a:r>
          </a:p>
        </p:txBody>
      </p:sp>
      <p:sp>
        <p:nvSpPr>
          <p:cNvPr id="4" name="Ribbon: Tilted Down 6">
            <a:extLst>
              <a:ext uri="{FF2B5EF4-FFF2-40B4-BE49-F238E27FC236}">
                <a16:creationId xmlns:a16="http://schemas.microsoft.com/office/drawing/2014/main" id="{EE699675-1D54-4FEC-BEAF-66711092DC68}"/>
              </a:ext>
            </a:extLst>
          </p:cNvPr>
          <p:cNvSpPr txBox="1">
            <a:spLocks/>
          </p:cNvSpPr>
          <p:nvPr/>
        </p:nvSpPr>
        <p:spPr>
          <a:xfrm>
            <a:off x="-3068782" y="-54962"/>
            <a:ext cx="15281564" cy="1802200"/>
          </a:xfrm>
          <a:prstGeom prst="ribbon">
            <a:avLst/>
          </a:prstGeom>
          <a:ln w="25400" cap="flat" cmpd="sng" algn="ctr">
            <a:solidFill>
              <a:schemeClr val="accent1">
                <a:shade val="50000"/>
              </a:schemeClr>
            </a:solidFill>
            <a:prstDash val="solid"/>
            <a:miter lim="400000"/>
          </a:ln>
          <a:extLst>
            <a:ext uri="{C572A759-6A51-4108-AA02-DFA0A04FC94B}">
              <ma14:wrappingTextBox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lIns="45719" rIns="45719" rtlCol="0" anchor="ctr">
            <a:normAutofit/>
          </a:bodyPr>
          <a:lstStyle>
            <a:lvl1pPr marL="0" marR="0" indent="109727"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1pPr>
            <a:lvl2pPr marL="0" marR="0" indent="393191"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2pPr>
            <a:lvl3pPr marL="0" marR="0" indent="630936"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3pPr>
            <a:lvl4pPr marL="0" marR="0" indent="9144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4pPr>
            <a:lvl5pPr marL="0" marR="0" indent="11430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5pPr>
            <a:lvl6pPr marL="0" marR="0" indent="13716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6pPr>
            <a:lvl7pPr marL="0" marR="0" indent="16002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7pPr>
            <a:lvl8pPr marL="0" marR="0" indent="18288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8pPr>
            <a:lvl9pPr marL="0" marR="0" indent="2057400" algn="l" defTabSz="877822" rtl="0" latinLnBrk="0">
              <a:lnSpc>
                <a:spcPct val="100000"/>
              </a:lnSpc>
              <a:spcBef>
                <a:spcPts val="300"/>
              </a:spcBef>
              <a:spcAft>
                <a:spcPts val="0"/>
              </a:spcAft>
              <a:buClr>
                <a:schemeClr val="accent1"/>
              </a:buClr>
              <a:buSzTx/>
              <a:buFont typeface="Wingdings 3"/>
              <a:buNone/>
              <a:tabLst/>
              <a:defRPr sz="3100" b="0" i="0" u="none" strike="noStrike" cap="none" spc="0" baseline="0">
                <a:ln>
                  <a:noFill/>
                </a:ln>
                <a:solidFill>
                  <a:schemeClr val="lt1"/>
                </a:solidFill>
                <a:uFillTx/>
                <a:latin typeface="+mn-lt"/>
                <a:ea typeface="+mn-ea"/>
                <a:cs typeface="+mn-cs"/>
                <a:sym typeface="Verdana"/>
              </a:defRPr>
            </a:lvl9pPr>
          </a:lstStyle>
          <a:p>
            <a:pPr algn="ctr" hangingPunct="1"/>
            <a:r>
              <a:rPr lang="en-US" sz="4800" u="sng" smtClean="0">
                <a:solidFill>
                  <a:schemeClr val="accent1">
                    <a:lumMod val="40000"/>
                    <a:lumOff val="60000"/>
                  </a:schemeClr>
                </a:solidFill>
                <a:latin typeface="Verdana" panose="020B0604030504040204" pitchFamily="34" charset="0"/>
                <a:ea typeface="Verdana" panose="020B0604030504040204" pitchFamily="34" charset="0"/>
                <a:cs typeface="Verdana" panose="020B0604030504040204" pitchFamily="34" charset="0"/>
              </a:rPr>
              <a:t>Our 2020 Vision</a:t>
            </a:r>
            <a:endParaRPr lang="en-US" sz="4800" u="sng" dirty="0">
              <a:solidFill>
                <a:schemeClr val="accent1">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tar: 4 Points 9">
            <a:extLst>
              <a:ext uri="{FF2B5EF4-FFF2-40B4-BE49-F238E27FC236}">
                <a16:creationId xmlns:a16="http://schemas.microsoft.com/office/drawing/2014/main" id="{65298482-6F9A-47E4-9F21-E683FFDB19A0}"/>
              </a:ext>
            </a:extLst>
          </p:cNvPr>
          <p:cNvSpPr/>
          <p:nvPr/>
        </p:nvSpPr>
        <p:spPr>
          <a:xfrm>
            <a:off x="671032" y="475711"/>
            <a:ext cx="1073148" cy="868232"/>
          </a:xfrm>
          <a:prstGeom prst="star4">
            <a:avLst/>
          </a:prstGeom>
          <a:solidFill>
            <a:srgbClr val="DEF5FA">
              <a:lumMod val="90000"/>
            </a:srgbClr>
          </a:solidFill>
          <a:ln w="55000" cap="flat" cmpd="thickThin" algn="ctr">
            <a:solidFill>
              <a:srgbClr val="DEF5F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cida Sans Unicode"/>
              <a:ea typeface="+mn-ea"/>
              <a:cs typeface="+mn-cs"/>
            </a:endParaRPr>
          </a:p>
        </p:txBody>
      </p:sp>
      <p:sp>
        <p:nvSpPr>
          <p:cNvPr id="6" name="Star: 4 Points 9">
            <a:extLst>
              <a:ext uri="{FF2B5EF4-FFF2-40B4-BE49-F238E27FC236}">
                <a16:creationId xmlns:a16="http://schemas.microsoft.com/office/drawing/2014/main" id="{65298482-6F9A-47E4-9F21-E683FFDB19A0}"/>
              </a:ext>
            </a:extLst>
          </p:cNvPr>
          <p:cNvSpPr/>
          <p:nvPr/>
        </p:nvSpPr>
        <p:spPr>
          <a:xfrm>
            <a:off x="7285447" y="412022"/>
            <a:ext cx="1073148" cy="868232"/>
          </a:xfrm>
          <a:prstGeom prst="star4">
            <a:avLst/>
          </a:prstGeom>
          <a:solidFill>
            <a:srgbClr val="DEF5FA">
              <a:lumMod val="90000"/>
            </a:srgbClr>
          </a:solidFill>
          <a:ln w="55000" cap="flat" cmpd="thickThin" algn="ctr">
            <a:solidFill>
              <a:srgbClr val="DEF5F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4206086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pic>
        <p:nvPicPr>
          <p:cNvPr id="10" name="Picture 9" descr="GF-blurred-background-green.png"/>
          <p:cNvPicPr>
            <a:picLocks noChangeAspect="1"/>
          </p:cNvPicPr>
          <p:nvPr/>
        </p:nvPicPr>
        <p:blipFill>
          <a:blip r:embed="rId3"/>
          <a:stretch>
            <a:fillRect/>
          </a:stretch>
        </p:blipFill>
        <p:spPr>
          <a:xfrm>
            <a:off x="0" y="857250"/>
            <a:ext cx="9144000" cy="5224934"/>
          </a:xfrm>
          <a:prstGeom prst="rect">
            <a:avLst/>
          </a:prstGeom>
        </p:spPr>
      </p:pic>
      <p:pic>
        <p:nvPicPr>
          <p:cNvPr id="25" name="Shape 25"/>
          <p:cNvPicPr preferRelativeResize="0"/>
          <p:nvPr/>
        </p:nvPicPr>
        <p:blipFill>
          <a:blip r:embed="rId4">
            <a:alphaModFix/>
          </a:blip>
          <a:stretch>
            <a:fillRect/>
          </a:stretch>
        </p:blipFill>
        <p:spPr>
          <a:xfrm>
            <a:off x="4325616" y="1718613"/>
            <a:ext cx="492771" cy="546586"/>
          </a:xfrm>
          <a:prstGeom prst="rect">
            <a:avLst/>
          </a:prstGeom>
          <a:noFill/>
          <a:ln>
            <a:noFill/>
          </a:ln>
        </p:spPr>
      </p:pic>
      <p:sp>
        <p:nvSpPr>
          <p:cNvPr id="5" name="Shape 55"/>
          <p:cNvSpPr txBox="1"/>
          <p:nvPr/>
        </p:nvSpPr>
        <p:spPr>
          <a:xfrm>
            <a:off x="0" y="3026936"/>
            <a:ext cx="9144000" cy="928723"/>
          </a:xfrm>
          <a:prstGeom prst="rect">
            <a:avLst/>
          </a:prstGeom>
          <a:noFill/>
          <a:ln>
            <a:noFill/>
          </a:ln>
        </p:spPr>
        <p:txBody>
          <a:bodyPr lIns="91425" tIns="91425" rIns="91425" bIns="91425" anchor="t" anchorCtr="0">
            <a:noAutofit/>
          </a:bodyPr>
          <a:lstStyle/>
          <a:p>
            <a:pPr algn="ctr" hangingPunct="1"/>
            <a:r>
              <a:rPr lang="en-US" sz="4800" b="1" dirty="0">
                <a:solidFill>
                  <a:srgbClr val="FFFFFF"/>
                </a:solidFill>
                <a:latin typeface="Lato"/>
                <a:ea typeface="Lato"/>
                <a:cs typeface="Lato"/>
                <a:sym typeface="Lato"/>
              </a:rPr>
              <a:t>Growfund for Giving Circles</a:t>
            </a:r>
            <a:endParaRPr lang="en" sz="4800" b="1" dirty="0">
              <a:solidFill>
                <a:srgbClr val="FFFFFF"/>
              </a:solidFill>
              <a:latin typeface="Lato"/>
              <a:ea typeface="Lato"/>
              <a:cs typeface="Lato"/>
              <a:sym typeface="Lato"/>
            </a:endParaRPr>
          </a:p>
        </p:txBody>
      </p:sp>
      <p:sp>
        <p:nvSpPr>
          <p:cNvPr id="7" name="Shape 55"/>
          <p:cNvSpPr txBox="1"/>
          <p:nvPr/>
        </p:nvSpPr>
        <p:spPr>
          <a:xfrm>
            <a:off x="0" y="3431118"/>
            <a:ext cx="9144000" cy="524541"/>
          </a:xfrm>
          <a:prstGeom prst="rect">
            <a:avLst/>
          </a:prstGeom>
          <a:noFill/>
          <a:ln>
            <a:noFill/>
          </a:ln>
        </p:spPr>
        <p:txBody>
          <a:bodyPr lIns="91425" tIns="91425" rIns="91425" bIns="91425" anchor="t" anchorCtr="0">
            <a:noAutofit/>
          </a:bodyPr>
          <a:lstStyle/>
          <a:p>
            <a:pPr algn="ctr" hangingPunct="1"/>
            <a:endParaRPr lang="en" sz="2400" dirty="0">
              <a:solidFill>
                <a:srgbClr val="FFFFFF"/>
              </a:solidFill>
              <a:latin typeface="Arial"/>
              <a:ea typeface="Lato"/>
              <a:cs typeface="Arial"/>
              <a:sym typeface="Lato"/>
            </a:endParaRPr>
          </a:p>
        </p:txBody>
      </p:sp>
    </p:spTree>
    <p:extLst>
      <p:ext uri="{BB962C8B-B14F-4D97-AF65-F5344CB8AC3E}">
        <p14:creationId xmlns:p14="http://schemas.microsoft.com/office/powerpoint/2010/main" val="2406085634"/>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pic>
        <p:nvPicPr>
          <p:cNvPr id="6" name="Picture 5" descr="GF-blurred-background-brand.png"/>
          <p:cNvPicPr>
            <a:picLocks noChangeAspect="1"/>
          </p:cNvPicPr>
          <p:nvPr/>
        </p:nvPicPr>
        <p:blipFill>
          <a:blip r:embed="rId3"/>
          <a:stretch>
            <a:fillRect/>
          </a:stretch>
        </p:blipFill>
        <p:spPr>
          <a:xfrm>
            <a:off x="0" y="857250"/>
            <a:ext cx="9144000" cy="5143500"/>
          </a:xfrm>
          <a:prstGeom prst="rect">
            <a:avLst/>
          </a:prstGeom>
        </p:spPr>
      </p:pic>
      <p:sp>
        <p:nvSpPr>
          <p:cNvPr id="24" name="Shape 24"/>
          <p:cNvSpPr txBox="1"/>
          <p:nvPr/>
        </p:nvSpPr>
        <p:spPr>
          <a:xfrm>
            <a:off x="0" y="4531784"/>
            <a:ext cx="9144000" cy="548399"/>
          </a:xfrm>
          <a:prstGeom prst="rect">
            <a:avLst/>
          </a:prstGeom>
          <a:noFill/>
          <a:ln>
            <a:noFill/>
          </a:ln>
        </p:spPr>
        <p:txBody>
          <a:bodyPr lIns="91425" tIns="91425" rIns="91425" bIns="91425" anchor="t" anchorCtr="0">
            <a:noAutofit/>
          </a:bodyPr>
          <a:lstStyle/>
          <a:p>
            <a:pPr algn="ctr" hangingPunct="1"/>
            <a:r>
              <a:rPr lang="en" sz="2400" i="1" dirty="0">
                <a:solidFill>
                  <a:srgbClr val="FFFFFF"/>
                </a:solidFill>
                <a:latin typeface="Arial"/>
                <a:cs typeface="Arial"/>
                <a:sym typeface="Arial"/>
              </a:rPr>
              <a:t>Invest. Grow. Change Everything.</a:t>
            </a:r>
          </a:p>
        </p:txBody>
      </p:sp>
      <p:pic>
        <p:nvPicPr>
          <p:cNvPr id="25" name="Shape 25"/>
          <p:cNvPicPr preferRelativeResize="0"/>
          <p:nvPr/>
        </p:nvPicPr>
        <p:blipFill>
          <a:blip r:embed="rId4">
            <a:alphaModFix/>
          </a:blip>
          <a:stretch>
            <a:fillRect/>
          </a:stretch>
        </p:blipFill>
        <p:spPr>
          <a:xfrm>
            <a:off x="3263966" y="1329601"/>
            <a:ext cx="2611900" cy="2897143"/>
          </a:xfrm>
          <a:prstGeom prst="rect">
            <a:avLst/>
          </a:prstGeom>
          <a:noFill/>
          <a:ln>
            <a:noFill/>
          </a:ln>
          <a:effectLst>
            <a:outerShdw blurRad="50800" dist="38100" dir="2700000">
              <a:srgbClr val="000000">
                <a:alpha val="15000"/>
              </a:srgbClr>
            </a:outerShdw>
          </a:effectLst>
        </p:spPr>
      </p:pic>
    </p:spTree>
    <p:extLst>
      <p:ext uri="{BB962C8B-B14F-4D97-AF65-F5344CB8AC3E}">
        <p14:creationId xmlns:p14="http://schemas.microsoft.com/office/powerpoint/2010/main" val="36310943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4289" y="1564868"/>
            <a:ext cx="7073861" cy="461665"/>
          </a:xfrm>
          <a:prstGeom prst="rect">
            <a:avLst/>
          </a:prstGeom>
          <a:noFill/>
        </p:spPr>
        <p:txBody>
          <a:bodyPr wrap="square" rtlCol="0">
            <a:spAutoFit/>
          </a:bodyPr>
          <a:lstStyle/>
          <a:p>
            <a:pPr hangingPunct="1"/>
            <a:r>
              <a:rPr lang="en-US" sz="2400" kern="1200" dirty="0">
                <a:solidFill>
                  <a:srgbClr val="555559"/>
                </a:solidFill>
                <a:latin typeface="Arial"/>
                <a:cs typeface="Arial"/>
                <a:sym typeface="Arial"/>
              </a:rPr>
              <a:t>A leader in growing philanthropy for over 60 years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123" y="2244876"/>
            <a:ext cx="3114675" cy="1466850"/>
          </a:xfrm>
          <a:prstGeom prst="rect">
            <a:avLst/>
          </a:prstGeom>
        </p:spPr>
      </p:pic>
      <p:sp>
        <p:nvSpPr>
          <p:cNvPr id="5" name="Rectangle 4"/>
          <p:cNvSpPr/>
          <p:nvPr/>
        </p:nvSpPr>
        <p:spPr>
          <a:xfrm>
            <a:off x="984288" y="3991626"/>
            <a:ext cx="6895738" cy="830997"/>
          </a:xfrm>
          <a:prstGeom prst="rect">
            <a:avLst/>
          </a:prstGeom>
        </p:spPr>
        <p:txBody>
          <a:bodyPr wrap="square">
            <a:spAutoFit/>
          </a:bodyPr>
          <a:lstStyle/>
          <a:p>
            <a:pPr algn="ctr" hangingPunct="1"/>
            <a:r>
              <a:rPr lang="en-US" sz="2400" dirty="0">
                <a:solidFill>
                  <a:srgbClr val="555559"/>
                </a:solidFill>
                <a:latin typeface="Arial"/>
                <a:cs typeface="Arial"/>
                <a:sym typeface="Arial"/>
              </a:rPr>
              <a:t>Global Impact builds partnerships and resources for the world’s most vulnerable people</a:t>
            </a:r>
          </a:p>
        </p:txBody>
      </p:sp>
    </p:spTree>
    <p:extLst>
      <p:ext uri="{BB962C8B-B14F-4D97-AF65-F5344CB8AC3E}">
        <p14:creationId xmlns:p14="http://schemas.microsoft.com/office/powerpoint/2010/main" val="163794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graphicFrame>
        <p:nvGraphicFramePr>
          <p:cNvPr id="3" name="Diagram 2"/>
          <p:cNvGraphicFramePr/>
          <p:nvPr>
            <p:extLst/>
          </p:nvPr>
        </p:nvGraphicFramePr>
        <p:xfrm>
          <a:off x="400692" y="1042185"/>
          <a:ext cx="7931650" cy="4554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2121090"/>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7"/>
          <p:cNvSpPr txBox="1">
            <a:spLocks/>
          </p:cNvSpPr>
          <p:nvPr/>
        </p:nvSpPr>
        <p:spPr>
          <a:xfrm>
            <a:off x="801106" y="2995145"/>
            <a:ext cx="7543800" cy="720899"/>
          </a:xfrm>
          <a:prstGeom prst="rect">
            <a:avLst/>
          </a:prstGeom>
          <a:noFill/>
          <a:ln>
            <a:noFill/>
          </a:ln>
        </p:spPr>
        <p:txBody>
          <a:bodyPr lIns="68575" tIns="68575" rIns="68575" bIns="68575" anchor="t" anchorCtr="0">
            <a:noAutofit/>
          </a:bodyPr>
          <a:lstStyle/>
          <a:p>
            <a:pPr algn="ctr" hangingPunct="1">
              <a:defRPr/>
            </a:pPr>
            <a:r>
              <a:rPr lang="en" sz="5400" dirty="0">
                <a:solidFill>
                  <a:srgbClr val="FFFFFF"/>
                </a:solidFill>
                <a:latin typeface="Arial"/>
                <a:cs typeface="Arial"/>
                <a:sym typeface="Arial"/>
              </a:rPr>
              <a:t>The Platform</a:t>
            </a:r>
          </a:p>
        </p:txBody>
      </p:sp>
    </p:spTree>
    <p:extLst>
      <p:ext uri="{BB962C8B-B14F-4D97-AF65-F5344CB8AC3E}">
        <p14:creationId xmlns:p14="http://schemas.microsoft.com/office/powerpoint/2010/main" val="2542126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9"/>
          <p:cNvSpPr txBox="1">
            <a:spLocks/>
          </p:cNvSpPr>
          <p:nvPr/>
        </p:nvSpPr>
        <p:spPr>
          <a:xfrm>
            <a:off x="639599" y="1101976"/>
            <a:ext cx="7964073" cy="720899"/>
          </a:xfrm>
          <a:prstGeom prst="rect">
            <a:avLst/>
          </a:prstGeom>
          <a:noFill/>
          <a:ln>
            <a:noFill/>
          </a:ln>
        </p:spPr>
        <p:txBody>
          <a:bodyPr lIns="68575" tIns="68575" rIns="68575" bIns="6857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5100" b="1" i="0" u="none" strike="noStrike" cap="none" baseline="0">
                <a:solidFill>
                  <a:srgbClr val="4AB969"/>
                </a:solidFill>
                <a:latin typeface="Arial"/>
                <a:ea typeface="Arial"/>
                <a:cs typeface="Arial"/>
                <a:sym typeface="Arial"/>
              </a:defRPr>
            </a:lvl1pPr>
            <a:lvl2pPr rtl="0">
              <a:spcBef>
                <a:spcPts val="0"/>
              </a:spcBef>
              <a:buNone/>
              <a:defRPr sz="1100"/>
            </a:lvl2pPr>
            <a:lvl3pPr rtl="0">
              <a:spcBef>
                <a:spcPts val="0"/>
              </a:spcBef>
              <a:buNone/>
              <a:defRPr sz="1100"/>
            </a:lvl3pPr>
            <a:lvl4pPr rtl="0">
              <a:spcBef>
                <a:spcPts val="0"/>
              </a:spcBef>
              <a:buNone/>
              <a:defRPr sz="1100"/>
            </a:lvl4pPr>
            <a:lvl5pPr rtl="0">
              <a:spcBef>
                <a:spcPts val="0"/>
              </a:spcBef>
              <a:buNone/>
              <a:defRPr sz="1100"/>
            </a:lvl5pPr>
            <a:lvl6pPr rtl="0">
              <a:spcBef>
                <a:spcPts val="0"/>
              </a:spcBef>
              <a:buNone/>
              <a:defRPr sz="1100"/>
            </a:lvl6pPr>
            <a:lvl7pPr rtl="0">
              <a:spcBef>
                <a:spcPts val="0"/>
              </a:spcBef>
              <a:buNone/>
              <a:defRPr sz="1100"/>
            </a:lvl7pPr>
            <a:lvl8pPr rtl="0">
              <a:spcBef>
                <a:spcPts val="0"/>
              </a:spcBef>
              <a:buNone/>
              <a:defRPr sz="1100"/>
            </a:lvl8pPr>
            <a:lvl9pPr rtl="0">
              <a:spcBef>
                <a:spcPts val="0"/>
              </a:spcBef>
              <a:buNone/>
              <a:defRPr sz="1100"/>
            </a:lvl9pPr>
          </a:lstStyle>
          <a:p>
            <a:pPr algn="ctr" hangingPunct="1"/>
            <a:r>
              <a:rPr lang="en" sz="4000" dirty="0">
                <a:solidFill>
                  <a:srgbClr val="47B05C"/>
                </a:solidFill>
              </a:rPr>
              <a:t>We are a </a:t>
            </a:r>
            <a:r>
              <a:rPr lang="en" sz="4000" dirty="0" smtClean="0">
                <a:solidFill>
                  <a:srgbClr val="47B05C"/>
                </a:solidFill>
              </a:rPr>
              <a:t>Donor Advised Fund</a:t>
            </a:r>
            <a:endParaRPr lang="en" sz="4000" dirty="0">
              <a:solidFill>
                <a:srgbClr val="47B05C"/>
              </a:solidFill>
            </a:endParaRPr>
          </a:p>
        </p:txBody>
      </p:sp>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1" y="1822874"/>
            <a:ext cx="7902575" cy="35763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7175" y="5686425"/>
            <a:ext cx="3600450" cy="261610"/>
          </a:xfrm>
          <a:prstGeom prst="rect">
            <a:avLst/>
          </a:prstGeom>
          <a:noFill/>
        </p:spPr>
        <p:txBody>
          <a:bodyPr wrap="square" rtlCol="0">
            <a:spAutoFit/>
          </a:bodyPr>
          <a:lstStyle/>
          <a:p>
            <a:pPr hangingPunct="1"/>
            <a:r>
              <a:rPr lang="en-US" sz="1100" i="1" dirty="0">
                <a:latin typeface="Arial"/>
                <a:cs typeface="Arial"/>
                <a:sym typeface="Arial"/>
              </a:rPr>
              <a:t>Image: Coastal Community Foundation</a:t>
            </a:r>
          </a:p>
        </p:txBody>
      </p:sp>
    </p:spTree>
    <p:extLst>
      <p:ext uri="{BB962C8B-B14F-4D97-AF65-F5344CB8AC3E}">
        <p14:creationId xmlns:p14="http://schemas.microsoft.com/office/powerpoint/2010/main" val="4243666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9"/>
          <p:cNvSpPr txBox="1">
            <a:spLocks/>
          </p:cNvSpPr>
          <p:nvPr/>
        </p:nvSpPr>
        <p:spPr>
          <a:xfrm>
            <a:off x="639600" y="464300"/>
            <a:ext cx="7950218" cy="720899"/>
          </a:xfrm>
          <a:prstGeom prst="rect">
            <a:avLst/>
          </a:prstGeom>
          <a:noFill/>
          <a:ln>
            <a:noFill/>
          </a:ln>
        </p:spPr>
        <p:txBody>
          <a:bodyPr lIns="68575" tIns="68575" rIns="68575" bIns="6857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5100" b="1" i="0" u="none" strike="noStrike" cap="none" baseline="0">
                <a:solidFill>
                  <a:srgbClr val="4AB969"/>
                </a:solidFill>
                <a:latin typeface="Arial"/>
                <a:ea typeface="Arial"/>
                <a:cs typeface="Arial"/>
                <a:sym typeface="Arial"/>
              </a:defRPr>
            </a:lvl1pPr>
            <a:lvl2pPr rtl="0">
              <a:spcBef>
                <a:spcPts val="0"/>
              </a:spcBef>
              <a:buNone/>
              <a:defRPr sz="1100"/>
            </a:lvl2pPr>
            <a:lvl3pPr rtl="0">
              <a:spcBef>
                <a:spcPts val="0"/>
              </a:spcBef>
              <a:buNone/>
              <a:defRPr sz="1100"/>
            </a:lvl3pPr>
            <a:lvl4pPr rtl="0">
              <a:spcBef>
                <a:spcPts val="0"/>
              </a:spcBef>
              <a:buNone/>
              <a:defRPr sz="1100"/>
            </a:lvl4pPr>
            <a:lvl5pPr rtl="0">
              <a:spcBef>
                <a:spcPts val="0"/>
              </a:spcBef>
              <a:buNone/>
              <a:defRPr sz="1100"/>
            </a:lvl5pPr>
            <a:lvl6pPr rtl="0">
              <a:spcBef>
                <a:spcPts val="0"/>
              </a:spcBef>
              <a:buNone/>
              <a:defRPr sz="1100"/>
            </a:lvl6pPr>
            <a:lvl7pPr rtl="0">
              <a:spcBef>
                <a:spcPts val="0"/>
              </a:spcBef>
              <a:buNone/>
              <a:defRPr sz="1100"/>
            </a:lvl7pPr>
            <a:lvl8pPr rtl="0">
              <a:spcBef>
                <a:spcPts val="0"/>
              </a:spcBef>
              <a:buNone/>
              <a:defRPr sz="1100"/>
            </a:lvl8pPr>
            <a:lvl9pPr rtl="0">
              <a:spcBef>
                <a:spcPts val="0"/>
              </a:spcBef>
              <a:buNone/>
              <a:defRPr sz="1100"/>
            </a:lvl9pPr>
          </a:lstStyle>
          <a:p>
            <a:pPr algn="ctr" hangingPunct="1"/>
            <a:r>
              <a:rPr lang="en" sz="4000" dirty="0">
                <a:solidFill>
                  <a:srgbClr val="47B05C"/>
                </a:solidFill>
              </a:rPr>
              <a:t>Find </a:t>
            </a:r>
            <a:r>
              <a:rPr lang="en" sz="4000" dirty="0" smtClean="0">
                <a:solidFill>
                  <a:srgbClr val="47B05C"/>
                </a:solidFill>
              </a:rPr>
              <a:t>the </a:t>
            </a:r>
            <a:r>
              <a:rPr lang="en" sz="4000" dirty="0">
                <a:solidFill>
                  <a:srgbClr val="47B05C"/>
                </a:solidFill>
              </a:rPr>
              <a:t>Giving Circle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433" y="1405128"/>
            <a:ext cx="6626385" cy="4407935"/>
          </a:xfrm>
          <a:prstGeom prst="rect">
            <a:avLst/>
          </a:prstGeom>
        </p:spPr>
      </p:pic>
      <p:sp>
        <p:nvSpPr>
          <p:cNvPr id="5" name="TextBox 4"/>
          <p:cNvSpPr txBox="1"/>
          <p:nvPr/>
        </p:nvSpPr>
        <p:spPr>
          <a:xfrm>
            <a:off x="183148" y="3497163"/>
            <a:ext cx="3960303" cy="1631216"/>
          </a:xfrm>
          <a:prstGeom prst="rect">
            <a:avLst/>
          </a:prstGeom>
          <a:noFill/>
        </p:spPr>
        <p:txBody>
          <a:bodyPr wrap="square" rtlCol="0">
            <a:spAutoFit/>
          </a:bodyPr>
          <a:lstStyle/>
          <a:p>
            <a:pPr algn="ctr" hangingPunct="1"/>
            <a:r>
              <a:rPr lang="en-US" sz="2000" dirty="0">
                <a:latin typeface="Arial"/>
                <a:cs typeface="Arial"/>
                <a:sym typeface="Arial"/>
              </a:rPr>
              <a:t>All members go to </a:t>
            </a:r>
            <a:r>
              <a:rPr lang="en-US" sz="2000" dirty="0" smtClean="0">
                <a:latin typeface="Arial"/>
                <a:cs typeface="Arial"/>
                <a:sym typeface="Arial"/>
              </a:rPr>
              <a:t>the WGC’s page to </a:t>
            </a:r>
            <a:r>
              <a:rPr lang="en-US" sz="2000" b="1" dirty="0">
                <a:solidFill>
                  <a:srgbClr val="14A0DC"/>
                </a:solidFill>
                <a:latin typeface="Arial"/>
                <a:cs typeface="Arial"/>
                <a:sym typeface="Arial"/>
              </a:rPr>
              <a:t>make </a:t>
            </a:r>
            <a:r>
              <a:rPr lang="en-US" sz="2000" b="1" dirty="0" smtClean="0">
                <a:solidFill>
                  <a:srgbClr val="14A0DC"/>
                </a:solidFill>
                <a:latin typeface="Arial"/>
                <a:cs typeface="Arial"/>
                <a:sym typeface="Arial"/>
              </a:rPr>
              <a:t>a contribution</a:t>
            </a:r>
          </a:p>
          <a:p>
            <a:pPr algn="ctr" hangingPunct="1"/>
            <a:endParaRPr lang="en-US" sz="2000" b="1" dirty="0">
              <a:solidFill>
                <a:srgbClr val="14A0DC"/>
              </a:solidFill>
              <a:latin typeface="Arial"/>
              <a:cs typeface="Arial"/>
              <a:sym typeface="Arial"/>
            </a:endParaRPr>
          </a:p>
          <a:p>
            <a:pPr algn="ctr" hangingPunct="1"/>
            <a:r>
              <a:rPr lang="en-US" sz="2000" b="1" dirty="0" smtClean="0">
                <a:solidFill>
                  <a:srgbClr val="14A0DC"/>
                </a:solidFill>
                <a:latin typeface="Arial"/>
                <a:cs typeface="Arial"/>
                <a:sym typeface="Arial"/>
              </a:rPr>
              <a:t>Real-time account access!</a:t>
            </a:r>
            <a:endParaRPr lang="en-US" sz="2000" dirty="0">
              <a:latin typeface="Arial"/>
              <a:cs typeface="Arial"/>
              <a:sym typeface="Arial"/>
            </a:endParaRPr>
          </a:p>
          <a:p>
            <a:pPr algn="ctr" hangingPunct="1"/>
            <a:endParaRPr lang="en-US" sz="2000" dirty="0">
              <a:latin typeface="Arial"/>
              <a:cs typeface="Arial"/>
              <a:sym typeface="Arial"/>
            </a:endParaRPr>
          </a:p>
        </p:txBody>
      </p:sp>
    </p:spTree>
    <p:extLst>
      <p:ext uri="{BB962C8B-B14F-4D97-AF65-F5344CB8AC3E}">
        <p14:creationId xmlns:p14="http://schemas.microsoft.com/office/powerpoint/2010/main" val="4119954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9"/>
          <p:cNvSpPr txBox="1">
            <a:spLocks/>
          </p:cNvSpPr>
          <p:nvPr/>
        </p:nvSpPr>
        <p:spPr>
          <a:xfrm>
            <a:off x="390218" y="279506"/>
            <a:ext cx="8504400" cy="720899"/>
          </a:xfrm>
          <a:prstGeom prst="rect">
            <a:avLst/>
          </a:prstGeom>
          <a:noFill/>
          <a:ln>
            <a:noFill/>
          </a:ln>
        </p:spPr>
        <p:txBody>
          <a:bodyPr lIns="68575" tIns="68575" rIns="68575" bIns="6857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5100" b="1" i="0" u="none" strike="noStrike" cap="none" baseline="0">
                <a:solidFill>
                  <a:srgbClr val="4AB969"/>
                </a:solidFill>
                <a:latin typeface="Arial"/>
                <a:ea typeface="Arial"/>
                <a:cs typeface="Arial"/>
                <a:sym typeface="Arial"/>
              </a:defRPr>
            </a:lvl1pPr>
            <a:lvl2pPr rtl="0">
              <a:spcBef>
                <a:spcPts val="0"/>
              </a:spcBef>
              <a:buNone/>
              <a:defRPr sz="1100"/>
            </a:lvl2pPr>
            <a:lvl3pPr rtl="0">
              <a:spcBef>
                <a:spcPts val="0"/>
              </a:spcBef>
              <a:buNone/>
              <a:defRPr sz="1100"/>
            </a:lvl3pPr>
            <a:lvl4pPr rtl="0">
              <a:spcBef>
                <a:spcPts val="0"/>
              </a:spcBef>
              <a:buNone/>
              <a:defRPr sz="1100"/>
            </a:lvl4pPr>
            <a:lvl5pPr rtl="0">
              <a:spcBef>
                <a:spcPts val="0"/>
              </a:spcBef>
              <a:buNone/>
              <a:defRPr sz="1100"/>
            </a:lvl5pPr>
            <a:lvl6pPr rtl="0">
              <a:spcBef>
                <a:spcPts val="0"/>
              </a:spcBef>
              <a:buNone/>
              <a:defRPr sz="1100"/>
            </a:lvl6pPr>
            <a:lvl7pPr rtl="0">
              <a:spcBef>
                <a:spcPts val="0"/>
              </a:spcBef>
              <a:buNone/>
              <a:defRPr sz="1100"/>
            </a:lvl7pPr>
            <a:lvl8pPr rtl="0">
              <a:spcBef>
                <a:spcPts val="0"/>
              </a:spcBef>
              <a:buNone/>
              <a:defRPr sz="1100"/>
            </a:lvl8pPr>
            <a:lvl9pPr rtl="0">
              <a:spcBef>
                <a:spcPts val="0"/>
              </a:spcBef>
              <a:buNone/>
              <a:defRPr sz="1100"/>
            </a:lvl9pPr>
          </a:lstStyle>
          <a:p>
            <a:pPr hangingPunct="1"/>
            <a:r>
              <a:rPr lang="en" sz="4000" dirty="0">
                <a:solidFill>
                  <a:srgbClr val="47B05C"/>
                </a:solidFill>
              </a:rPr>
              <a:t>Determine Frequency and Amount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451" y="1191492"/>
            <a:ext cx="4420003" cy="4835236"/>
          </a:xfrm>
          <a:prstGeom prst="rect">
            <a:avLst/>
          </a:prstGeom>
        </p:spPr>
      </p:pic>
      <p:sp>
        <p:nvSpPr>
          <p:cNvPr id="6" name="TextBox 5"/>
          <p:cNvSpPr txBox="1"/>
          <p:nvPr/>
        </p:nvSpPr>
        <p:spPr>
          <a:xfrm>
            <a:off x="183148" y="3570618"/>
            <a:ext cx="3960303" cy="2862322"/>
          </a:xfrm>
          <a:prstGeom prst="rect">
            <a:avLst/>
          </a:prstGeom>
          <a:noFill/>
        </p:spPr>
        <p:txBody>
          <a:bodyPr wrap="square" rtlCol="0">
            <a:spAutoFit/>
          </a:bodyPr>
          <a:lstStyle/>
          <a:p>
            <a:pPr algn="ctr" hangingPunct="1"/>
            <a:r>
              <a:rPr lang="en-US" sz="2000" b="1" dirty="0">
                <a:solidFill>
                  <a:srgbClr val="14A0DC"/>
                </a:solidFill>
                <a:latin typeface="Arial"/>
                <a:cs typeface="Arial"/>
                <a:sym typeface="Arial"/>
              </a:rPr>
              <a:t>Recurring </a:t>
            </a:r>
            <a:r>
              <a:rPr lang="en-US" sz="2000" b="1" dirty="0" smtClean="0">
                <a:solidFill>
                  <a:srgbClr val="14A0DC"/>
                </a:solidFill>
                <a:latin typeface="Arial"/>
                <a:cs typeface="Arial"/>
                <a:sym typeface="Arial"/>
              </a:rPr>
              <a:t>Payment Options</a:t>
            </a:r>
            <a:endParaRPr lang="en-US" sz="2000" b="1" dirty="0">
              <a:solidFill>
                <a:srgbClr val="14A0DC"/>
              </a:solidFill>
              <a:latin typeface="Arial"/>
              <a:cs typeface="Arial"/>
              <a:sym typeface="Arial"/>
            </a:endParaRPr>
          </a:p>
          <a:p>
            <a:pPr marL="171450" indent="-171450" algn="ctr" hangingPunct="1">
              <a:buFont typeface="Arial" panose="020B0604020202020204" pitchFamily="34" charset="0"/>
              <a:buChar char="•"/>
            </a:pPr>
            <a:endParaRPr lang="en-US" sz="2000" b="1" dirty="0">
              <a:solidFill>
                <a:srgbClr val="555559"/>
              </a:solidFill>
              <a:latin typeface="Arial"/>
              <a:cs typeface="Arial"/>
              <a:sym typeface="Arial"/>
            </a:endParaRPr>
          </a:p>
          <a:p>
            <a:pPr algn="ctr" hangingPunct="1"/>
            <a:r>
              <a:rPr lang="en-US" sz="2000" b="1" dirty="0">
                <a:solidFill>
                  <a:srgbClr val="14A0DC"/>
                </a:solidFill>
                <a:latin typeface="Arial"/>
                <a:cs typeface="Arial"/>
                <a:sym typeface="Arial"/>
              </a:rPr>
              <a:t>Monthly, quarterly, bi-monthly or annual </a:t>
            </a:r>
            <a:r>
              <a:rPr lang="en-US" sz="2000" dirty="0">
                <a:solidFill>
                  <a:srgbClr val="555559"/>
                </a:solidFill>
                <a:latin typeface="Arial"/>
                <a:cs typeface="Arial"/>
                <a:sym typeface="Arial"/>
              </a:rPr>
              <a:t>recurring contributions</a:t>
            </a:r>
          </a:p>
          <a:p>
            <a:pPr algn="ctr" hangingPunct="1"/>
            <a:endParaRPr lang="en-US" sz="2000" dirty="0">
              <a:solidFill>
                <a:srgbClr val="555559"/>
              </a:solidFill>
              <a:latin typeface="Arial"/>
              <a:cs typeface="Arial"/>
              <a:sym typeface="Arial"/>
            </a:endParaRPr>
          </a:p>
          <a:p>
            <a:pPr algn="ctr" hangingPunct="1"/>
            <a:r>
              <a:rPr lang="en-US" sz="2000" dirty="0">
                <a:solidFill>
                  <a:srgbClr val="555559"/>
                </a:solidFill>
                <a:latin typeface="Arial"/>
                <a:cs typeface="Arial"/>
                <a:sym typeface="Arial"/>
              </a:rPr>
              <a:t>Make sure to enter correct amount!</a:t>
            </a:r>
          </a:p>
          <a:p>
            <a:pPr algn="ctr" hangingPunct="1"/>
            <a:endParaRPr lang="en-US" sz="2000" dirty="0">
              <a:latin typeface="Arial"/>
              <a:cs typeface="Arial"/>
              <a:sym typeface="Arial"/>
            </a:endParaRPr>
          </a:p>
          <a:p>
            <a:pPr algn="ctr" hangingPunct="1"/>
            <a:endParaRPr lang="en-US" sz="2000" dirty="0">
              <a:latin typeface="Arial"/>
              <a:cs typeface="Arial"/>
              <a:sym typeface="Arial"/>
            </a:endParaRPr>
          </a:p>
        </p:txBody>
      </p:sp>
    </p:spTree>
    <p:extLst>
      <p:ext uri="{BB962C8B-B14F-4D97-AF65-F5344CB8AC3E}">
        <p14:creationId xmlns:p14="http://schemas.microsoft.com/office/powerpoint/2010/main" val="1922463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9"/>
          <p:cNvSpPr txBox="1">
            <a:spLocks/>
          </p:cNvSpPr>
          <p:nvPr/>
        </p:nvSpPr>
        <p:spPr>
          <a:xfrm>
            <a:off x="1110663" y="526519"/>
            <a:ext cx="7007700" cy="720899"/>
          </a:xfrm>
          <a:prstGeom prst="rect">
            <a:avLst/>
          </a:prstGeom>
          <a:noFill/>
          <a:ln>
            <a:noFill/>
          </a:ln>
        </p:spPr>
        <p:txBody>
          <a:bodyPr lIns="68575" tIns="68575" rIns="68575" bIns="6857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5100" b="1" i="0" u="none" strike="noStrike" cap="none" baseline="0">
                <a:solidFill>
                  <a:srgbClr val="4AB969"/>
                </a:solidFill>
                <a:latin typeface="Arial"/>
                <a:ea typeface="Arial"/>
                <a:cs typeface="Arial"/>
                <a:sym typeface="Arial"/>
              </a:defRPr>
            </a:lvl1pPr>
            <a:lvl2pPr rtl="0">
              <a:spcBef>
                <a:spcPts val="0"/>
              </a:spcBef>
              <a:buNone/>
              <a:defRPr sz="1100"/>
            </a:lvl2pPr>
            <a:lvl3pPr rtl="0">
              <a:spcBef>
                <a:spcPts val="0"/>
              </a:spcBef>
              <a:buNone/>
              <a:defRPr sz="1100"/>
            </a:lvl3pPr>
            <a:lvl4pPr rtl="0">
              <a:spcBef>
                <a:spcPts val="0"/>
              </a:spcBef>
              <a:buNone/>
              <a:defRPr sz="1100"/>
            </a:lvl4pPr>
            <a:lvl5pPr rtl="0">
              <a:spcBef>
                <a:spcPts val="0"/>
              </a:spcBef>
              <a:buNone/>
              <a:defRPr sz="1100"/>
            </a:lvl5pPr>
            <a:lvl6pPr rtl="0">
              <a:spcBef>
                <a:spcPts val="0"/>
              </a:spcBef>
              <a:buNone/>
              <a:defRPr sz="1100"/>
            </a:lvl6pPr>
            <a:lvl7pPr rtl="0">
              <a:spcBef>
                <a:spcPts val="0"/>
              </a:spcBef>
              <a:buNone/>
              <a:defRPr sz="1100"/>
            </a:lvl7pPr>
            <a:lvl8pPr rtl="0">
              <a:spcBef>
                <a:spcPts val="0"/>
              </a:spcBef>
              <a:buNone/>
              <a:defRPr sz="1100"/>
            </a:lvl8pPr>
            <a:lvl9pPr rtl="0">
              <a:spcBef>
                <a:spcPts val="0"/>
              </a:spcBef>
              <a:buNone/>
              <a:defRPr sz="1100"/>
            </a:lvl9pPr>
          </a:lstStyle>
          <a:p>
            <a:pPr algn="ctr" hangingPunct="1"/>
            <a:r>
              <a:rPr lang="en" sz="4000" dirty="0">
                <a:solidFill>
                  <a:srgbClr val="47B05C"/>
                </a:solidFill>
              </a:rPr>
              <a:t>Instant </a:t>
            </a:r>
            <a:r>
              <a:rPr lang="en" sz="4000" dirty="0" smtClean="0">
                <a:solidFill>
                  <a:srgbClr val="47B05C"/>
                </a:solidFill>
              </a:rPr>
              <a:t>Receipts! </a:t>
            </a:r>
            <a:endParaRPr lang="en" sz="4000" dirty="0">
              <a:solidFill>
                <a:srgbClr val="47B05C"/>
              </a:solidFill>
            </a:endParaRPr>
          </a:p>
        </p:txBody>
      </p:sp>
      <p:sp>
        <p:nvSpPr>
          <p:cNvPr id="4" name="TextBox 3"/>
          <p:cNvSpPr txBox="1"/>
          <p:nvPr/>
        </p:nvSpPr>
        <p:spPr>
          <a:xfrm>
            <a:off x="2127945" y="6127299"/>
            <a:ext cx="4370786" cy="430887"/>
          </a:xfrm>
          <a:prstGeom prst="rect">
            <a:avLst/>
          </a:prstGeom>
          <a:noFill/>
        </p:spPr>
        <p:txBody>
          <a:bodyPr wrap="square" rtlCol="0">
            <a:spAutoFit/>
          </a:bodyPr>
          <a:lstStyle/>
          <a:p>
            <a:pPr algn="ctr" hangingPunct="1"/>
            <a:r>
              <a:rPr lang="en-US" sz="2200" b="1" dirty="0">
                <a:solidFill>
                  <a:srgbClr val="14A0DC"/>
                </a:solidFill>
                <a:latin typeface="Arial"/>
                <a:cs typeface="Arial"/>
                <a:sym typeface="Arial"/>
              </a:rPr>
              <a:t>Receive a tax eligible receipt</a:t>
            </a:r>
            <a:endParaRPr lang="en-US" sz="2200" dirty="0">
              <a:latin typeface="Arial"/>
              <a:cs typeface="Arial"/>
              <a:sym typeface="Arial"/>
            </a:endParaRPr>
          </a:p>
        </p:txBody>
      </p:sp>
      <p:pic>
        <p:nvPicPr>
          <p:cNvPr id="1026" name="Picture 2" descr="Image result for tax recei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418" y="1357745"/>
            <a:ext cx="5915892" cy="458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3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9800" y="3733800"/>
            <a:ext cx="4648200" cy="2883091"/>
          </a:xfrm>
        </p:spPr>
        <p:txBody>
          <a:bodyPr/>
          <a:lstStyle/>
          <a:p>
            <a:pPr marL="109728" indent="0" algn="ctr">
              <a:buNone/>
            </a:pPr>
            <a:r>
              <a:rPr lang="en-US" i="1" dirty="0">
                <a:latin typeface="Arial" panose="020B0604020202020204" pitchFamily="34" charset="0"/>
                <a:cs typeface="Arial" panose="020B0604020202020204" pitchFamily="34" charset="0"/>
              </a:rPr>
              <a:t>Kim Malat, Chair</a:t>
            </a:r>
          </a:p>
          <a:p>
            <a:pPr marL="109728" indent="0" algn="ctr">
              <a:buNone/>
            </a:pPr>
            <a:r>
              <a:rPr lang="en-US" i="1" dirty="0">
                <a:latin typeface="Arial" panose="020B0604020202020204" pitchFamily="34" charset="0"/>
                <a:cs typeface="Arial" panose="020B0604020202020204" pitchFamily="34" charset="0"/>
              </a:rPr>
              <a:t>Tami </a:t>
            </a:r>
            <a:r>
              <a:rPr lang="en-US" i="1" dirty="0" err="1">
                <a:latin typeface="Arial" panose="020B0604020202020204" pitchFamily="34" charset="0"/>
                <a:cs typeface="Arial" panose="020B0604020202020204" pitchFamily="34" charset="0"/>
              </a:rPr>
              <a:t>Zavislan</a:t>
            </a:r>
            <a:r>
              <a:rPr lang="en-US" i="1" dirty="0">
                <a:latin typeface="Arial" panose="020B0604020202020204" pitchFamily="34" charset="0"/>
                <a:cs typeface="Arial" panose="020B0604020202020204" pitchFamily="34" charset="0"/>
              </a:rPr>
              <a:t>, Vice-Chair</a:t>
            </a:r>
          </a:p>
          <a:p>
            <a:pPr marL="109728" indent="0" algn="ctr">
              <a:buNone/>
            </a:pPr>
            <a:r>
              <a:rPr lang="en-US" i="1" dirty="0">
                <a:latin typeface="Arial" panose="020B0604020202020204" pitchFamily="34" charset="0"/>
                <a:cs typeface="Arial" panose="020B0604020202020204" pitchFamily="34" charset="0"/>
              </a:rPr>
              <a:t>Jodi Davis, Past Chair</a:t>
            </a:r>
          </a:p>
          <a:p>
            <a:pPr marL="109728" indent="0" algn="ctr">
              <a:buNone/>
            </a:pPr>
            <a:r>
              <a:rPr lang="en-US" i="1" dirty="0">
                <a:latin typeface="Arial" panose="020B0604020202020204" pitchFamily="34" charset="0"/>
                <a:cs typeface="Arial" panose="020B0604020202020204" pitchFamily="34" charset="0"/>
              </a:rPr>
              <a:t>Donna </a:t>
            </a:r>
            <a:r>
              <a:rPr lang="en-US" i="1" dirty="0" err="1">
                <a:latin typeface="Arial" panose="020B0604020202020204" pitchFamily="34" charset="0"/>
                <a:cs typeface="Arial" panose="020B0604020202020204" pitchFamily="34" charset="0"/>
              </a:rPr>
              <a:t>Kreis</a:t>
            </a:r>
            <a:r>
              <a:rPr lang="en-US" i="1" dirty="0">
                <a:latin typeface="Arial" panose="020B0604020202020204" pitchFamily="34" charset="0"/>
                <a:cs typeface="Arial" panose="020B0604020202020204" pitchFamily="34" charset="0"/>
              </a:rPr>
              <a:t>, Treasurer</a:t>
            </a:r>
          </a:p>
          <a:p>
            <a:pPr marL="109728" indent="0" algn="ctr">
              <a:buNone/>
            </a:pPr>
            <a:r>
              <a:rPr lang="en-US" i="1" dirty="0">
                <a:latin typeface="Arial" panose="020B0604020202020204" pitchFamily="34" charset="0"/>
                <a:cs typeface="Arial" panose="020B0604020202020204" pitchFamily="34" charset="0"/>
              </a:rPr>
              <a:t>Sara Burley, Secretary</a:t>
            </a:r>
          </a:p>
        </p:txBody>
      </p:sp>
      <p:sp>
        <p:nvSpPr>
          <p:cNvPr id="3" name="Title 2"/>
          <p:cNvSpPr>
            <a:spLocks noGrp="1"/>
          </p:cNvSpPr>
          <p:nvPr>
            <p:ph type="title"/>
          </p:nvPr>
        </p:nvSpPr>
        <p:spPr>
          <a:xfrm>
            <a:off x="762000" y="274638"/>
            <a:ext cx="7924800" cy="1143000"/>
          </a:xfrm>
        </p:spPr>
        <p:txBody>
          <a:bodyPr>
            <a:normAutofit/>
          </a:bodyPr>
          <a:lstStyle/>
          <a:p>
            <a:pPr algn="ctr"/>
            <a:r>
              <a:rPr lang="en-US" dirty="0">
                <a:solidFill>
                  <a:schemeClr val="tx1"/>
                </a:solidFill>
                <a:effectLst/>
                <a:latin typeface="Arial" panose="020B0604020202020204" pitchFamily="34" charset="0"/>
                <a:cs typeface="Arial" panose="020B0604020202020204" pitchFamily="34" charset="0"/>
              </a:rPr>
              <a:t>The Executive Board</a:t>
            </a:r>
          </a:p>
        </p:txBody>
      </p:sp>
      <p:pic>
        <p:nvPicPr>
          <p:cNvPr id="4" name="Picture 3" descr="C:\Documents and Settings\jdavis\Local Settings\Temporary Internet Files\Content.Outlook\LJA38MVU\WGCLogoCLIENT-ksm.jpg"/>
          <p:cNvPicPr/>
          <p:nvPr/>
        </p:nvPicPr>
        <p:blipFill>
          <a:blip r:embed="rId2" cstate="print"/>
          <a:stretch>
            <a:fillRect/>
          </a:stretch>
        </p:blipFill>
        <p:spPr bwMode="auto">
          <a:xfrm>
            <a:off x="3733800" y="1371600"/>
            <a:ext cx="1981200" cy="1828800"/>
          </a:xfrm>
          <a:prstGeom prst="rect">
            <a:avLst/>
          </a:prstGeom>
          <a:noFill/>
          <a:ln w="9525">
            <a:noFill/>
            <a:miter lim="800000"/>
            <a:headEnd/>
            <a:tailEnd/>
          </a:ln>
        </p:spPr>
      </p:pic>
    </p:spTree>
    <p:extLst>
      <p:ext uri="{BB962C8B-B14F-4D97-AF65-F5344CB8AC3E}">
        <p14:creationId xmlns:p14="http://schemas.microsoft.com/office/powerpoint/2010/main" val="163885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9"/>
          <p:cNvSpPr txBox="1">
            <a:spLocks/>
          </p:cNvSpPr>
          <p:nvPr/>
        </p:nvSpPr>
        <p:spPr>
          <a:xfrm>
            <a:off x="1125594" y="568645"/>
            <a:ext cx="7007700" cy="720899"/>
          </a:xfrm>
          <a:prstGeom prst="rect">
            <a:avLst/>
          </a:prstGeom>
          <a:noFill/>
          <a:ln>
            <a:noFill/>
          </a:ln>
        </p:spPr>
        <p:txBody>
          <a:bodyPr lIns="68575" tIns="68575" rIns="68575" bIns="6857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5100" b="1" i="0" u="none" strike="noStrike" cap="none" baseline="0">
                <a:solidFill>
                  <a:srgbClr val="4AB969"/>
                </a:solidFill>
                <a:latin typeface="Arial"/>
                <a:ea typeface="Arial"/>
                <a:cs typeface="Arial"/>
                <a:sym typeface="Arial"/>
              </a:defRPr>
            </a:lvl1pPr>
            <a:lvl2pPr rtl="0">
              <a:spcBef>
                <a:spcPts val="0"/>
              </a:spcBef>
              <a:buNone/>
              <a:defRPr sz="1100"/>
            </a:lvl2pPr>
            <a:lvl3pPr rtl="0">
              <a:spcBef>
                <a:spcPts val="0"/>
              </a:spcBef>
              <a:buNone/>
              <a:defRPr sz="1100"/>
            </a:lvl3pPr>
            <a:lvl4pPr rtl="0">
              <a:spcBef>
                <a:spcPts val="0"/>
              </a:spcBef>
              <a:buNone/>
              <a:defRPr sz="1100"/>
            </a:lvl4pPr>
            <a:lvl5pPr rtl="0">
              <a:spcBef>
                <a:spcPts val="0"/>
              </a:spcBef>
              <a:buNone/>
              <a:defRPr sz="1100"/>
            </a:lvl5pPr>
            <a:lvl6pPr rtl="0">
              <a:spcBef>
                <a:spcPts val="0"/>
              </a:spcBef>
              <a:buNone/>
              <a:defRPr sz="1100"/>
            </a:lvl6pPr>
            <a:lvl7pPr rtl="0">
              <a:spcBef>
                <a:spcPts val="0"/>
              </a:spcBef>
              <a:buNone/>
              <a:defRPr sz="1100"/>
            </a:lvl7pPr>
            <a:lvl8pPr rtl="0">
              <a:spcBef>
                <a:spcPts val="0"/>
              </a:spcBef>
              <a:buNone/>
              <a:defRPr sz="1100"/>
            </a:lvl8pPr>
            <a:lvl9pPr rtl="0">
              <a:spcBef>
                <a:spcPts val="0"/>
              </a:spcBef>
              <a:buNone/>
              <a:defRPr sz="1100"/>
            </a:lvl9pPr>
          </a:lstStyle>
          <a:p>
            <a:pPr algn="ctr" hangingPunct="1"/>
            <a:r>
              <a:rPr lang="en" sz="4000" dirty="0">
                <a:solidFill>
                  <a:srgbClr val="47B05C"/>
                </a:solidFill>
              </a:rPr>
              <a:t>Fees</a:t>
            </a:r>
          </a:p>
        </p:txBody>
      </p:sp>
      <p:sp>
        <p:nvSpPr>
          <p:cNvPr id="5" name="TextBox 4"/>
          <p:cNvSpPr txBox="1"/>
          <p:nvPr/>
        </p:nvSpPr>
        <p:spPr>
          <a:xfrm>
            <a:off x="1125594" y="3306258"/>
            <a:ext cx="4653643" cy="707886"/>
          </a:xfrm>
          <a:prstGeom prst="rect">
            <a:avLst/>
          </a:prstGeom>
          <a:noFill/>
        </p:spPr>
        <p:txBody>
          <a:bodyPr wrap="square" rtlCol="0">
            <a:spAutoFit/>
          </a:bodyPr>
          <a:lstStyle/>
          <a:p>
            <a:pPr hangingPunct="1"/>
            <a:r>
              <a:rPr lang="en-US" sz="4000" dirty="0">
                <a:solidFill>
                  <a:srgbClr val="555559"/>
                </a:solidFill>
                <a:latin typeface="Arial"/>
                <a:cs typeface="Arial"/>
                <a:sym typeface="Arial"/>
              </a:rPr>
              <a:t>1% distribution fee</a:t>
            </a:r>
          </a:p>
        </p:txBody>
      </p:sp>
      <p:sp>
        <p:nvSpPr>
          <p:cNvPr id="6" name="TextBox 5"/>
          <p:cNvSpPr txBox="1"/>
          <p:nvPr/>
        </p:nvSpPr>
        <p:spPr>
          <a:xfrm>
            <a:off x="2302622" y="1747858"/>
            <a:ext cx="4653643" cy="707886"/>
          </a:xfrm>
          <a:prstGeom prst="rect">
            <a:avLst/>
          </a:prstGeom>
          <a:noFill/>
        </p:spPr>
        <p:txBody>
          <a:bodyPr wrap="square" rtlCol="0">
            <a:spAutoFit/>
          </a:bodyPr>
          <a:lstStyle/>
          <a:p>
            <a:pPr algn="ctr" hangingPunct="1"/>
            <a:r>
              <a:rPr lang="en-US" sz="4000" i="1" dirty="0">
                <a:solidFill>
                  <a:srgbClr val="14A0DC"/>
                </a:solidFill>
                <a:latin typeface="Arial"/>
                <a:cs typeface="Arial"/>
                <a:sym typeface="Arial"/>
              </a:rPr>
              <a:t>Lowest out there!</a:t>
            </a:r>
          </a:p>
        </p:txBody>
      </p:sp>
      <p:sp>
        <p:nvSpPr>
          <p:cNvPr id="2" name="Oval 1"/>
          <p:cNvSpPr/>
          <p:nvPr/>
        </p:nvSpPr>
        <p:spPr>
          <a:xfrm>
            <a:off x="845127" y="2666882"/>
            <a:ext cx="5118841" cy="1906551"/>
          </a:xfrm>
          <a:prstGeom prst="ellipse">
            <a:avLst/>
          </a:prstGeom>
          <a:noFill/>
          <a:ln w="50800">
            <a:solidFill>
              <a:srgbClr val="47B05C"/>
            </a:solidFill>
          </a:ln>
        </p:spPr>
        <p:style>
          <a:lnRef idx="2">
            <a:schemeClr val="accent3"/>
          </a:lnRef>
          <a:fillRef idx="1">
            <a:schemeClr val="lt1"/>
          </a:fillRef>
          <a:effectRef idx="0">
            <a:schemeClr val="accent3"/>
          </a:effectRef>
          <a:fontRef idx="minor">
            <a:schemeClr val="dk1"/>
          </a:fontRef>
        </p:style>
        <p:txBody>
          <a:bodyPr rtlCol="0" anchor="ctr"/>
          <a:lstStyle/>
          <a:p>
            <a:pPr algn="ctr" hangingPunct="1"/>
            <a:endParaRPr lang="en-US" sz="1400">
              <a:solidFill>
                <a:srgbClr val="000000"/>
              </a:solidFill>
              <a:latin typeface="Arial"/>
              <a:sym typeface="Arial"/>
            </a:endParaRPr>
          </a:p>
        </p:txBody>
      </p:sp>
      <p:pic>
        <p:nvPicPr>
          <p:cNvPr id="4" name="Picture 3"/>
          <p:cNvPicPr>
            <a:picLocks noChangeAspect="1"/>
          </p:cNvPicPr>
          <p:nvPr/>
        </p:nvPicPr>
        <p:blipFill>
          <a:blip r:embed="rId3"/>
          <a:stretch>
            <a:fillRect/>
          </a:stretch>
        </p:blipFill>
        <p:spPr>
          <a:xfrm flipV="1">
            <a:off x="3251013" y="4520790"/>
            <a:ext cx="5425910" cy="1951743"/>
          </a:xfrm>
          <a:prstGeom prst="rect">
            <a:avLst/>
          </a:prstGeom>
        </p:spPr>
      </p:pic>
      <p:sp>
        <p:nvSpPr>
          <p:cNvPr id="8" name="TextBox 7"/>
          <p:cNvSpPr txBox="1"/>
          <p:nvPr/>
        </p:nvSpPr>
        <p:spPr>
          <a:xfrm>
            <a:off x="5779237" y="5777890"/>
            <a:ext cx="184731" cy="369332"/>
          </a:xfrm>
          <a:prstGeom prst="rect">
            <a:avLst/>
          </a:prstGeom>
          <a:noFill/>
        </p:spPr>
        <p:txBody>
          <a:bodyPr wrap="none" rtlCol="0">
            <a:spAutoFit/>
          </a:bodyPr>
          <a:lstStyle/>
          <a:p>
            <a:endParaRPr lang="en-US" dirty="0"/>
          </a:p>
        </p:txBody>
      </p:sp>
      <p:sp>
        <p:nvSpPr>
          <p:cNvPr id="9" name="TextBox 8"/>
          <p:cNvSpPr txBox="1"/>
          <p:nvPr/>
        </p:nvSpPr>
        <p:spPr>
          <a:xfrm>
            <a:off x="3607119" y="4861263"/>
            <a:ext cx="4950050" cy="1323439"/>
          </a:xfrm>
          <a:prstGeom prst="rect">
            <a:avLst/>
          </a:prstGeom>
          <a:noFill/>
        </p:spPr>
        <p:txBody>
          <a:bodyPr wrap="square" rtlCol="0">
            <a:spAutoFit/>
          </a:bodyPr>
          <a:lstStyle/>
          <a:p>
            <a:pPr algn="ctr"/>
            <a:r>
              <a:rPr lang="en-US" sz="4000" dirty="0" smtClean="0"/>
              <a:t>1% check/e-check</a:t>
            </a:r>
          </a:p>
          <a:p>
            <a:pPr algn="ctr"/>
            <a:r>
              <a:rPr lang="en-US" sz="4000" dirty="0" smtClean="0"/>
              <a:t>3% credit card</a:t>
            </a:r>
            <a:endParaRPr lang="en-US" sz="4000" dirty="0"/>
          </a:p>
        </p:txBody>
      </p:sp>
    </p:spTree>
    <p:extLst>
      <p:ext uri="{BB962C8B-B14F-4D97-AF65-F5344CB8AC3E}">
        <p14:creationId xmlns:p14="http://schemas.microsoft.com/office/powerpoint/2010/main" val="719193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5017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8727" y="2628899"/>
            <a:ext cx="7272337" cy="1323439"/>
          </a:xfrm>
          <a:prstGeom prst="rect">
            <a:avLst/>
          </a:prstGeom>
          <a:noFill/>
        </p:spPr>
        <p:txBody>
          <a:bodyPr wrap="square" rtlCol="0">
            <a:spAutoFit/>
          </a:bodyPr>
          <a:lstStyle/>
          <a:p>
            <a:pPr algn="ctr" hangingPunct="1"/>
            <a:r>
              <a:rPr lang="en-US" sz="8000" dirty="0">
                <a:latin typeface="Arial"/>
                <a:cs typeface="Arial"/>
                <a:sym typeface="Arial"/>
              </a:rPr>
              <a:t>Questions?</a:t>
            </a:r>
          </a:p>
        </p:txBody>
      </p:sp>
    </p:spTree>
    <p:extLst>
      <p:ext uri="{BB962C8B-B14F-4D97-AF65-F5344CB8AC3E}">
        <p14:creationId xmlns:p14="http://schemas.microsoft.com/office/powerpoint/2010/main" val="2572407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118" y="3505200"/>
            <a:ext cx="8229600" cy="1371600"/>
          </a:xfrm>
        </p:spPr>
        <p:txBody>
          <a:bodyPr>
            <a:normAutofit fontScale="90000"/>
          </a:bodyPr>
          <a:lstStyle/>
          <a:p>
            <a:pPr algn="ctr"/>
            <a:r>
              <a:rPr lang="en-US" sz="4400" dirty="0">
                <a:solidFill>
                  <a:schemeClr val="tx2"/>
                </a:solidFill>
              </a:rPr>
              <a:t/>
            </a:r>
            <a:br>
              <a:rPr lang="en-US" sz="4400" dirty="0">
                <a:solidFill>
                  <a:schemeClr val="tx2"/>
                </a:solidFill>
              </a:rPr>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t>
            </a:r>
            <a:br>
              <a:rPr lang="en-US" sz="4400" dirty="0"/>
            </a:br>
            <a:r>
              <a:rPr lang="en-US" sz="4400" dirty="0"/>
              <a:t/>
            </a:r>
            <a:br>
              <a:rPr lang="en-US" sz="4400" dirty="0"/>
            </a:br>
            <a:r>
              <a:rPr lang="en-US" sz="4400" dirty="0"/>
              <a:t/>
            </a:r>
            <a:br>
              <a:rPr lang="en-US" sz="4400" dirty="0"/>
            </a:br>
            <a:r>
              <a:rPr lang="en-US" sz="4400" dirty="0">
                <a:solidFill>
                  <a:schemeClr val="tx1"/>
                </a:solidFill>
                <a:effectLst/>
                <a:latin typeface="Arial" panose="020B0604020202020204" pitchFamily="34" charset="0"/>
                <a:cs typeface="Arial" panose="020B0604020202020204" pitchFamily="34" charset="0"/>
              </a:rPr>
              <a:t>Grant Committee Report</a:t>
            </a:r>
            <a:r>
              <a:rPr lang="en-US" sz="3600" dirty="0">
                <a:solidFill>
                  <a:schemeClr val="tx1"/>
                </a:solidFill>
                <a:effectLst/>
                <a:latin typeface="Arial" panose="020B0604020202020204" pitchFamily="34" charset="0"/>
                <a:cs typeface="Arial" panose="020B0604020202020204" pitchFamily="34" charset="0"/>
              </a:rPr>
              <a:t/>
            </a:r>
            <a:br>
              <a:rPr lang="en-US" sz="3600" dirty="0">
                <a:solidFill>
                  <a:schemeClr val="tx1"/>
                </a:solidFill>
                <a:effectLst/>
                <a:latin typeface="Arial" panose="020B0604020202020204" pitchFamily="34" charset="0"/>
                <a:cs typeface="Arial" panose="020B0604020202020204" pitchFamily="34" charset="0"/>
              </a:rPr>
            </a:br>
            <a:r>
              <a:rPr lang="en-US" sz="3600" dirty="0">
                <a:solidFill>
                  <a:schemeClr val="tx1"/>
                </a:solidFill>
                <a:effectLst/>
                <a:latin typeface="Arial" panose="020B0604020202020204" pitchFamily="34" charset="0"/>
                <a:cs typeface="Arial" panose="020B0604020202020204" pitchFamily="34" charset="0"/>
              </a:rPr>
              <a:t>Alice Welsh Leeds, Co-Chair</a:t>
            </a:r>
            <a:endParaRPr lang="en-US" sz="4400" dirty="0">
              <a:solidFill>
                <a:schemeClr val="tx1"/>
              </a:solidFill>
              <a:effectLst/>
              <a:latin typeface="Arial" panose="020B0604020202020204" pitchFamily="34" charset="0"/>
              <a:cs typeface="Arial" panose="020B0604020202020204" pitchFamily="34" charset="0"/>
            </a:endParaRPr>
          </a:p>
        </p:txBody>
      </p:sp>
      <p:pic>
        <p:nvPicPr>
          <p:cNvPr id="4" name="Picture 3" descr="C:\Documents and Settings\jdavis\Local Settings\Temporary Internet Files\Content.Outlook\LJA38MVU\WGCLogoCLIENT-ksm.jpg"/>
          <p:cNvPicPr/>
          <p:nvPr/>
        </p:nvPicPr>
        <p:blipFill>
          <a:blip r:embed="rId2" cstate="print"/>
          <a:stretch>
            <a:fillRect/>
          </a:stretch>
        </p:blipFill>
        <p:spPr bwMode="auto">
          <a:xfrm>
            <a:off x="2793438" y="381000"/>
            <a:ext cx="3454961" cy="3276600"/>
          </a:xfrm>
          <a:prstGeom prst="rect">
            <a:avLst/>
          </a:prstGeom>
          <a:noFill/>
          <a:ln w="9525">
            <a:noFill/>
            <a:miter lim="800000"/>
            <a:headEnd/>
            <a:tailEnd/>
          </a:ln>
        </p:spPr>
      </p:pic>
    </p:spTree>
    <p:extLst>
      <p:ext uri="{BB962C8B-B14F-4D97-AF65-F5344CB8AC3E}">
        <p14:creationId xmlns:p14="http://schemas.microsoft.com/office/powerpoint/2010/main" val="101601863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624078" indent="-514350">
              <a:buClr>
                <a:srgbClr val="0070C0"/>
              </a:buClr>
              <a:buSzPct val="100000"/>
              <a:buFont typeface="+mj-lt"/>
              <a:buAutoNum type="arabicPeriod"/>
            </a:pPr>
            <a:r>
              <a:rPr lang="en-US" dirty="0">
                <a:latin typeface="Arial" panose="020B0604020202020204" pitchFamily="34" charset="0"/>
                <a:cs typeface="Arial" panose="020B0604020202020204" pitchFamily="34" charset="0"/>
              </a:rPr>
              <a:t>Applications </a:t>
            </a:r>
            <a:r>
              <a:rPr lang="en-US" dirty="0" smtClean="0">
                <a:latin typeface="Arial" panose="020B0604020202020204" pitchFamily="34" charset="0"/>
                <a:cs typeface="Arial" panose="020B0604020202020204" pitchFamily="34" charset="0"/>
              </a:rPr>
              <a:t>were </a:t>
            </a:r>
            <a:r>
              <a:rPr lang="en-US" dirty="0">
                <a:latin typeface="Arial" panose="020B0604020202020204" pitchFamily="34" charset="0"/>
                <a:cs typeface="Arial" panose="020B0604020202020204" pitchFamily="34" charset="0"/>
              </a:rPr>
              <a:t>reviewed and individually scored by Grant Committee members.</a:t>
            </a:r>
          </a:p>
          <a:p>
            <a:pPr marL="624078" indent="-514350">
              <a:buClr>
                <a:srgbClr val="0070C0"/>
              </a:buClr>
              <a:buSzPct val="100000"/>
              <a:buFont typeface="+mj-lt"/>
              <a:buAutoNum type="arabicPeriod"/>
            </a:pPr>
            <a:r>
              <a:rPr lang="en-US" dirty="0">
                <a:latin typeface="Arial" panose="020B0604020202020204" pitchFamily="34" charset="0"/>
                <a:cs typeface="Arial" panose="020B0604020202020204" pitchFamily="34" charset="0"/>
              </a:rPr>
              <a:t>The Grant Committee </a:t>
            </a:r>
            <a:r>
              <a:rPr lang="en-US" dirty="0" smtClean="0">
                <a:latin typeface="Arial" panose="020B0604020202020204" pitchFamily="34" charset="0"/>
                <a:cs typeface="Arial" panose="020B0604020202020204" pitchFamily="34" charset="0"/>
              </a:rPr>
              <a:t>met </a:t>
            </a:r>
            <a:r>
              <a:rPr lang="en-US" dirty="0">
                <a:latin typeface="Arial" panose="020B0604020202020204" pitchFamily="34" charset="0"/>
                <a:cs typeface="Arial" panose="020B0604020202020204" pitchFamily="34" charset="0"/>
              </a:rPr>
              <a:t>to discuss the applications as a group and formulate a slate of recommendations to the Board.</a:t>
            </a:r>
          </a:p>
          <a:p>
            <a:pPr marL="624078" indent="-514350">
              <a:buClr>
                <a:srgbClr val="0070C0"/>
              </a:buClr>
              <a:buSzPct val="100000"/>
              <a:buFont typeface="+mj-lt"/>
              <a:buAutoNum type="arabicPeriod"/>
            </a:pPr>
            <a:r>
              <a:rPr lang="en-US" dirty="0">
                <a:latin typeface="Arial" panose="020B0604020202020204" pitchFamily="34" charset="0"/>
                <a:cs typeface="Arial" panose="020B0604020202020204" pitchFamily="34" charset="0"/>
              </a:rPr>
              <a:t>The Board </a:t>
            </a:r>
            <a:r>
              <a:rPr lang="en-US" dirty="0" smtClean="0">
                <a:latin typeface="Arial" panose="020B0604020202020204" pitchFamily="34" charset="0"/>
                <a:cs typeface="Arial" panose="020B0604020202020204" pitchFamily="34" charset="0"/>
              </a:rPr>
              <a:t>considered </a:t>
            </a:r>
            <a:r>
              <a:rPr lang="en-US" dirty="0">
                <a:latin typeface="Arial" panose="020B0604020202020204" pitchFamily="34" charset="0"/>
                <a:cs typeface="Arial" panose="020B0604020202020204" pitchFamily="34" charset="0"/>
              </a:rPr>
              <a:t>the recommendations from the Grant Committee and votes.</a:t>
            </a:r>
          </a:p>
          <a:p>
            <a:pPr marL="624078" indent="-514350">
              <a:buClr>
                <a:srgbClr val="0070C0"/>
              </a:buClr>
              <a:buSzPct val="100000"/>
              <a:buFont typeface="+mj-lt"/>
              <a:buAutoNum type="arabicPeriod"/>
            </a:pPr>
            <a:r>
              <a:rPr lang="en-US" dirty="0">
                <a:latin typeface="Arial" panose="020B0604020202020204" pitchFamily="34" charset="0"/>
                <a:cs typeface="Arial" panose="020B0604020202020204" pitchFamily="34" charset="0"/>
              </a:rPr>
              <a:t>The proposed grants are presented to the general membership for approval.</a:t>
            </a:r>
          </a:p>
          <a:p>
            <a:pPr marL="624078" indent="-514350">
              <a:buFont typeface="+mj-lt"/>
              <a:buAutoNum type="arabicPeriod"/>
            </a:pPr>
            <a:endParaRPr lang="en-US" dirty="0"/>
          </a:p>
          <a:p>
            <a:pPr marL="624078" indent="-514350">
              <a:buFont typeface="+mj-lt"/>
              <a:buAutoNum type="arabicPeriod"/>
            </a:pPr>
            <a:endParaRPr lang="en-US" dirty="0"/>
          </a:p>
        </p:txBody>
      </p:sp>
      <p:sp>
        <p:nvSpPr>
          <p:cNvPr id="3" name="Title 2"/>
          <p:cNvSpPr>
            <a:spLocks noGrp="1"/>
          </p:cNvSpPr>
          <p:nvPr>
            <p:ph type="title"/>
          </p:nvPr>
        </p:nvSpPr>
        <p:spPr/>
        <p:txBody>
          <a:bodyPr/>
          <a:lstStyle/>
          <a:p>
            <a:pPr algn="ctr"/>
            <a:r>
              <a:rPr lang="en-US" dirty="0">
                <a:effectLst/>
                <a:latin typeface="Arial" panose="020B0604020202020204" pitchFamily="34" charset="0"/>
                <a:cs typeface="Arial" panose="020B0604020202020204" pitchFamily="34" charset="0"/>
              </a:rPr>
              <a:t>Grant Process</a:t>
            </a:r>
          </a:p>
        </p:txBody>
      </p:sp>
    </p:spTree>
    <p:extLst>
      <p:ext uri="{BB962C8B-B14F-4D97-AF65-F5344CB8AC3E}">
        <p14:creationId xmlns:p14="http://schemas.microsoft.com/office/powerpoint/2010/main" val="92821324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indent="-514350">
              <a:buClr>
                <a:srgbClr val="0070C0"/>
              </a:buClr>
              <a:buSzPct val="100000"/>
              <a:buFont typeface="+mj-lt"/>
              <a:buAutoNum type="arabicPeriod" startAt="5"/>
            </a:pPr>
            <a:r>
              <a:rPr lang="en-US" dirty="0">
                <a:latin typeface="Arial" panose="020B0604020202020204" pitchFamily="34" charset="0"/>
                <a:cs typeface="Arial" panose="020B0604020202020204" pitchFamily="34" charset="0"/>
              </a:rPr>
              <a:t>Proposed grants approved by the general membership are presented to the Board of the Community Foundation.</a:t>
            </a:r>
          </a:p>
          <a:p>
            <a:pPr marL="624078" indent="-514350">
              <a:buClr>
                <a:srgbClr val="0070C0"/>
              </a:buClr>
              <a:buSzPct val="100000"/>
              <a:buFont typeface="+mj-lt"/>
              <a:buAutoNum type="arabicPeriod" startAt="5"/>
            </a:pPr>
            <a:r>
              <a:rPr lang="en-US" dirty="0">
                <a:latin typeface="Arial" panose="020B0604020202020204" pitchFamily="34" charset="0"/>
                <a:cs typeface="Arial" panose="020B0604020202020204" pitchFamily="34" charset="0"/>
              </a:rPr>
              <a:t>The Community Foundation provides final approval of the grants.</a:t>
            </a:r>
          </a:p>
          <a:p>
            <a:pPr marL="624078" indent="-514350">
              <a:buClr>
                <a:srgbClr val="0070C0"/>
              </a:buClr>
              <a:buSzPct val="100000"/>
              <a:buFont typeface="+mj-lt"/>
              <a:buAutoNum type="arabicPeriod" startAt="5"/>
            </a:pPr>
            <a:r>
              <a:rPr lang="en-US" dirty="0">
                <a:latin typeface="Arial" panose="020B0604020202020204" pitchFamily="34" charset="0"/>
                <a:cs typeface="Arial" panose="020B0604020202020204" pitchFamily="34" charset="0"/>
              </a:rPr>
              <a:t>Award letters are prepared and issued.</a:t>
            </a:r>
          </a:p>
          <a:p>
            <a:pPr marL="624078" indent="-514350">
              <a:buClr>
                <a:srgbClr val="0070C0"/>
              </a:buClr>
              <a:buSzPct val="100000"/>
              <a:buFont typeface="+mj-lt"/>
              <a:buAutoNum type="arabicPeriod" startAt="5"/>
            </a:pPr>
            <a:r>
              <a:rPr lang="en-US" dirty="0">
                <a:latin typeface="Arial" panose="020B0604020202020204" pitchFamily="34" charset="0"/>
                <a:cs typeface="Arial" panose="020B0604020202020204" pitchFamily="34" charset="0"/>
              </a:rPr>
              <a:t>Grant agreements are executed and </a:t>
            </a:r>
            <a:r>
              <a:rPr lang="en-US" dirty="0" smtClean="0">
                <a:latin typeface="Arial" panose="020B0604020202020204" pitchFamily="34" charset="0"/>
                <a:cs typeface="Arial" panose="020B0604020202020204" pitchFamily="34" charset="0"/>
              </a:rPr>
              <a:t>publicity photos </a:t>
            </a:r>
            <a:r>
              <a:rPr lang="en-US" dirty="0">
                <a:latin typeface="Arial" panose="020B0604020202020204" pitchFamily="34" charset="0"/>
                <a:cs typeface="Arial" panose="020B0604020202020204" pitchFamily="34" charset="0"/>
              </a:rPr>
              <a:t>are taken.</a:t>
            </a:r>
          </a:p>
          <a:p>
            <a:pPr marL="624078" indent="-514350">
              <a:buClr>
                <a:srgbClr val="0070C0"/>
              </a:buClr>
              <a:buSzPct val="100000"/>
              <a:buFont typeface="+mj-lt"/>
              <a:buAutoNum type="arabicPeriod" startAt="5"/>
            </a:pPr>
            <a:r>
              <a:rPr lang="en-US" dirty="0">
                <a:latin typeface="Arial" panose="020B0604020202020204" pitchFamily="34" charset="0"/>
                <a:cs typeface="Arial" panose="020B0604020202020204" pitchFamily="34" charset="0"/>
              </a:rPr>
              <a:t>Grantees are formally recognized at the September general membership meeting.</a:t>
            </a:r>
          </a:p>
          <a:p>
            <a:pPr marL="624078" indent="-514350">
              <a:buFont typeface="+mj-lt"/>
              <a:buAutoNum type="arabicPeriod" startAt="5"/>
            </a:pPr>
            <a:endParaRPr lang="en-US" dirty="0"/>
          </a:p>
          <a:p>
            <a:pPr marL="624078" indent="-514350">
              <a:buFont typeface="+mj-lt"/>
              <a:buAutoNum type="arabicPeriod" startAt="5"/>
            </a:pPr>
            <a:endParaRPr lang="en-US" dirty="0"/>
          </a:p>
        </p:txBody>
      </p:sp>
      <p:sp>
        <p:nvSpPr>
          <p:cNvPr id="3" name="Title 2"/>
          <p:cNvSpPr>
            <a:spLocks noGrp="1"/>
          </p:cNvSpPr>
          <p:nvPr>
            <p:ph type="title"/>
          </p:nvPr>
        </p:nvSpPr>
        <p:spPr/>
        <p:txBody>
          <a:bodyPr/>
          <a:lstStyle/>
          <a:p>
            <a:pPr algn="ctr"/>
            <a:r>
              <a:rPr lang="en-US" dirty="0">
                <a:effectLst/>
                <a:latin typeface="Arial" panose="020B0604020202020204" pitchFamily="34" charset="0"/>
                <a:cs typeface="Arial" panose="020B0604020202020204" pitchFamily="34" charset="0"/>
              </a:rPr>
              <a:t>Grant Process</a:t>
            </a:r>
          </a:p>
        </p:txBody>
      </p:sp>
    </p:spTree>
    <p:extLst>
      <p:ext uri="{BB962C8B-B14F-4D97-AF65-F5344CB8AC3E}">
        <p14:creationId xmlns:p14="http://schemas.microsoft.com/office/powerpoint/2010/main" val="545421151"/>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29267081"/>
              </p:ext>
            </p:extLst>
          </p:nvPr>
        </p:nvGraphicFramePr>
        <p:xfrm>
          <a:off x="457200" y="1281546"/>
          <a:ext cx="8229600" cy="463296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838200">
                <a:tc>
                  <a:txBody>
                    <a:bodyPr/>
                    <a:lstStyle/>
                    <a:p>
                      <a:pPr algn="ctr"/>
                      <a:r>
                        <a:rPr lang="en-US" sz="2400" dirty="0">
                          <a:latin typeface="Arial" panose="020B0604020202020204" pitchFamily="34" charset="0"/>
                          <a:cs typeface="Arial" panose="020B0604020202020204" pitchFamily="34" charset="0"/>
                        </a:rPr>
                        <a:t>Recap of Applications Received </a:t>
                      </a:r>
                    </a:p>
                    <a:p>
                      <a:pPr algn="ctr"/>
                      <a:r>
                        <a:rPr lang="en-US" sz="1800" dirty="0">
                          <a:latin typeface="Arial" panose="020B0604020202020204" pitchFamily="34" charset="0"/>
                          <a:cs typeface="Arial" panose="020B0604020202020204" pitchFamily="34" charset="0"/>
                        </a:rPr>
                        <a:t>Three-Year</a:t>
                      </a:r>
                      <a:r>
                        <a:rPr lang="en-US" sz="1800" baseline="0" dirty="0">
                          <a:latin typeface="Arial" panose="020B0604020202020204" pitchFamily="34" charset="0"/>
                          <a:cs typeface="Arial" panose="020B0604020202020204" pitchFamily="34" charset="0"/>
                        </a:rPr>
                        <a:t> Rule Instituted in 2015</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42164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2011: 28 applications, 25 met the application criteria</a:t>
                      </a:r>
                    </a:p>
                  </a:txBody>
                  <a:tcPr marL="9525" marR="9525" marT="9525" marB="0" anchor="ctr"/>
                </a:tc>
                <a:extLst>
                  <a:ext uri="{0D108BD9-81ED-4DB2-BD59-A6C34878D82A}">
                    <a16:rowId xmlns:a16="http://schemas.microsoft.com/office/drawing/2014/main" val="10001"/>
                  </a:ext>
                </a:extLst>
              </a:tr>
              <a:tr h="42164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2012: 20 applications, 19 met the application criteria</a:t>
                      </a:r>
                    </a:p>
                  </a:txBody>
                  <a:tcPr marL="9525" marR="9525" marT="9525" marB="0" anchor="ctr"/>
                </a:tc>
                <a:extLst>
                  <a:ext uri="{0D108BD9-81ED-4DB2-BD59-A6C34878D82A}">
                    <a16:rowId xmlns:a16="http://schemas.microsoft.com/office/drawing/2014/main" val="10002"/>
                  </a:ext>
                </a:extLst>
              </a:tr>
              <a:tr h="42164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2013: 11 applications, all met the application criteria</a:t>
                      </a:r>
                    </a:p>
                  </a:txBody>
                  <a:tcPr marL="9525" marR="9525" marT="9525" marB="0" anchor="ctr"/>
                </a:tc>
                <a:extLst>
                  <a:ext uri="{0D108BD9-81ED-4DB2-BD59-A6C34878D82A}">
                    <a16:rowId xmlns:a16="http://schemas.microsoft.com/office/drawing/2014/main" val="10003"/>
                  </a:ext>
                </a:extLst>
              </a:tr>
              <a:tr h="42164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2014: 28 applications, all met the application criteria</a:t>
                      </a:r>
                    </a:p>
                  </a:txBody>
                  <a:tcPr marL="9525" marR="9525" marT="9525" marB="0" anchor="ctr"/>
                </a:tc>
                <a:extLst>
                  <a:ext uri="{0D108BD9-81ED-4DB2-BD59-A6C34878D82A}">
                    <a16:rowId xmlns:a16="http://schemas.microsoft.com/office/drawing/2014/main" val="10004"/>
                  </a:ext>
                </a:extLst>
              </a:tr>
              <a:tr h="42164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2015: 27 applications, all met the application criteria</a:t>
                      </a:r>
                    </a:p>
                  </a:txBody>
                  <a:tcPr marL="9525" marR="9525" marT="9525" marB="0" anchor="ctr"/>
                </a:tc>
                <a:extLst>
                  <a:ext uri="{0D108BD9-81ED-4DB2-BD59-A6C34878D82A}">
                    <a16:rowId xmlns:a16="http://schemas.microsoft.com/office/drawing/2014/main" val="10005"/>
                  </a:ext>
                </a:extLst>
              </a:tr>
              <a:tr h="42164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2016: 29 applications, all met the application criteria</a:t>
                      </a:r>
                    </a:p>
                  </a:txBody>
                  <a:tcPr marL="9525" marR="9525" marT="9525" marB="0" anchor="ctr"/>
                </a:tc>
                <a:extLst>
                  <a:ext uri="{0D108BD9-81ED-4DB2-BD59-A6C34878D82A}">
                    <a16:rowId xmlns:a16="http://schemas.microsoft.com/office/drawing/2014/main" val="10006"/>
                  </a:ext>
                </a:extLst>
              </a:tr>
              <a:tr h="42164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2017: 31 applications, 29 met the application criteria</a:t>
                      </a:r>
                    </a:p>
                  </a:txBody>
                  <a:tcPr marL="9525" marR="9525" marT="9525" marB="0" anchor="ctr"/>
                </a:tc>
                <a:extLst>
                  <a:ext uri="{0D108BD9-81ED-4DB2-BD59-A6C34878D82A}">
                    <a16:rowId xmlns:a16="http://schemas.microsoft.com/office/drawing/2014/main" val="10007"/>
                  </a:ext>
                </a:extLst>
              </a:tr>
              <a:tr h="42164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2018: 31 applications, 29 met the application criteria</a:t>
                      </a:r>
                    </a:p>
                  </a:txBody>
                  <a:tcPr marL="9525" marR="9525" marT="9525" marB="0" anchor="ctr"/>
                </a:tc>
                <a:extLst>
                  <a:ext uri="{0D108BD9-81ED-4DB2-BD59-A6C34878D82A}">
                    <a16:rowId xmlns:a16="http://schemas.microsoft.com/office/drawing/2014/main" val="10008"/>
                  </a:ext>
                </a:extLst>
              </a:tr>
              <a:tr h="421640">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2019: 34 applications, 33 met the</a:t>
                      </a:r>
                      <a:r>
                        <a:rPr lang="en-US" sz="1800" b="0" i="0" u="none" strike="noStrike" baseline="0" dirty="0">
                          <a:solidFill>
                            <a:srgbClr val="000000"/>
                          </a:solidFill>
                          <a:effectLst/>
                          <a:latin typeface="Arial" panose="020B0604020202020204" pitchFamily="34" charset="0"/>
                          <a:cs typeface="Arial" panose="020B0604020202020204" pitchFamily="34" charset="0"/>
                        </a:rPr>
                        <a:t> application criteria</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002817302"/>
                  </a:ext>
                </a:extLst>
              </a:tr>
            </a:tbl>
          </a:graphicData>
        </a:graphic>
      </p:graphicFrame>
      <p:sp>
        <p:nvSpPr>
          <p:cNvPr id="4" name="Title 3"/>
          <p:cNvSpPr>
            <a:spLocks noGrp="1"/>
          </p:cNvSpPr>
          <p:nvPr>
            <p:ph type="title"/>
          </p:nvPr>
        </p:nvSpPr>
        <p:spPr/>
        <p:txBody>
          <a:bodyPr/>
          <a:lstStyle/>
          <a:p>
            <a:pPr algn="ctr"/>
            <a:r>
              <a:rPr lang="en-US" dirty="0">
                <a:solidFill>
                  <a:schemeClr val="tx1"/>
                </a:solidFill>
                <a:effectLst/>
                <a:latin typeface="Arial" panose="020B0604020202020204" pitchFamily="34" charset="0"/>
                <a:cs typeface="Arial" panose="020B0604020202020204" pitchFamily="34" charset="0"/>
              </a:rPr>
              <a:t>Grant Committee Report</a:t>
            </a:r>
          </a:p>
        </p:txBody>
      </p:sp>
    </p:spTree>
    <p:extLst>
      <p:ext uri="{BB962C8B-B14F-4D97-AF65-F5344CB8AC3E}">
        <p14:creationId xmlns:p14="http://schemas.microsoft.com/office/powerpoint/2010/main" val="2410277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21616722"/>
              </p:ext>
            </p:extLst>
          </p:nvPr>
        </p:nvGraphicFramePr>
        <p:xfrm>
          <a:off x="457200" y="1481138"/>
          <a:ext cx="8229600" cy="428466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500062">
                <a:tc gridSpan="2">
                  <a:txBody>
                    <a:bodyPr/>
                    <a:lstStyle/>
                    <a:p>
                      <a:pPr algn="ctr"/>
                      <a:r>
                        <a:rPr lang="en-US" sz="2000" dirty="0">
                          <a:solidFill>
                            <a:schemeClr val="bg1"/>
                          </a:solidFill>
                          <a:effectLst/>
                          <a:latin typeface="Arial" panose="020B0604020202020204" pitchFamily="34" charset="0"/>
                          <a:cs typeface="Arial" panose="020B0604020202020204" pitchFamily="34" charset="0"/>
                        </a:rPr>
                        <a:t>$20,000 to 10 Deserving Recipients</a:t>
                      </a:r>
                      <a:endParaRPr lang="en-US" sz="2000" dirty="0">
                        <a:solidFill>
                          <a:schemeClr val="bg1"/>
                        </a:solidFill>
                      </a:endParaRP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indent="50800"/>
                      <a:r>
                        <a:rPr lang="en-US" sz="2000" dirty="0">
                          <a:latin typeface="Arial" panose="020B0604020202020204" pitchFamily="34" charset="0"/>
                          <a:cs typeface="Arial" panose="020B0604020202020204" pitchFamily="34" charset="0"/>
                        </a:rPr>
                        <a:t>$1,500</a:t>
                      </a:r>
                    </a:p>
                  </a:txBody>
                  <a:tcPr anchor="ctr"/>
                </a:tc>
                <a:tc>
                  <a:txBody>
                    <a:bodyPr/>
                    <a:lstStyle/>
                    <a:p>
                      <a:pPr marL="0" lvl="0" indent="50800"/>
                      <a:r>
                        <a:rPr lang="en-US" sz="2000" dirty="0">
                          <a:latin typeface="Arial" panose="020B0604020202020204" pitchFamily="34" charset="0"/>
                          <a:cs typeface="Arial" panose="020B0604020202020204" pitchFamily="34" charset="0"/>
                        </a:rPr>
                        <a:t>The Arc Northern Chesapeake Region</a:t>
                      </a:r>
                    </a:p>
                  </a:txBody>
                  <a:tcPr anchor="ctr"/>
                </a:tc>
                <a:extLst>
                  <a:ext uri="{0D108BD9-81ED-4DB2-BD59-A6C34878D82A}">
                    <a16:rowId xmlns:a16="http://schemas.microsoft.com/office/drawing/2014/main" val="10001"/>
                  </a:ext>
                </a:extLst>
              </a:tr>
              <a:tr h="370840">
                <a:tc>
                  <a:txBody>
                    <a:bodyPr/>
                    <a:lstStyle/>
                    <a:p>
                      <a:pPr marL="0" indent="50800"/>
                      <a:r>
                        <a:rPr lang="en-US" sz="2000" dirty="0">
                          <a:latin typeface="Arial" panose="020B0604020202020204" pitchFamily="34" charset="0"/>
                          <a:cs typeface="Arial" panose="020B0604020202020204" pitchFamily="34" charset="0"/>
                        </a:rPr>
                        <a:t>$2,500</a:t>
                      </a:r>
                    </a:p>
                  </a:txBody>
                  <a:tcPr anchor="ctr"/>
                </a:tc>
                <a:tc>
                  <a:txBody>
                    <a:bodyPr/>
                    <a:lstStyle/>
                    <a:p>
                      <a:pPr marL="0" marR="0" lvl="0" indent="5080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Verdana"/>
                          <a:cs typeface="Arial" panose="020B0604020202020204" pitchFamily="34" charset="0"/>
                          <a:sym typeface="Verdana"/>
                        </a:rPr>
                        <a:t>Big Brothers Big Sisters (John Archer School)</a:t>
                      </a:r>
                    </a:p>
                  </a:txBody>
                  <a:tcPr anchor="ctr"/>
                </a:tc>
                <a:extLst>
                  <a:ext uri="{0D108BD9-81ED-4DB2-BD59-A6C34878D82A}">
                    <a16:rowId xmlns:a16="http://schemas.microsoft.com/office/drawing/2014/main" val="10002"/>
                  </a:ext>
                </a:extLst>
              </a:tr>
              <a:tr h="370840">
                <a:tc>
                  <a:txBody>
                    <a:bodyPr/>
                    <a:lstStyle/>
                    <a:p>
                      <a:pPr marL="0" indent="50800"/>
                      <a:r>
                        <a:rPr lang="en-US" sz="2000" dirty="0">
                          <a:latin typeface="Arial" panose="020B0604020202020204" pitchFamily="34" charset="0"/>
                          <a:cs typeface="Arial" panose="020B0604020202020204" pitchFamily="34" charset="0"/>
                        </a:rPr>
                        <a:t>$2,500</a:t>
                      </a:r>
                    </a:p>
                  </a:txBody>
                  <a:tcPr anchor="ctr"/>
                </a:tc>
                <a:tc>
                  <a:txBody>
                    <a:bodyPr/>
                    <a:lstStyle/>
                    <a:p>
                      <a:pPr marL="0" lvl="0" indent="50800"/>
                      <a:r>
                        <a:rPr lang="en-US" sz="2000" dirty="0">
                          <a:latin typeface="Arial" panose="020B0604020202020204" pitchFamily="34" charset="0"/>
                          <a:cs typeface="Arial" panose="020B0604020202020204" pitchFamily="34" charset="0"/>
                        </a:rPr>
                        <a:t>Family &amp; Children’s Services of Harford County</a:t>
                      </a:r>
                    </a:p>
                  </a:txBody>
                  <a:tcPr anchor="ctr"/>
                </a:tc>
                <a:extLst>
                  <a:ext uri="{0D108BD9-81ED-4DB2-BD59-A6C34878D82A}">
                    <a16:rowId xmlns:a16="http://schemas.microsoft.com/office/drawing/2014/main" val="10003"/>
                  </a:ext>
                </a:extLst>
              </a:tr>
              <a:tr h="370840">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$2,500 </a:t>
                      </a:r>
                    </a:p>
                  </a:txBody>
                  <a:tcPr marL="171450" marR="9525" marT="9525" marB="0" anchor="ctr"/>
                </a:tc>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Harford Family House</a:t>
                      </a:r>
                    </a:p>
                  </a:txBody>
                  <a:tcPr marL="171450" marR="9525" marT="9525" marB="0" anchor="ctr"/>
                </a:tc>
                <a:extLst>
                  <a:ext uri="{0D108BD9-81ED-4DB2-BD59-A6C34878D82A}">
                    <a16:rowId xmlns:a16="http://schemas.microsoft.com/office/drawing/2014/main" val="10004"/>
                  </a:ext>
                </a:extLst>
              </a:tr>
              <a:tr h="370840">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$1,500 </a:t>
                      </a:r>
                    </a:p>
                  </a:txBody>
                  <a:tcPr marL="171450" marR="9525" marT="9525" marB="0" anchor="ctr"/>
                </a:tc>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The Highlands School</a:t>
                      </a:r>
                    </a:p>
                  </a:txBody>
                  <a:tcPr marL="171450" marR="9525" marT="9525" marB="0" anchor="ctr"/>
                </a:tc>
                <a:extLst>
                  <a:ext uri="{0D108BD9-81ED-4DB2-BD59-A6C34878D82A}">
                    <a16:rowId xmlns:a16="http://schemas.microsoft.com/office/drawing/2014/main" val="10005"/>
                  </a:ext>
                </a:extLst>
              </a:tr>
              <a:tr h="370840">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$1,000 </a:t>
                      </a:r>
                    </a:p>
                  </a:txBody>
                  <a:tcPr marL="171450" marR="9525" marT="9525" marB="0" anchor="ctr"/>
                </a:tc>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The Homecoming Project</a:t>
                      </a:r>
                    </a:p>
                  </a:txBody>
                  <a:tcPr marL="171450" marR="9525" marT="9525" marB="0" anchor="ctr"/>
                </a:tc>
                <a:extLst>
                  <a:ext uri="{0D108BD9-81ED-4DB2-BD59-A6C34878D82A}">
                    <a16:rowId xmlns:a16="http://schemas.microsoft.com/office/drawing/2014/main" val="10006"/>
                  </a:ext>
                </a:extLst>
              </a:tr>
              <a:tr h="370840">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$2,500 </a:t>
                      </a:r>
                    </a:p>
                  </a:txBody>
                  <a:tcPr marL="171450" marR="9525" marT="9525" marB="0" anchor="ctr"/>
                </a:tc>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LASOS</a:t>
                      </a:r>
                    </a:p>
                  </a:txBody>
                  <a:tcPr marL="171450" marR="9525" marT="9525" marB="0" anchor="ctr"/>
                </a:tc>
                <a:extLst>
                  <a:ext uri="{0D108BD9-81ED-4DB2-BD59-A6C34878D82A}">
                    <a16:rowId xmlns:a16="http://schemas.microsoft.com/office/drawing/2014/main" val="10007"/>
                  </a:ext>
                </a:extLst>
              </a:tr>
              <a:tr h="370840">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$1,500 </a:t>
                      </a:r>
                    </a:p>
                  </a:txBody>
                  <a:tcPr marL="171450" marR="9525" marT="9525" marB="0" anchor="ctr"/>
                </a:tc>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Tabitha’s House</a:t>
                      </a:r>
                    </a:p>
                  </a:txBody>
                  <a:tcPr marL="171450" marR="9525" marT="9525" marB="0" anchor="ctr"/>
                </a:tc>
                <a:extLst>
                  <a:ext uri="{0D108BD9-81ED-4DB2-BD59-A6C34878D82A}">
                    <a16:rowId xmlns:a16="http://schemas.microsoft.com/office/drawing/2014/main" val="10008"/>
                  </a:ext>
                </a:extLst>
              </a:tr>
              <a:tr h="370840">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$2,500 </a:t>
                      </a:r>
                    </a:p>
                  </a:txBody>
                  <a:tcPr marL="171450" marR="9525" marT="9525" marB="0" anchor="ctr"/>
                </a:tc>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Upper Bay Counseling &amp; Support Services</a:t>
                      </a:r>
                    </a:p>
                  </a:txBody>
                  <a:tcPr marL="171450" marR="9525" marT="9525" marB="0" anchor="ctr"/>
                </a:tc>
                <a:extLst>
                  <a:ext uri="{0D108BD9-81ED-4DB2-BD59-A6C34878D82A}">
                    <a16:rowId xmlns:a16="http://schemas.microsoft.com/office/drawing/2014/main" val="10009"/>
                  </a:ext>
                </a:extLst>
              </a:tr>
              <a:tr h="370840">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$2,000 </a:t>
                      </a:r>
                    </a:p>
                  </a:txBody>
                  <a:tcPr marL="171450" marR="9525" marT="9525" marB="0" anchor="ctr"/>
                </a:tc>
                <a:tc>
                  <a:txBody>
                    <a:bodyPr/>
                    <a:lstStyle/>
                    <a:p>
                      <a:pPr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Village at Lakeview Neighborhood Network </a:t>
                      </a:r>
                    </a:p>
                  </a:txBody>
                  <a:tcPr marL="171450" marR="9525" marT="9525" marB="0" anchor="ctr"/>
                </a:tc>
                <a:extLst>
                  <a:ext uri="{0D108BD9-81ED-4DB2-BD59-A6C34878D82A}">
                    <a16:rowId xmlns:a16="http://schemas.microsoft.com/office/drawing/2014/main" val="10010"/>
                  </a:ext>
                </a:extLst>
              </a:tr>
            </a:tbl>
          </a:graphicData>
        </a:graphic>
      </p:graphicFrame>
      <p:sp>
        <p:nvSpPr>
          <p:cNvPr id="3" name="Title 2"/>
          <p:cNvSpPr>
            <a:spLocks noGrp="1"/>
          </p:cNvSpPr>
          <p:nvPr>
            <p:ph type="title"/>
          </p:nvPr>
        </p:nvSpPr>
        <p:spPr/>
        <p:txBody>
          <a:bodyPr>
            <a:normAutofit/>
          </a:bodyPr>
          <a:lstStyle/>
          <a:p>
            <a:pPr algn="ctr"/>
            <a:r>
              <a:rPr lang="en-US" dirty="0">
                <a:solidFill>
                  <a:srgbClr val="000000"/>
                </a:solidFill>
                <a:effectLst/>
                <a:latin typeface="Arial" panose="020B0604020202020204" pitchFamily="34" charset="0"/>
                <a:cs typeface="Arial" panose="020B0604020202020204" pitchFamily="34" charset="0"/>
              </a:rPr>
              <a:t>2011 Grant Awards</a:t>
            </a:r>
            <a:endParaRPr lang="en-US" sz="22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986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595565"/>
              </p:ext>
            </p:extLst>
          </p:nvPr>
        </p:nvGraphicFramePr>
        <p:xfrm>
          <a:off x="457200" y="1295400"/>
          <a:ext cx="8229600" cy="4500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70840">
                <a:tc gridSpan="2">
                  <a:txBody>
                    <a:bodyPr/>
                    <a:lstStyle/>
                    <a:p>
                      <a:pPr algn="ctr"/>
                      <a:r>
                        <a:rPr lang="en-US" sz="2000" dirty="0">
                          <a:latin typeface="Arial" panose="020B0604020202020204" pitchFamily="34" charset="0"/>
                          <a:cs typeface="Arial" panose="020B0604020202020204" pitchFamily="34" charset="0"/>
                        </a:rPr>
                        <a:t>$35,400 to 11 Deserving Recipients (* </a:t>
                      </a:r>
                      <a:r>
                        <a:rPr lang="en-US" sz="2000" baseline="0" dirty="0">
                          <a:latin typeface="Arial" panose="020B0604020202020204" pitchFamily="34" charset="0"/>
                          <a:cs typeface="Arial" panose="020B0604020202020204" pitchFamily="34" charset="0"/>
                        </a:rPr>
                        <a:t>2</a:t>
                      </a:r>
                      <a:r>
                        <a:rPr lang="en-US" sz="2000" baseline="30000" dirty="0">
                          <a:latin typeface="Arial" panose="020B0604020202020204" pitchFamily="34" charset="0"/>
                          <a:cs typeface="Arial" panose="020B0604020202020204" pitchFamily="34" charset="0"/>
                        </a:rPr>
                        <a:t>nd</a:t>
                      </a:r>
                      <a:r>
                        <a:rPr lang="en-US" sz="2000" baseline="0" dirty="0">
                          <a:latin typeface="Arial" panose="020B0604020202020204" pitchFamily="34" charset="0"/>
                          <a:cs typeface="Arial" panose="020B0604020202020204" pitchFamily="34" charset="0"/>
                        </a:rPr>
                        <a:t> year recipient)</a:t>
                      </a:r>
                      <a:endParaRPr lang="en-US" sz="2000"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182563" indent="-131763" algn="l"/>
                      <a:r>
                        <a:rPr lang="en-US" sz="2000" dirty="0">
                          <a:latin typeface="Arial" panose="020B0604020202020204" pitchFamily="34" charset="0"/>
                          <a:cs typeface="Arial" panose="020B0604020202020204" pitchFamily="34" charset="0"/>
                        </a:rPr>
                        <a:t>$4,000</a:t>
                      </a:r>
                    </a:p>
                  </a:txBody>
                  <a:tcP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The Arc Northern Chesapeake Region*</a:t>
                      </a:r>
                    </a:p>
                  </a:txBody>
                  <a:tcPr marL="9525" marR="9525" marT="9525" marB="0" anchor="b"/>
                </a:tc>
                <a:extLst>
                  <a:ext uri="{0D108BD9-81ED-4DB2-BD59-A6C34878D82A}">
                    <a16:rowId xmlns:a16="http://schemas.microsoft.com/office/drawing/2014/main" val="10001"/>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Boys &amp; Girls Clubs of Harford County</a:t>
                      </a:r>
                    </a:p>
                  </a:txBody>
                  <a:tcPr marL="9525" marR="9525" marT="9525" marB="0" anchor="b"/>
                </a:tc>
                <a:extLst>
                  <a:ext uri="{0D108BD9-81ED-4DB2-BD59-A6C34878D82A}">
                    <a16:rowId xmlns:a16="http://schemas.microsoft.com/office/drawing/2014/main" val="10002"/>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CASA of Harford County</a:t>
                      </a:r>
                    </a:p>
                  </a:txBody>
                  <a:tcPr marL="9525" marR="9525" marT="9525" marB="0" anchor="b"/>
                </a:tc>
                <a:extLst>
                  <a:ext uri="{0D108BD9-81ED-4DB2-BD59-A6C34878D82A}">
                    <a16:rowId xmlns:a16="http://schemas.microsoft.com/office/drawing/2014/main" val="10003"/>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$2,500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Family &amp; Children’s Services of Harford County*</a:t>
                      </a:r>
                    </a:p>
                  </a:txBody>
                  <a:tcPr marL="9525" marR="9525" marT="9525" marB="0" anchor="b"/>
                </a:tc>
                <a:extLst>
                  <a:ext uri="{0D108BD9-81ED-4DB2-BD59-A6C34878D82A}">
                    <a16:rowId xmlns:a16="http://schemas.microsoft.com/office/drawing/2014/main" val="10004"/>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Habitat for Humanity Susquehanna</a:t>
                      </a:r>
                    </a:p>
                  </a:txBody>
                  <a:tcPr marL="9525" marR="9525" marT="9525" marB="0" anchor="b"/>
                </a:tc>
                <a:extLst>
                  <a:ext uri="{0D108BD9-81ED-4DB2-BD59-A6C34878D82A}">
                    <a16:rowId xmlns:a16="http://schemas.microsoft.com/office/drawing/2014/main" val="10005"/>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$3,500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Harford Community Action Agency</a:t>
                      </a:r>
                    </a:p>
                  </a:txBody>
                  <a:tcPr marL="9525" marR="9525" marT="9525" marB="0" anchor="b"/>
                </a:tc>
                <a:extLst>
                  <a:ext uri="{0D108BD9-81ED-4DB2-BD59-A6C34878D82A}">
                    <a16:rowId xmlns:a16="http://schemas.microsoft.com/office/drawing/2014/main" val="10006"/>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$2,500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Harford Family House*</a:t>
                      </a:r>
                    </a:p>
                  </a:txBody>
                  <a:tcPr marL="9525" marR="9525" marT="9525" marB="0" anchor="b"/>
                </a:tc>
                <a:extLst>
                  <a:ext uri="{0D108BD9-81ED-4DB2-BD59-A6C34878D82A}">
                    <a16:rowId xmlns:a16="http://schemas.microsoft.com/office/drawing/2014/main" val="10007"/>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$1,696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The Highlands School*</a:t>
                      </a:r>
                    </a:p>
                  </a:txBody>
                  <a:tcPr marL="9525" marR="9525" marT="9525" marB="0" anchor="b"/>
                </a:tc>
                <a:extLst>
                  <a:ext uri="{0D108BD9-81ED-4DB2-BD59-A6C34878D82A}">
                    <a16:rowId xmlns:a16="http://schemas.microsoft.com/office/drawing/2014/main" val="10008"/>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Sexual Assault/Spouse Abuse Resource Center (SARC)</a:t>
                      </a:r>
                    </a:p>
                  </a:txBody>
                  <a:tcPr marL="9525" marR="9525" marT="9525" marB="0" anchor="b"/>
                </a:tc>
                <a:extLst>
                  <a:ext uri="{0D108BD9-81ED-4DB2-BD59-A6C34878D82A}">
                    <a16:rowId xmlns:a16="http://schemas.microsoft.com/office/drawing/2014/main" val="10009"/>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$3,850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Upper Bay Counseling &amp; Support Services*</a:t>
                      </a:r>
                    </a:p>
                  </a:txBody>
                  <a:tcPr marL="9525" marR="9525" marT="9525" marB="0" anchor="b"/>
                </a:tc>
                <a:extLst>
                  <a:ext uri="{0D108BD9-81ED-4DB2-BD59-A6C34878D82A}">
                    <a16:rowId xmlns:a16="http://schemas.microsoft.com/office/drawing/2014/main" val="10010"/>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Upper Chesapeake Health Foundation</a:t>
                      </a:r>
                    </a:p>
                  </a:txBody>
                  <a:tcPr marL="9525" marR="9525" marT="9525" marB="0" anchor="b"/>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pPr algn="ctr"/>
            <a:r>
              <a:rPr lang="en-US" dirty="0">
                <a:solidFill>
                  <a:srgbClr val="000000"/>
                </a:solidFill>
                <a:effectLst/>
                <a:latin typeface="Arial" panose="020B0604020202020204" pitchFamily="34" charset="0"/>
                <a:cs typeface="Arial" panose="020B0604020202020204" pitchFamily="34" charset="0"/>
              </a:rPr>
              <a:t>2012 Grant Awards</a:t>
            </a:r>
          </a:p>
        </p:txBody>
      </p:sp>
    </p:spTree>
    <p:extLst>
      <p:ext uri="{BB962C8B-B14F-4D97-AF65-F5344CB8AC3E}">
        <p14:creationId xmlns:p14="http://schemas.microsoft.com/office/powerpoint/2010/main" val="587547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4242843"/>
              </p:ext>
            </p:extLst>
          </p:nvPr>
        </p:nvGraphicFramePr>
        <p:xfrm>
          <a:off x="457200" y="1295400"/>
          <a:ext cx="8229600" cy="44754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70840">
                <a:tc gridSpan="2">
                  <a:txBody>
                    <a:bodyPr/>
                    <a:lstStyle/>
                    <a:p>
                      <a:pPr algn="ctr"/>
                      <a:r>
                        <a:rPr lang="en-US" sz="2000" dirty="0">
                          <a:latin typeface="Arial" panose="020B0604020202020204" pitchFamily="34" charset="0"/>
                          <a:cs typeface="Arial" panose="020B0604020202020204" pitchFamily="34" charset="0"/>
                        </a:rPr>
                        <a:t>$36,760.10 to 11 Deserving Recipients (*previous recipient)</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$1,316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The Arc Northern Chesapeake Region*</a:t>
                      </a:r>
                    </a:p>
                  </a:txBody>
                  <a:tcPr marL="9525" marR="9525" marT="9525" marB="0" anchor="ctr"/>
                </a:tc>
                <a:extLst>
                  <a:ext uri="{0D108BD9-81ED-4DB2-BD59-A6C34878D82A}">
                    <a16:rowId xmlns:a16="http://schemas.microsoft.com/office/drawing/2014/main" val="10001"/>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Associated Catholic Charities, Anna’s House</a:t>
                      </a:r>
                    </a:p>
                  </a:txBody>
                  <a:tcPr marL="9525" marR="9525" marT="9525" marB="0" anchor="ctr"/>
                </a:tc>
                <a:extLst>
                  <a:ext uri="{0D108BD9-81ED-4DB2-BD59-A6C34878D82A}">
                    <a16:rowId xmlns:a16="http://schemas.microsoft.com/office/drawing/2014/main" val="10002"/>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Birthright of Harford County</a:t>
                      </a:r>
                    </a:p>
                  </a:txBody>
                  <a:tcPr marL="9525" marR="9525" marT="9525" marB="0" anchor="ctr"/>
                </a:tc>
                <a:extLst>
                  <a:ext uri="{0D108BD9-81ED-4DB2-BD59-A6C34878D82A}">
                    <a16:rowId xmlns:a16="http://schemas.microsoft.com/office/drawing/2014/main" val="10003"/>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Children’s Center of North Harford</a:t>
                      </a:r>
                    </a:p>
                  </a:txBody>
                  <a:tcPr marL="9525" marR="9525" marT="9525" marB="0" anchor="ctr"/>
                </a:tc>
                <a:extLst>
                  <a:ext uri="{0D108BD9-81ED-4DB2-BD59-A6C34878D82A}">
                    <a16:rowId xmlns:a16="http://schemas.microsoft.com/office/drawing/2014/main" val="10004"/>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Harford Community Action Agency*</a:t>
                      </a:r>
                    </a:p>
                  </a:txBody>
                  <a:tcPr marL="9525" marR="9525" marT="9525" marB="0" anchor="ctr"/>
                </a:tc>
                <a:extLst>
                  <a:ext uri="{0D108BD9-81ED-4DB2-BD59-A6C34878D82A}">
                    <a16:rowId xmlns:a16="http://schemas.microsoft.com/office/drawing/2014/main" val="10005"/>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$2,485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The Highlands School*</a:t>
                      </a:r>
                    </a:p>
                  </a:txBody>
                  <a:tcPr marL="9525" marR="9525" marT="9525" marB="0" anchor="ctr"/>
                </a:tc>
                <a:extLst>
                  <a:ext uri="{0D108BD9-81ED-4DB2-BD59-A6C34878D82A}">
                    <a16:rowId xmlns:a16="http://schemas.microsoft.com/office/drawing/2014/main" val="10006"/>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Homecoming Project, Inc.*</a:t>
                      </a:r>
                    </a:p>
                  </a:txBody>
                  <a:tcPr marL="9525" marR="9525" marT="9525" marB="0" anchor="ctr"/>
                </a:tc>
                <a:extLst>
                  <a:ext uri="{0D108BD9-81ED-4DB2-BD59-A6C34878D82A}">
                    <a16:rowId xmlns:a16="http://schemas.microsoft.com/office/drawing/2014/main" val="10007"/>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$2,459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Making a Difference: Truancy Education</a:t>
                      </a:r>
                    </a:p>
                  </a:txBody>
                  <a:tcPr marL="9525" marR="9525" marT="9525" marB="0" anchor="ctr"/>
                </a:tc>
                <a:extLst>
                  <a:ext uri="{0D108BD9-81ED-4DB2-BD59-A6C34878D82A}">
                    <a16:rowId xmlns:a16="http://schemas.microsoft.com/office/drawing/2014/main" val="10008"/>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$3,500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Sharon Ann Grose Educational Group (S.A.G.E.)</a:t>
                      </a:r>
                    </a:p>
                  </a:txBody>
                  <a:tcPr marL="9525" marR="9525" marT="9525" marB="0" anchor="ctr"/>
                </a:tc>
                <a:extLst>
                  <a:ext uri="{0D108BD9-81ED-4DB2-BD59-A6C34878D82A}">
                    <a16:rowId xmlns:a16="http://schemas.microsoft.com/office/drawing/2014/main" val="10009"/>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Sexual Assault/Spouse Abuse Resource Center (SARC)*</a:t>
                      </a:r>
                    </a:p>
                  </a:txBody>
                  <a:tcPr marL="9525" marR="9525" marT="9525" marB="0" anchor="ctr"/>
                </a:tc>
                <a:extLst>
                  <a:ext uri="{0D108BD9-81ED-4DB2-BD59-A6C34878D82A}">
                    <a16:rowId xmlns:a16="http://schemas.microsoft.com/office/drawing/2014/main" val="10010"/>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LASOS*</a:t>
                      </a:r>
                    </a:p>
                  </a:txBody>
                  <a:tcPr marL="9525" marR="9525" marT="9525" marB="0" anchor="ct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pPr algn="ctr"/>
            <a:r>
              <a:rPr lang="en-US" dirty="0">
                <a:solidFill>
                  <a:srgbClr val="000000"/>
                </a:solidFill>
                <a:effectLst/>
                <a:latin typeface="Arial" panose="020B0604020202020204" pitchFamily="34" charset="0"/>
                <a:cs typeface="Arial" panose="020B0604020202020204" pitchFamily="34" charset="0"/>
              </a:rPr>
              <a:t>2013 Grant Awards</a:t>
            </a:r>
          </a:p>
        </p:txBody>
      </p:sp>
    </p:spTree>
    <p:extLst>
      <p:ext uri="{BB962C8B-B14F-4D97-AF65-F5344CB8AC3E}">
        <p14:creationId xmlns:p14="http://schemas.microsoft.com/office/powerpoint/2010/main" val="846837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10600" cy="4953000"/>
          </a:xfrm>
        </p:spPr>
        <p:txBody>
          <a:bodyPr>
            <a:normAutofit/>
          </a:bodyPr>
          <a:lstStyle/>
          <a:p>
            <a:pPr marL="109728" indent="0" algn="ctr">
              <a:buNone/>
            </a:pPr>
            <a:r>
              <a:rPr lang="en-US" sz="2400" b="1" u="sng" dirty="0" smtClean="0">
                <a:latin typeface="Arial" panose="020B0604020202020204" pitchFamily="34" charset="0"/>
                <a:cs typeface="Arial" panose="020B0604020202020204" pitchFamily="34" charset="0"/>
              </a:rPr>
              <a:t>Grant Committee </a:t>
            </a:r>
            <a:endParaRPr lang="en-US" sz="2400" b="1" u="sng" dirty="0">
              <a:latin typeface="Arial" panose="020B0604020202020204" pitchFamily="34" charset="0"/>
              <a:cs typeface="Arial" panose="020B0604020202020204" pitchFamily="34" charset="0"/>
            </a:endParaRPr>
          </a:p>
          <a:p>
            <a:pPr marL="109728" indent="0" algn="ctr">
              <a:buNone/>
            </a:pPr>
            <a:r>
              <a:rPr lang="en-US" sz="2400" i="1" dirty="0" smtClean="0">
                <a:solidFill>
                  <a:srgbClr val="0070C0"/>
                </a:solidFill>
                <a:latin typeface="Arial" panose="020B0604020202020204" pitchFamily="34" charset="0"/>
                <a:cs typeface="Arial" panose="020B0604020202020204" pitchFamily="34" charset="0"/>
              </a:rPr>
              <a:t>Alice Welsh Leeds, Co-Chair  </a:t>
            </a:r>
            <a:endParaRPr lang="en-US" sz="2400" i="1" dirty="0">
              <a:solidFill>
                <a:srgbClr val="0070C0"/>
              </a:solidFill>
              <a:latin typeface="Arial" panose="020B0604020202020204" pitchFamily="34" charset="0"/>
              <a:cs typeface="Arial" panose="020B0604020202020204" pitchFamily="34" charset="0"/>
            </a:endParaRPr>
          </a:p>
          <a:p>
            <a:pPr marL="109728" indent="0" algn="ctr">
              <a:buNone/>
            </a:pPr>
            <a:r>
              <a:rPr lang="en-US" sz="2400" i="1" dirty="0" smtClean="0">
                <a:solidFill>
                  <a:srgbClr val="0070C0"/>
                </a:solidFill>
                <a:latin typeface="Arial" panose="020B0604020202020204" pitchFamily="34" charset="0"/>
                <a:cs typeface="Arial" panose="020B0604020202020204" pitchFamily="34" charset="0"/>
              </a:rPr>
              <a:t>Rosemary King Johnston, Co-Chair</a:t>
            </a:r>
            <a:endParaRPr lang="en-US" sz="2400" i="1" dirty="0">
              <a:solidFill>
                <a:srgbClr val="0070C0"/>
              </a:solidFill>
              <a:latin typeface="Arial" panose="020B0604020202020204" pitchFamily="34" charset="0"/>
              <a:cs typeface="Arial" panose="020B0604020202020204" pitchFamily="34" charset="0"/>
            </a:endParaRPr>
          </a:p>
          <a:p>
            <a:pPr marL="109728" indent="0" algn="ctr">
              <a:buNone/>
            </a:pPr>
            <a:r>
              <a:rPr lang="en-US" sz="2400" dirty="0">
                <a:latin typeface="Arial" panose="020B0604020202020204" pitchFamily="34" charset="0"/>
                <a:cs typeface="Arial" panose="020B0604020202020204" pitchFamily="34" charset="0"/>
              </a:rPr>
              <a:t> </a:t>
            </a:r>
          </a:p>
          <a:p>
            <a:pPr marL="109728" indent="0" algn="ctr">
              <a:buNone/>
            </a:pPr>
            <a:r>
              <a:rPr lang="en-US" sz="2400" b="1" u="sng" dirty="0">
                <a:latin typeface="Arial" panose="020B0604020202020204" pitchFamily="34" charset="0"/>
                <a:cs typeface="Arial" panose="020B0604020202020204" pitchFamily="34" charset="0"/>
              </a:rPr>
              <a:t>Membership and Outreach Committee</a:t>
            </a:r>
            <a:r>
              <a:rPr lang="en-US" sz="2400" dirty="0">
                <a:latin typeface="Arial" panose="020B0604020202020204" pitchFamily="34" charset="0"/>
                <a:cs typeface="Arial" panose="020B0604020202020204" pitchFamily="34" charset="0"/>
              </a:rPr>
              <a:t> </a:t>
            </a:r>
          </a:p>
          <a:p>
            <a:pPr marL="109728" indent="0" algn="ctr">
              <a:buNone/>
            </a:pPr>
            <a:r>
              <a:rPr lang="en-US" sz="2400" i="1" dirty="0" smtClean="0">
                <a:solidFill>
                  <a:srgbClr val="0070C0"/>
                </a:solidFill>
                <a:latin typeface="Arial" panose="020B0604020202020204" pitchFamily="34" charset="0"/>
                <a:cs typeface="Arial" panose="020B0604020202020204" pitchFamily="34" charset="0"/>
              </a:rPr>
              <a:t>Lisa Fuller, Co-Chair</a:t>
            </a:r>
          </a:p>
          <a:p>
            <a:pPr marL="109728" indent="0" algn="ctr">
              <a:buNone/>
            </a:pPr>
            <a:r>
              <a:rPr lang="en-US" sz="2400" i="1" dirty="0" smtClean="0">
                <a:solidFill>
                  <a:srgbClr val="0070C0"/>
                </a:solidFill>
                <a:latin typeface="Arial" panose="020B0604020202020204" pitchFamily="34" charset="0"/>
                <a:cs typeface="Arial" panose="020B0604020202020204" pitchFamily="34" charset="0"/>
              </a:rPr>
              <a:t>Carol Wright, </a:t>
            </a:r>
            <a:r>
              <a:rPr lang="en-US" sz="2400" i="1" dirty="0">
                <a:solidFill>
                  <a:srgbClr val="0070C0"/>
                </a:solidFill>
                <a:latin typeface="Arial" panose="020B0604020202020204" pitchFamily="34" charset="0"/>
                <a:cs typeface="Arial" panose="020B0604020202020204" pitchFamily="34" charset="0"/>
              </a:rPr>
              <a:t>Co-Chair</a:t>
            </a:r>
          </a:p>
          <a:p>
            <a:pPr marL="109728" indent="0" algn="ctr">
              <a:buNone/>
            </a:pPr>
            <a:endParaRPr lang="en-US" sz="2400" dirty="0">
              <a:latin typeface="Arial" panose="020B0604020202020204" pitchFamily="34" charset="0"/>
              <a:cs typeface="Arial" panose="020B0604020202020204" pitchFamily="34" charset="0"/>
            </a:endParaRPr>
          </a:p>
          <a:p>
            <a:pPr marL="109728" indent="0" algn="ctr">
              <a:buNone/>
            </a:pPr>
            <a:r>
              <a:rPr lang="en-US" sz="2400" b="1" u="sng" dirty="0" smtClean="0">
                <a:latin typeface="Arial" panose="020B0604020202020204" pitchFamily="34" charset="0"/>
                <a:cs typeface="Arial" panose="020B0604020202020204" pitchFamily="34" charset="0"/>
              </a:rPr>
              <a:t>Communications</a:t>
            </a:r>
            <a:endParaRPr lang="en-US" sz="2400" b="1" u="sng" dirty="0">
              <a:latin typeface="Arial" panose="020B0604020202020204" pitchFamily="34" charset="0"/>
              <a:cs typeface="Arial" panose="020B0604020202020204" pitchFamily="34" charset="0"/>
            </a:endParaRPr>
          </a:p>
          <a:p>
            <a:pPr marL="109728" indent="0" algn="ctr">
              <a:buNone/>
            </a:pPr>
            <a:r>
              <a:rPr lang="en-US" sz="2400" i="1" dirty="0" smtClean="0">
                <a:solidFill>
                  <a:srgbClr val="0070C0"/>
                </a:solidFill>
                <a:latin typeface="Arial" panose="020B0604020202020204" pitchFamily="34" charset="0"/>
                <a:cs typeface="Arial" panose="020B0604020202020204" pitchFamily="34" charset="0"/>
              </a:rPr>
              <a:t>Jessica Moser</a:t>
            </a:r>
            <a:endParaRPr lang="en-US" sz="2400" i="1" dirty="0">
              <a:solidFill>
                <a:srgbClr val="0070C0"/>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ctr"/>
            <a:r>
              <a:rPr lang="en-US" dirty="0">
                <a:solidFill>
                  <a:schemeClr val="tx1"/>
                </a:solidFill>
                <a:effectLst/>
                <a:latin typeface="Arial" panose="020B0604020202020204" pitchFamily="34" charset="0"/>
                <a:cs typeface="Arial" panose="020B0604020202020204" pitchFamily="34" charset="0"/>
              </a:rPr>
              <a:t>Board Members</a:t>
            </a:r>
          </a:p>
        </p:txBody>
      </p:sp>
    </p:spTree>
    <p:extLst>
      <p:ext uri="{BB962C8B-B14F-4D97-AF65-F5344CB8AC3E}">
        <p14:creationId xmlns:p14="http://schemas.microsoft.com/office/powerpoint/2010/main" val="2549864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6178220"/>
              </p:ext>
            </p:extLst>
          </p:nvPr>
        </p:nvGraphicFramePr>
        <p:xfrm>
          <a:off x="457200" y="1481138"/>
          <a:ext cx="8229600" cy="3611245"/>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70840">
                <a:tc gridSpan="2">
                  <a:txBody>
                    <a:bodyPr/>
                    <a:lstStyle/>
                    <a:p>
                      <a:pPr algn="ctr"/>
                      <a:r>
                        <a:rPr lang="en-US" sz="2000" dirty="0">
                          <a:latin typeface="Arial" panose="020B0604020202020204" pitchFamily="34" charset="0"/>
                          <a:cs typeface="Arial" panose="020B0604020202020204" pitchFamily="34" charset="0"/>
                        </a:rPr>
                        <a:t>$20,000 to 8 Deserving Recipients (*previous recipient)</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Arrow Child &amp; Family Ministries</a:t>
                      </a:r>
                    </a:p>
                  </a:txBody>
                  <a:tcPr marL="9525" marR="9525" marT="9525" marB="0" anchor="ctr"/>
                </a:tc>
                <a:extLst>
                  <a:ext uri="{0D108BD9-81ED-4DB2-BD59-A6C34878D82A}">
                    <a16:rowId xmlns:a16="http://schemas.microsoft.com/office/drawing/2014/main" val="10001"/>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$2,945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Chesapeake Therapeutic Riding</a:t>
                      </a:r>
                    </a:p>
                  </a:txBody>
                  <a:tcPr marL="9525" marR="9525" marT="9525" marB="0" anchor="ctr"/>
                </a:tc>
                <a:extLst>
                  <a:ext uri="{0D108BD9-81ED-4DB2-BD59-A6C34878D82A}">
                    <a16:rowId xmlns:a16="http://schemas.microsoft.com/office/drawing/2014/main" val="10002"/>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Hidden Jewel, Inc.</a:t>
                      </a:r>
                    </a:p>
                  </a:txBody>
                  <a:tcPr marL="9525" marR="9525" marT="9525" marB="0" anchor="ctr"/>
                </a:tc>
                <a:extLst>
                  <a:ext uri="{0D108BD9-81ED-4DB2-BD59-A6C34878D82A}">
                    <a16:rowId xmlns:a16="http://schemas.microsoft.com/office/drawing/2014/main" val="10003"/>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$1,441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The Highlands School*</a:t>
                      </a:r>
                    </a:p>
                  </a:txBody>
                  <a:tcPr marL="9525" marR="9525" marT="9525" marB="0" anchor="ctr"/>
                </a:tc>
                <a:extLst>
                  <a:ext uri="{0D108BD9-81ED-4DB2-BD59-A6C34878D82A}">
                    <a16:rowId xmlns:a16="http://schemas.microsoft.com/office/drawing/2014/main" val="10004"/>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Homecoming Project, Inc.*</a:t>
                      </a:r>
                    </a:p>
                  </a:txBody>
                  <a:tcPr marL="9525" marR="9525" marT="9525" marB="0" anchor="ctr"/>
                </a:tc>
                <a:extLst>
                  <a:ext uri="{0D108BD9-81ED-4DB2-BD59-A6C34878D82A}">
                    <a16:rowId xmlns:a16="http://schemas.microsoft.com/office/drawing/2014/main" val="10005"/>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Making a Difference: Truancy Education*</a:t>
                      </a:r>
                    </a:p>
                  </a:txBody>
                  <a:tcPr marL="9525" marR="9525" marT="9525" marB="0" anchor="ctr"/>
                </a:tc>
                <a:extLst>
                  <a:ext uri="{0D108BD9-81ED-4DB2-BD59-A6C34878D82A}">
                    <a16:rowId xmlns:a16="http://schemas.microsoft.com/office/drawing/2014/main" val="10006"/>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$1,714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Sexual Assault/Spouse Abuse Resource Center (SARC)*</a:t>
                      </a:r>
                    </a:p>
                  </a:txBody>
                  <a:tcPr marL="9525" marR="9525" marT="9525" marB="0" anchor="ctr"/>
                </a:tc>
                <a:extLst>
                  <a:ext uri="{0D108BD9-81ED-4DB2-BD59-A6C34878D82A}">
                    <a16:rowId xmlns:a16="http://schemas.microsoft.com/office/drawing/2014/main" val="10007"/>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$1,900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Village at Lakeview Neighborhood Network Community Center</a:t>
                      </a:r>
                    </a:p>
                  </a:txBody>
                  <a:tcPr marL="9525" marR="9525" marT="9525" marB="0" anchor="ct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p:txBody>
          <a:bodyPr/>
          <a:lstStyle/>
          <a:p>
            <a:pPr algn="ctr"/>
            <a:r>
              <a:rPr lang="en-US" dirty="0">
                <a:solidFill>
                  <a:srgbClr val="000000"/>
                </a:solidFill>
                <a:effectLst/>
                <a:latin typeface="Arial" panose="020B0604020202020204" pitchFamily="34" charset="0"/>
                <a:cs typeface="Arial" panose="020B0604020202020204" pitchFamily="34" charset="0"/>
              </a:rPr>
              <a:t>2014 Grant Awards</a:t>
            </a:r>
          </a:p>
        </p:txBody>
      </p:sp>
    </p:spTree>
    <p:extLst>
      <p:ext uri="{BB962C8B-B14F-4D97-AF65-F5344CB8AC3E}">
        <p14:creationId xmlns:p14="http://schemas.microsoft.com/office/powerpoint/2010/main" val="2896248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3809358"/>
              </p:ext>
            </p:extLst>
          </p:nvPr>
        </p:nvGraphicFramePr>
        <p:xfrm>
          <a:off x="457200" y="1371600"/>
          <a:ext cx="8229600" cy="44754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ea typeface="Verdana" panose="020B0604030504040204" pitchFamily="34" charset="0"/>
                          <a:cs typeface="Arial" panose="020B0604020202020204" pitchFamily="34" charset="0"/>
                        </a:rPr>
                        <a:t>$43,081.78 to 11 Deserving Recipients (*previous recipient)</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Arrow Child &amp; Family Ministries*</a:t>
                      </a:r>
                    </a:p>
                  </a:txBody>
                  <a:tcPr marL="9525" marR="9525" marT="9525" marB="0" anchor="ctr"/>
                </a:tc>
                <a:extLst>
                  <a:ext uri="{0D108BD9-81ED-4DB2-BD59-A6C34878D82A}">
                    <a16:rowId xmlns:a16="http://schemas.microsoft.com/office/drawing/2014/main" val="10001"/>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Boys &amp; Girls Clubs of Harford County*</a:t>
                      </a:r>
                    </a:p>
                  </a:txBody>
                  <a:tcPr marL="9525" marR="9525" marT="9525" marB="0" anchor="ctr"/>
                </a:tc>
                <a:extLst>
                  <a:ext uri="{0D108BD9-81ED-4DB2-BD59-A6C34878D82A}">
                    <a16:rowId xmlns:a16="http://schemas.microsoft.com/office/drawing/2014/main" val="10002"/>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$5,000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CASA of Harford County*</a:t>
                      </a:r>
                    </a:p>
                  </a:txBody>
                  <a:tcPr marL="9525" marR="9525" marT="9525" marB="0" anchor="ctr"/>
                </a:tc>
                <a:extLst>
                  <a:ext uri="{0D108BD9-81ED-4DB2-BD59-A6C34878D82A}">
                    <a16:rowId xmlns:a16="http://schemas.microsoft.com/office/drawing/2014/main" val="10003"/>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$5,000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Habitat for Humanity Susquehanna*</a:t>
                      </a:r>
                    </a:p>
                  </a:txBody>
                  <a:tcPr marL="9525" marR="9525" marT="9525" marB="0" anchor="ctr"/>
                </a:tc>
                <a:extLst>
                  <a:ext uri="{0D108BD9-81ED-4DB2-BD59-A6C34878D82A}">
                    <a16:rowId xmlns:a16="http://schemas.microsoft.com/office/drawing/2014/main" val="10004"/>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$4,800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Harford Community Action Agency*</a:t>
                      </a:r>
                    </a:p>
                  </a:txBody>
                  <a:tcPr marL="9525" marR="9525" marT="9525" marB="0" anchor="ctr"/>
                </a:tc>
                <a:extLst>
                  <a:ext uri="{0D108BD9-81ED-4DB2-BD59-A6C34878D82A}">
                    <a16:rowId xmlns:a16="http://schemas.microsoft.com/office/drawing/2014/main" val="10005"/>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$2,960.78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Harford Community College Foundation</a:t>
                      </a:r>
                    </a:p>
                  </a:txBody>
                  <a:tcPr marL="9525" marR="9525" marT="9525" marB="0" anchor="ctr"/>
                </a:tc>
                <a:extLst>
                  <a:ext uri="{0D108BD9-81ED-4DB2-BD59-A6C34878D82A}">
                    <a16:rowId xmlns:a16="http://schemas.microsoft.com/office/drawing/2014/main" val="10006"/>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$4,200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Harford Family House*</a:t>
                      </a:r>
                    </a:p>
                  </a:txBody>
                  <a:tcPr marL="9525" marR="9525" marT="9525" marB="0" anchor="ctr"/>
                </a:tc>
                <a:extLst>
                  <a:ext uri="{0D108BD9-81ED-4DB2-BD59-A6C34878D82A}">
                    <a16:rowId xmlns:a16="http://schemas.microsoft.com/office/drawing/2014/main" val="10007"/>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Inner County Outreach</a:t>
                      </a:r>
                    </a:p>
                  </a:txBody>
                  <a:tcPr marL="9525" marR="9525" marT="9525" marB="0" anchor="ctr"/>
                </a:tc>
                <a:extLst>
                  <a:ext uri="{0D108BD9-81ED-4DB2-BD59-A6C34878D82A}">
                    <a16:rowId xmlns:a16="http://schemas.microsoft.com/office/drawing/2014/main" val="10008"/>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$3,250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LASOS*</a:t>
                      </a:r>
                    </a:p>
                  </a:txBody>
                  <a:tcPr marL="9525" marR="9525" marT="9525" marB="0" anchor="ctr"/>
                </a:tc>
                <a:extLst>
                  <a:ext uri="{0D108BD9-81ED-4DB2-BD59-A6C34878D82A}">
                    <a16:rowId xmlns:a16="http://schemas.microsoft.com/office/drawing/2014/main" val="10009"/>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$3,500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Mason-Dixon Community Services</a:t>
                      </a:r>
                    </a:p>
                  </a:txBody>
                  <a:tcPr marL="9525" marR="9525" marT="9525" marB="0" anchor="ctr"/>
                </a:tc>
                <a:extLst>
                  <a:ext uri="{0D108BD9-81ED-4DB2-BD59-A6C34878D82A}">
                    <a16:rowId xmlns:a16="http://schemas.microsoft.com/office/drawing/2014/main" val="10010"/>
                  </a:ext>
                </a:extLst>
              </a:tr>
              <a:tr h="37084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$2,371 </a:t>
                      </a:r>
                    </a:p>
                  </a:txBody>
                  <a:tcPr marL="9525" marR="9525" marT="9525" marB="0" anchor="ctr"/>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Tabitha's House*    </a:t>
                      </a:r>
                    </a:p>
                  </a:txBody>
                  <a:tcPr marL="9525" marR="9525" marT="9525" marB="0" anchor="ct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pPr algn="ctr"/>
            <a:r>
              <a:rPr lang="en-US" dirty="0">
                <a:solidFill>
                  <a:srgbClr val="000000"/>
                </a:solidFill>
                <a:effectLst/>
                <a:latin typeface="Arial" panose="020B0604020202020204" pitchFamily="34" charset="0"/>
                <a:cs typeface="Arial" panose="020B0604020202020204" pitchFamily="34" charset="0"/>
              </a:rPr>
              <a:t>2015 Grant Awards</a:t>
            </a:r>
          </a:p>
        </p:txBody>
      </p:sp>
    </p:spTree>
    <p:extLst>
      <p:ext uri="{BB962C8B-B14F-4D97-AF65-F5344CB8AC3E}">
        <p14:creationId xmlns:p14="http://schemas.microsoft.com/office/powerpoint/2010/main" val="2293377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12192917"/>
              </p:ext>
            </p:extLst>
          </p:nvPr>
        </p:nvGraphicFramePr>
        <p:xfrm>
          <a:off x="457200" y="1275367"/>
          <a:ext cx="8229600" cy="495703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78658">
                <a:tc gridSpan="2">
                  <a:txBody>
                    <a:bodyPr/>
                    <a:lstStyle/>
                    <a:p>
                      <a:pPr algn="ctr"/>
                      <a:r>
                        <a:rPr lang="en-US" sz="2000" dirty="0">
                          <a:latin typeface="Arial" panose="020B0604020202020204" pitchFamily="34" charset="0"/>
                          <a:cs typeface="Arial" panose="020B0604020202020204" pitchFamily="34" charset="0"/>
                        </a:rPr>
                        <a:t>$45,750 to 14 Deserving Recipients (*previous recipient)</a:t>
                      </a:r>
                    </a:p>
                  </a:txBody>
                  <a:tcPr/>
                </a:tc>
                <a:tc hMerge="1">
                  <a:txBody>
                    <a:bodyPr/>
                    <a:lstStyle/>
                    <a:p>
                      <a:endParaRPr lang="en-US" dirty="0"/>
                    </a:p>
                  </a:txBody>
                  <a:tcPr/>
                </a:tc>
                <a:extLst>
                  <a:ext uri="{0D108BD9-81ED-4DB2-BD59-A6C34878D82A}">
                    <a16:rowId xmlns:a16="http://schemas.microsoft.com/office/drawing/2014/main" val="10000"/>
                  </a:ext>
                </a:extLst>
              </a:tr>
              <a:tr h="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$1,500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Anna’s House</a:t>
                      </a:r>
                    </a:p>
                  </a:txBody>
                  <a:tcPr marL="9525" marR="9525" marT="9525" marB="0" anchor="b"/>
                </a:tc>
                <a:extLst>
                  <a:ext uri="{0D108BD9-81ED-4DB2-BD59-A6C34878D82A}">
                    <a16:rowId xmlns:a16="http://schemas.microsoft.com/office/drawing/2014/main" val="10001"/>
                  </a:ext>
                </a:extLst>
              </a:tr>
              <a:tr h="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$5,000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Extreme Family Outreach</a:t>
                      </a:r>
                    </a:p>
                  </a:txBody>
                  <a:tcPr marL="9525" marR="9525" marT="9525" marB="0" anchor="b"/>
                </a:tc>
                <a:extLst>
                  <a:ext uri="{0D108BD9-81ED-4DB2-BD59-A6C34878D82A}">
                    <a16:rowId xmlns:a16="http://schemas.microsoft.com/office/drawing/2014/main" val="10002"/>
                  </a:ext>
                </a:extLst>
              </a:tr>
              <a:tr h="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$2,250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Girls on the Run of Harford and Cecil Counties</a:t>
                      </a:r>
                    </a:p>
                  </a:txBody>
                  <a:tcPr marL="9525" marR="9525" marT="9525" marB="0" anchor="b"/>
                </a:tc>
                <a:extLst>
                  <a:ext uri="{0D108BD9-81ED-4DB2-BD59-A6C34878D82A}">
                    <a16:rowId xmlns:a16="http://schemas.microsoft.com/office/drawing/2014/main" val="10003"/>
                  </a:ext>
                </a:extLst>
              </a:tr>
              <a:tr h="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$5,000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Habitat for Humanity Susquehanna*</a:t>
                      </a:r>
                    </a:p>
                  </a:txBody>
                  <a:tcPr marL="9525" marR="9525" marT="9525" marB="0" anchor="b"/>
                </a:tc>
                <a:extLst>
                  <a:ext uri="{0D108BD9-81ED-4DB2-BD59-A6C34878D82A}">
                    <a16:rowId xmlns:a16="http://schemas.microsoft.com/office/drawing/2014/main" val="10004"/>
                  </a:ext>
                </a:extLst>
              </a:tr>
              <a:tr h="0">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$2,500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Harford Community Action Agency*</a:t>
                      </a:r>
                    </a:p>
                  </a:txBody>
                  <a:tcPr marL="9525" marR="9525" marT="9525" marB="0" anchor="b"/>
                </a:tc>
                <a:extLst>
                  <a:ext uri="{0D108BD9-81ED-4DB2-BD59-A6C34878D82A}">
                    <a16:rowId xmlns:a16="http://schemas.microsoft.com/office/drawing/2014/main" val="10005"/>
                  </a:ext>
                </a:extLst>
              </a:tr>
              <a:tr h="354385">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$1,500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Harford Family House*</a:t>
                      </a:r>
                    </a:p>
                  </a:txBody>
                  <a:tcPr marL="9525" marR="9525" marT="9525" marB="0" anchor="b"/>
                </a:tc>
                <a:extLst>
                  <a:ext uri="{0D108BD9-81ED-4DB2-BD59-A6C34878D82A}">
                    <a16:rowId xmlns:a16="http://schemas.microsoft.com/office/drawing/2014/main" val="10006"/>
                  </a:ext>
                </a:extLst>
              </a:tr>
              <a:tr h="354385">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Inner County Outreach*</a:t>
                      </a:r>
                    </a:p>
                  </a:txBody>
                  <a:tcPr marL="9525" marR="9525" marT="9525" marB="0" anchor="b"/>
                </a:tc>
                <a:extLst>
                  <a:ext uri="{0D108BD9-81ED-4DB2-BD59-A6C34878D82A}">
                    <a16:rowId xmlns:a16="http://schemas.microsoft.com/office/drawing/2014/main" val="10007"/>
                  </a:ext>
                </a:extLst>
              </a:tr>
              <a:tr h="300378">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JAMSQUAD</a:t>
                      </a:r>
                    </a:p>
                  </a:txBody>
                  <a:tcPr marL="9525" marR="9525" marT="9525" marB="0" anchor="b"/>
                </a:tc>
                <a:extLst>
                  <a:ext uri="{0D108BD9-81ED-4DB2-BD59-A6C34878D82A}">
                    <a16:rowId xmlns:a16="http://schemas.microsoft.com/office/drawing/2014/main" val="10008"/>
                  </a:ext>
                </a:extLst>
              </a:tr>
              <a:tr h="354385">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$5,000 </a:t>
                      </a:r>
                    </a:p>
                  </a:txBody>
                  <a:tcPr marL="9525" marR="9525" marT="9525" marB="0" anchor="b"/>
                </a:tc>
                <a:tc>
                  <a:txBody>
                    <a:bodyPr/>
                    <a:lstStyle/>
                    <a:p>
                      <a:pPr marL="182880" algn="l" fontAlgn="b"/>
                      <a:r>
                        <a:rPr lang="en-US" sz="2000" b="0" i="0" u="none" strike="noStrike" dirty="0" err="1">
                          <a:solidFill>
                            <a:srgbClr val="000000"/>
                          </a:solidFill>
                          <a:effectLst/>
                          <a:latin typeface="Arial" panose="020B0604020202020204" pitchFamily="34" charset="0"/>
                          <a:cs typeface="Arial" panose="020B0604020202020204" pitchFamily="34" charset="0"/>
                        </a:rPr>
                        <a:t>Ladew</a:t>
                      </a:r>
                      <a:r>
                        <a:rPr lang="en-US" sz="2000" b="0" i="0" u="none" strike="noStrike" dirty="0">
                          <a:solidFill>
                            <a:srgbClr val="000000"/>
                          </a:solidFill>
                          <a:effectLst/>
                          <a:latin typeface="Arial" panose="020B0604020202020204" pitchFamily="34" charset="0"/>
                          <a:cs typeface="Arial" panose="020B0604020202020204" pitchFamily="34" charset="0"/>
                        </a:rPr>
                        <a:t> Gardens</a:t>
                      </a:r>
                    </a:p>
                  </a:txBody>
                  <a:tcPr marL="9525" marR="9525" marT="9525" marB="0" anchor="b"/>
                </a:tc>
                <a:extLst>
                  <a:ext uri="{0D108BD9-81ED-4DB2-BD59-A6C34878D82A}">
                    <a16:rowId xmlns:a16="http://schemas.microsoft.com/office/drawing/2014/main" val="10009"/>
                  </a:ext>
                </a:extLst>
              </a:tr>
              <a:tr h="300378">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LASOS*</a:t>
                      </a:r>
                    </a:p>
                  </a:txBody>
                  <a:tcPr marL="9525" marR="9525" marT="9525" marB="0" anchor="b"/>
                </a:tc>
                <a:extLst>
                  <a:ext uri="{0D108BD9-81ED-4DB2-BD59-A6C34878D82A}">
                    <a16:rowId xmlns:a16="http://schemas.microsoft.com/office/drawing/2014/main" val="10010"/>
                  </a:ext>
                </a:extLst>
              </a:tr>
              <a:tr h="300378">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$2,500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New Day Wellness</a:t>
                      </a:r>
                    </a:p>
                  </a:txBody>
                  <a:tcPr marL="9525" marR="9525" marT="9525" marB="0" anchor="b"/>
                </a:tc>
                <a:extLst>
                  <a:ext uri="{0D108BD9-81ED-4DB2-BD59-A6C34878D82A}">
                    <a16:rowId xmlns:a16="http://schemas.microsoft.com/office/drawing/2014/main" val="10011"/>
                  </a:ext>
                </a:extLst>
              </a:tr>
              <a:tr h="300378">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$3,500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Senior Express</a:t>
                      </a:r>
                    </a:p>
                  </a:txBody>
                  <a:tcPr marL="9525" marR="9525" marT="9525" marB="0" anchor="b"/>
                </a:tc>
                <a:extLst>
                  <a:ext uri="{0D108BD9-81ED-4DB2-BD59-A6C34878D82A}">
                    <a16:rowId xmlns:a16="http://schemas.microsoft.com/office/drawing/2014/main" val="10012"/>
                  </a:ext>
                </a:extLst>
              </a:tr>
              <a:tr h="300378">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$5,000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Susquehanna Workforce Network</a:t>
                      </a:r>
                    </a:p>
                  </a:txBody>
                  <a:tcPr marL="9525" marR="9525" marT="9525" marB="0" anchor="b"/>
                </a:tc>
                <a:extLst>
                  <a:ext uri="{0D108BD9-81ED-4DB2-BD59-A6C34878D82A}">
                    <a16:rowId xmlns:a16="http://schemas.microsoft.com/office/drawing/2014/main" val="10013"/>
                  </a:ext>
                </a:extLst>
              </a:tr>
              <a:tr h="354385">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$2,000 </a:t>
                      </a:r>
                    </a:p>
                  </a:txBody>
                  <a:tcPr marL="9525" marR="9525" marT="9525" marB="0" anchor="b"/>
                </a:tc>
                <a:tc>
                  <a:txBody>
                    <a:bodyPr/>
                    <a:lstStyle/>
                    <a:p>
                      <a:pPr marL="182880" algn="l" fontAlgn="b"/>
                      <a:r>
                        <a:rPr lang="en-US" sz="2000" b="0" i="0" u="none" strike="noStrike" dirty="0">
                          <a:solidFill>
                            <a:srgbClr val="000000"/>
                          </a:solidFill>
                          <a:effectLst/>
                          <a:latin typeface="Arial" panose="020B0604020202020204" pitchFamily="34" charset="0"/>
                          <a:cs typeface="Arial" panose="020B0604020202020204" pitchFamily="34" charset="0"/>
                        </a:rPr>
                        <a:t>Village at Lakeview Neighborhood Network*</a:t>
                      </a:r>
                    </a:p>
                  </a:txBody>
                  <a:tcPr marL="9525" marR="9525" marT="9525" marB="0" anchor="b"/>
                </a:tc>
                <a:extLst>
                  <a:ext uri="{0D108BD9-81ED-4DB2-BD59-A6C34878D82A}">
                    <a16:rowId xmlns:a16="http://schemas.microsoft.com/office/drawing/2014/main" val="10014"/>
                  </a:ext>
                </a:extLst>
              </a:tr>
            </a:tbl>
          </a:graphicData>
        </a:graphic>
      </p:graphicFrame>
      <p:sp>
        <p:nvSpPr>
          <p:cNvPr id="3" name="Title 2"/>
          <p:cNvSpPr>
            <a:spLocks noGrp="1"/>
          </p:cNvSpPr>
          <p:nvPr>
            <p:ph type="title"/>
          </p:nvPr>
        </p:nvSpPr>
        <p:spPr/>
        <p:txBody>
          <a:bodyPr/>
          <a:lstStyle/>
          <a:p>
            <a:pPr algn="ctr"/>
            <a:r>
              <a:rPr lang="en-US" dirty="0">
                <a:solidFill>
                  <a:srgbClr val="000000"/>
                </a:solidFill>
                <a:effectLst/>
                <a:latin typeface="Arial" panose="020B0604020202020204" pitchFamily="34" charset="0"/>
                <a:cs typeface="Arial" panose="020B0604020202020204" pitchFamily="34" charset="0"/>
              </a:rPr>
              <a:t>2016 Grant Awards</a:t>
            </a:r>
          </a:p>
        </p:txBody>
      </p:sp>
    </p:spTree>
    <p:extLst>
      <p:ext uri="{BB962C8B-B14F-4D97-AF65-F5344CB8AC3E}">
        <p14:creationId xmlns:p14="http://schemas.microsoft.com/office/powerpoint/2010/main" val="3793124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936247"/>
              </p:ext>
            </p:extLst>
          </p:nvPr>
        </p:nvGraphicFramePr>
        <p:xfrm>
          <a:off x="457200" y="1219204"/>
          <a:ext cx="8229600" cy="5684520"/>
        </p:xfrm>
        <a:graphic>
          <a:graphicData uri="http://schemas.openxmlformats.org/drawingml/2006/table">
            <a:tbl>
              <a:tblPr firstRow="1" bandRow="1">
                <a:tableStyleId>{5C22544A-7EE6-4342-B048-85BDC9FD1C3A}</a:tableStyleId>
              </a:tblPr>
              <a:tblGrid>
                <a:gridCol w="1567656">
                  <a:extLst>
                    <a:ext uri="{9D8B030D-6E8A-4147-A177-3AD203B41FA5}">
                      <a16:colId xmlns:a16="http://schemas.microsoft.com/office/drawing/2014/main" val="20000"/>
                    </a:ext>
                  </a:extLst>
                </a:gridCol>
                <a:gridCol w="6661944">
                  <a:extLst>
                    <a:ext uri="{9D8B030D-6E8A-4147-A177-3AD203B41FA5}">
                      <a16:colId xmlns:a16="http://schemas.microsoft.com/office/drawing/2014/main" val="20001"/>
                    </a:ext>
                  </a:extLst>
                </a:gridCol>
              </a:tblGrid>
              <a:tr h="374704">
                <a:tc gridSpan="2">
                  <a:txBody>
                    <a:bodyPr/>
                    <a:lstStyle/>
                    <a:p>
                      <a:pPr algn="ctr"/>
                      <a:r>
                        <a:rPr lang="en-US" sz="2000" dirty="0">
                          <a:latin typeface="Arial" panose="020B0604020202020204" pitchFamily="34" charset="0"/>
                          <a:cs typeface="Arial" panose="020B0604020202020204" pitchFamily="34" charset="0"/>
                        </a:rPr>
                        <a:t>$53,500.88 to 15 Deserving Recipients (*previous recipient)</a:t>
                      </a:r>
                    </a:p>
                  </a:txBody>
                  <a:tcPr/>
                </a:tc>
                <a:tc hMerge="1">
                  <a:txBody>
                    <a:bodyPr/>
                    <a:lstStyle/>
                    <a:p>
                      <a:endParaRPr lang="en-US" dirty="0"/>
                    </a:p>
                  </a:txBody>
                  <a:tcPr/>
                </a:tc>
                <a:extLst>
                  <a:ext uri="{0D108BD9-81ED-4DB2-BD59-A6C34878D82A}">
                    <a16:rowId xmlns:a16="http://schemas.microsoft.com/office/drawing/2014/main" val="10000"/>
                  </a:ext>
                </a:extLst>
              </a:tr>
              <a:tr h="297241">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$5,000 </a:t>
                      </a:r>
                    </a:p>
                  </a:txBody>
                  <a:tcPr marL="9525" marR="9525" marT="9525" marB="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Taste Wise Kids</a:t>
                      </a:r>
                    </a:p>
                  </a:txBody>
                  <a:tcPr marL="9525" marR="9525" marT="9525" marB="0"/>
                </a:tc>
                <a:extLst>
                  <a:ext uri="{0D108BD9-81ED-4DB2-BD59-A6C34878D82A}">
                    <a16:rowId xmlns:a16="http://schemas.microsoft.com/office/drawing/2014/main" val="10001"/>
                  </a:ext>
                </a:extLst>
              </a:tr>
              <a:tr h="297241">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$3,000 </a:t>
                      </a:r>
                    </a:p>
                  </a:txBody>
                  <a:tcPr marL="9525" marR="9525" marT="9525" marB="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Harford Community Action Agency*</a:t>
                      </a:r>
                    </a:p>
                  </a:txBody>
                  <a:tcPr marL="9525" marR="9525" marT="9525" marB="0"/>
                </a:tc>
                <a:extLst>
                  <a:ext uri="{0D108BD9-81ED-4DB2-BD59-A6C34878D82A}">
                    <a16:rowId xmlns:a16="http://schemas.microsoft.com/office/drawing/2014/main" val="10002"/>
                  </a:ext>
                </a:extLst>
              </a:tr>
              <a:tr h="297241">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$2,500 </a:t>
                      </a:r>
                    </a:p>
                  </a:txBody>
                  <a:tcPr marL="9525" marR="9525" marT="9525" marB="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Habitat for Humanity Susquehanna*</a:t>
                      </a:r>
                    </a:p>
                  </a:txBody>
                  <a:tcPr marL="9525" marR="9525" marT="9525" marB="0"/>
                </a:tc>
                <a:extLst>
                  <a:ext uri="{0D108BD9-81ED-4DB2-BD59-A6C34878D82A}">
                    <a16:rowId xmlns:a16="http://schemas.microsoft.com/office/drawing/2014/main" val="10003"/>
                  </a:ext>
                </a:extLst>
              </a:tr>
              <a:tr h="297241">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$4,905.88 </a:t>
                      </a:r>
                    </a:p>
                  </a:txBody>
                  <a:tcPr marL="9525" marR="9525" marT="9525" marB="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JAMSQUAD Cycling*</a:t>
                      </a:r>
                    </a:p>
                  </a:txBody>
                  <a:tcPr marL="9525" marR="9525" marT="9525" marB="0"/>
                </a:tc>
                <a:extLst>
                  <a:ext uri="{0D108BD9-81ED-4DB2-BD59-A6C34878D82A}">
                    <a16:rowId xmlns:a16="http://schemas.microsoft.com/office/drawing/2014/main" val="10004"/>
                  </a:ext>
                </a:extLst>
              </a:tr>
              <a:tr h="297241">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$3,000 </a:t>
                      </a:r>
                    </a:p>
                  </a:txBody>
                  <a:tcPr marL="9525" marR="9525" marT="9525" marB="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Boys &amp; Girls Club*</a:t>
                      </a:r>
                    </a:p>
                  </a:txBody>
                  <a:tcPr marL="9525" marR="9525" marT="9525" marB="0"/>
                </a:tc>
                <a:extLst>
                  <a:ext uri="{0D108BD9-81ED-4DB2-BD59-A6C34878D82A}">
                    <a16:rowId xmlns:a16="http://schemas.microsoft.com/office/drawing/2014/main" val="10005"/>
                  </a:ext>
                </a:extLst>
              </a:tr>
              <a:tr h="297241">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$3,000 </a:t>
                      </a:r>
                    </a:p>
                  </a:txBody>
                  <a:tcPr marL="9525" marR="9525" marT="9525" marB="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Girls on the Run of Harford</a:t>
                      </a:r>
                      <a:r>
                        <a:rPr lang="en-US" sz="2000" b="0" i="0" u="none" strike="noStrike" baseline="0" dirty="0">
                          <a:solidFill>
                            <a:schemeClr val="tx1"/>
                          </a:solidFill>
                          <a:effectLst/>
                          <a:latin typeface="Arial" panose="020B0604020202020204" pitchFamily="34" charset="0"/>
                          <a:cs typeface="Arial" panose="020B0604020202020204" pitchFamily="34" charset="0"/>
                        </a:rPr>
                        <a:t> and Cecil Counties</a:t>
                      </a:r>
                      <a:r>
                        <a:rPr lang="en-US" sz="2000" b="0" i="0" u="none" strike="noStrike" dirty="0">
                          <a:solidFill>
                            <a:schemeClr val="tx1"/>
                          </a:solidFill>
                          <a:effectLst/>
                          <a:latin typeface="Arial" panose="020B0604020202020204" pitchFamily="34" charset="0"/>
                          <a:cs typeface="Arial" panose="020B0604020202020204" pitchFamily="34" charset="0"/>
                        </a:rPr>
                        <a:t>*</a:t>
                      </a:r>
                    </a:p>
                  </a:txBody>
                  <a:tcPr marL="9525" marR="9525" marT="9525" marB="0"/>
                </a:tc>
                <a:extLst>
                  <a:ext uri="{0D108BD9-81ED-4DB2-BD59-A6C34878D82A}">
                    <a16:rowId xmlns:a16="http://schemas.microsoft.com/office/drawing/2014/main" val="10006"/>
                  </a:ext>
                </a:extLst>
              </a:tr>
              <a:tr h="297241">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$5,000 </a:t>
                      </a:r>
                    </a:p>
                  </a:txBody>
                  <a:tcPr marL="9525" marR="9525" marT="9525" marB="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Wilson Ministry Center</a:t>
                      </a:r>
                    </a:p>
                  </a:txBody>
                  <a:tcPr marL="9525" marR="9525" marT="9525" marB="0"/>
                </a:tc>
                <a:extLst>
                  <a:ext uri="{0D108BD9-81ED-4DB2-BD59-A6C34878D82A}">
                    <a16:rowId xmlns:a16="http://schemas.microsoft.com/office/drawing/2014/main" val="10007"/>
                  </a:ext>
                </a:extLst>
              </a:tr>
              <a:tr h="297241">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$5,000 </a:t>
                      </a:r>
                    </a:p>
                  </a:txBody>
                  <a:tcPr marL="9525" marR="9525" marT="9525" marB="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Greater Excellence in Education Foundation (GEEF)</a:t>
                      </a:r>
                    </a:p>
                  </a:txBody>
                  <a:tcPr marL="9525" marR="9525" marT="9525" marB="0"/>
                </a:tc>
                <a:extLst>
                  <a:ext uri="{0D108BD9-81ED-4DB2-BD59-A6C34878D82A}">
                    <a16:rowId xmlns:a16="http://schemas.microsoft.com/office/drawing/2014/main" val="10008"/>
                  </a:ext>
                </a:extLst>
              </a:tr>
              <a:tr h="374704">
                <a:tc>
                  <a:txBody>
                    <a:bodyPr/>
                    <a:lstStyle/>
                    <a:p>
                      <a:pPr marL="182880" indent="0" algn="l"/>
                      <a:r>
                        <a:rPr lang="en-US" sz="2000" dirty="0">
                          <a:solidFill>
                            <a:schemeClr val="tx1"/>
                          </a:solidFill>
                          <a:latin typeface="Arial" panose="020B0604020202020204" pitchFamily="34" charset="0"/>
                          <a:cs typeface="Arial" panose="020B0604020202020204" pitchFamily="34" charset="0"/>
                        </a:rPr>
                        <a:t>$3,000</a:t>
                      </a:r>
                    </a:p>
                  </a:txBody>
                  <a:tcPr marL="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Sexual</a:t>
                      </a:r>
                      <a:r>
                        <a:rPr lang="en-US" sz="2000" b="0" i="0" u="none" strike="noStrike" baseline="0" dirty="0">
                          <a:solidFill>
                            <a:schemeClr val="tx1"/>
                          </a:solidFill>
                          <a:effectLst/>
                          <a:latin typeface="Arial" panose="020B0604020202020204" pitchFamily="34" charset="0"/>
                          <a:cs typeface="Arial" panose="020B0604020202020204" pitchFamily="34" charset="0"/>
                        </a:rPr>
                        <a:t> Assault/Spouse Abuse Resource Center (</a:t>
                      </a:r>
                      <a:r>
                        <a:rPr lang="en-US" sz="2000" b="0" i="0" u="none" strike="noStrike" dirty="0">
                          <a:solidFill>
                            <a:schemeClr val="tx1"/>
                          </a:solidFill>
                          <a:effectLst/>
                          <a:latin typeface="Arial" panose="020B0604020202020204" pitchFamily="34" charset="0"/>
                          <a:cs typeface="Arial" panose="020B0604020202020204" pitchFamily="34" charset="0"/>
                        </a:rPr>
                        <a:t>SARC)*</a:t>
                      </a:r>
                    </a:p>
                  </a:txBody>
                  <a:tcPr marL="9525" marR="9525" marT="9525" marB="0"/>
                </a:tc>
                <a:extLst>
                  <a:ext uri="{0D108BD9-81ED-4DB2-BD59-A6C34878D82A}">
                    <a16:rowId xmlns:a16="http://schemas.microsoft.com/office/drawing/2014/main" val="10009"/>
                  </a:ext>
                </a:extLst>
              </a:tr>
              <a:tr h="374704">
                <a:tc>
                  <a:txBody>
                    <a:bodyPr/>
                    <a:lstStyle/>
                    <a:p>
                      <a:pPr marL="182880" algn="l"/>
                      <a:r>
                        <a:rPr lang="en-US" sz="2000" dirty="0">
                          <a:solidFill>
                            <a:schemeClr val="tx1"/>
                          </a:solidFill>
                          <a:latin typeface="Arial" panose="020B0604020202020204" pitchFamily="34" charset="0"/>
                          <a:cs typeface="Arial" panose="020B0604020202020204" pitchFamily="34" charset="0"/>
                        </a:rPr>
                        <a:t>$3,000</a:t>
                      </a:r>
                    </a:p>
                  </a:txBody>
                  <a:tcPr marL="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Homecoming Project*</a:t>
                      </a:r>
                    </a:p>
                  </a:txBody>
                  <a:tcPr marL="9525" marR="9525" marT="9525" marB="0"/>
                </a:tc>
                <a:extLst>
                  <a:ext uri="{0D108BD9-81ED-4DB2-BD59-A6C34878D82A}">
                    <a16:rowId xmlns:a16="http://schemas.microsoft.com/office/drawing/2014/main" val="10010"/>
                  </a:ext>
                </a:extLst>
              </a:tr>
              <a:tr h="374704">
                <a:tc>
                  <a:txBody>
                    <a:bodyPr/>
                    <a:lstStyle/>
                    <a:p>
                      <a:pPr marL="182880" algn="l"/>
                      <a:r>
                        <a:rPr lang="en-US" sz="2000" dirty="0">
                          <a:solidFill>
                            <a:schemeClr val="tx1"/>
                          </a:solidFill>
                          <a:latin typeface="Arial" panose="020B0604020202020204" pitchFamily="34" charset="0"/>
                          <a:cs typeface="Arial" panose="020B0604020202020204" pitchFamily="34" charset="0"/>
                        </a:rPr>
                        <a:t>$5,000</a:t>
                      </a:r>
                    </a:p>
                  </a:txBody>
                  <a:tcPr marL="0"/>
                </a:tc>
                <a:tc>
                  <a:txBody>
                    <a:bodyPr/>
                    <a:lstStyle/>
                    <a:p>
                      <a:pPr marL="182880" algn="l" fontAlgn="b"/>
                      <a:r>
                        <a:rPr lang="en-US" sz="2000" b="0" i="0" u="none" strike="noStrike" dirty="0" err="1">
                          <a:solidFill>
                            <a:schemeClr val="tx1"/>
                          </a:solidFill>
                          <a:effectLst/>
                          <a:latin typeface="Arial" panose="020B0604020202020204" pitchFamily="34" charset="0"/>
                          <a:cs typeface="Arial" panose="020B0604020202020204" pitchFamily="34" charset="0"/>
                        </a:rPr>
                        <a:t>Ladew</a:t>
                      </a:r>
                      <a:r>
                        <a:rPr lang="en-US" sz="2000" b="0" i="0" u="none" strike="noStrike" dirty="0">
                          <a:solidFill>
                            <a:schemeClr val="tx1"/>
                          </a:solidFill>
                          <a:effectLst/>
                          <a:latin typeface="Arial" panose="020B0604020202020204" pitchFamily="34" charset="0"/>
                          <a:cs typeface="Arial" panose="020B0604020202020204" pitchFamily="34" charset="0"/>
                        </a:rPr>
                        <a:t> Gardens*</a:t>
                      </a:r>
                    </a:p>
                  </a:txBody>
                  <a:tcPr marL="9525" marR="9525" marT="9525" marB="0"/>
                </a:tc>
                <a:extLst>
                  <a:ext uri="{0D108BD9-81ED-4DB2-BD59-A6C34878D82A}">
                    <a16:rowId xmlns:a16="http://schemas.microsoft.com/office/drawing/2014/main" val="10011"/>
                  </a:ext>
                </a:extLst>
              </a:tr>
              <a:tr h="374704">
                <a:tc>
                  <a:txBody>
                    <a:bodyPr/>
                    <a:lstStyle/>
                    <a:p>
                      <a:pPr marL="182880" algn="l"/>
                      <a:r>
                        <a:rPr lang="en-US" sz="2000" dirty="0">
                          <a:solidFill>
                            <a:schemeClr val="tx1"/>
                          </a:solidFill>
                          <a:latin typeface="Arial" panose="020B0604020202020204" pitchFamily="34" charset="0"/>
                          <a:cs typeface="Arial" panose="020B0604020202020204" pitchFamily="34" charset="0"/>
                        </a:rPr>
                        <a:t>$2,000</a:t>
                      </a:r>
                    </a:p>
                  </a:txBody>
                  <a:tcPr marL="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Harford Family House*</a:t>
                      </a:r>
                    </a:p>
                  </a:txBody>
                  <a:tcPr marL="9525" marR="9525" marT="9525" marB="0"/>
                </a:tc>
                <a:extLst>
                  <a:ext uri="{0D108BD9-81ED-4DB2-BD59-A6C34878D82A}">
                    <a16:rowId xmlns:a16="http://schemas.microsoft.com/office/drawing/2014/main" val="10012"/>
                  </a:ext>
                </a:extLst>
              </a:tr>
              <a:tr h="374704">
                <a:tc>
                  <a:txBody>
                    <a:bodyPr/>
                    <a:lstStyle/>
                    <a:p>
                      <a:pPr marL="182880" algn="l"/>
                      <a:r>
                        <a:rPr lang="en-US" sz="2000" dirty="0">
                          <a:solidFill>
                            <a:schemeClr val="tx1"/>
                          </a:solidFill>
                          <a:latin typeface="Arial" panose="020B0604020202020204" pitchFamily="34" charset="0"/>
                          <a:cs typeface="Arial" panose="020B0604020202020204" pitchFamily="34" charset="0"/>
                        </a:rPr>
                        <a:t>$1,500</a:t>
                      </a:r>
                    </a:p>
                  </a:txBody>
                  <a:tcPr marL="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New Day Wellness*</a:t>
                      </a:r>
                    </a:p>
                  </a:txBody>
                  <a:tcPr marL="9525" marR="9525" marT="9525" marB="0"/>
                </a:tc>
                <a:extLst>
                  <a:ext uri="{0D108BD9-81ED-4DB2-BD59-A6C34878D82A}">
                    <a16:rowId xmlns:a16="http://schemas.microsoft.com/office/drawing/2014/main" val="10013"/>
                  </a:ext>
                </a:extLst>
              </a:tr>
              <a:tr h="374704">
                <a:tc>
                  <a:txBody>
                    <a:bodyPr/>
                    <a:lstStyle/>
                    <a:p>
                      <a:pPr marL="182880" algn="l"/>
                      <a:r>
                        <a:rPr lang="en-US" sz="2000" dirty="0">
                          <a:solidFill>
                            <a:schemeClr val="tx1"/>
                          </a:solidFill>
                          <a:latin typeface="Arial" panose="020B0604020202020204" pitchFamily="34" charset="0"/>
                          <a:cs typeface="Arial" panose="020B0604020202020204" pitchFamily="34" charset="0"/>
                        </a:rPr>
                        <a:t>$2,595</a:t>
                      </a:r>
                    </a:p>
                  </a:txBody>
                  <a:tcPr marL="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Chesapeake Therapeutic Riding*</a:t>
                      </a:r>
                    </a:p>
                  </a:txBody>
                  <a:tcPr marL="9525" marR="9525" marT="9525" marB="0"/>
                </a:tc>
                <a:extLst>
                  <a:ext uri="{0D108BD9-81ED-4DB2-BD59-A6C34878D82A}">
                    <a16:rowId xmlns:a16="http://schemas.microsoft.com/office/drawing/2014/main" val="10014"/>
                  </a:ext>
                </a:extLst>
              </a:tr>
              <a:tr h="374704">
                <a:tc>
                  <a:txBody>
                    <a:bodyPr/>
                    <a:lstStyle/>
                    <a:p>
                      <a:pPr marL="182880" algn="l"/>
                      <a:r>
                        <a:rPr lang="en-US" sz="2000" dirty="0">
                          <a:solidFill>
                            <a:schemeClr val="tx1"/>
                          </a:solidFill>
                          <a:latin typeface="Arial" panose="020B0604020202020204" pitchFamily="34" charset="0"/>
                          <a:cs typeface="Arial" panose="020B0604020202020204" pitchFamily="34" charset="0"/>
                        </a:rPr>
                        <a:t>$5,000</a:t>
                      </a:r>
                    </a:p>
                  </a:txBody>
                  <a:tcPr marL="0"/>
                </a:tc>
                <a:tc>
                  <a:txBody>
                    <a:bodyPr/>
                    <a:lstStyle/>
                    <a:p>
                      <a:pPr marL="182880" algn="l" fontAlgn="b"/>
                      <a:r>
                        <a:rPr lang="en-US" sz="2000" b="0" i="0" u="none" strike="noStrike" dirty="0">
                          <a:solidFill>
                            <a:schemeClr val="tx1"/>
                          </a:solidFill>
                          <a:effectLst/>
                          <a:latin typeface="Arial" panose="020B0604020202020204" pitchFamily="34" charset="0"/>
                          <a:cs typeface="Arial" panose="020B0604020202020204" pitchFamily="34" charset="0"/>
                        </a:rPr>
                        <a:t>Char Hope</a:t>
                      </a:r>
                    </a:p>
                  </a:txBody>
                  <a:tcPr marL="9525" marR="9525" marT="9525" marB="0"/>
                </a:tc>
                <a:extLst>
                  <a:ext uri="{0D108BD9-81ED-4DB2-BD59-A6C34878D82A}">
                    <a16:rowId xmlns:a16="http://schemas.microsoft.com/office/drawing/2014/main" val="10015"/>
                  </a:ext>
                </a:extLst>
              </a:tr>
            </a:tbl>
          </a:graphicData>
        </a:graphic>
      </p:graphicFrame>
      <p:sp>
        <p:nvSpPr>
          <p:cNvPr id="3" name="Title 2"/>
          <p:cNvSpPr>
            <a:spLocks noGrp="1"/>
          </p:cNvSpPr>
          <p:nvPr>
            <p:ph type="title"/>
          </p:nvPr>
        </p:nvSpPr>
        <p:spPr/>
        <p:txBody>
          <a:bodyPr/>
          <a:lstStyle/>
          <a:p>
            <a:pPr algn="ctr"/>
            <a:r>
              <a:rPr lang="en-US" dirty="0">
                <a:solidFill>
                  <a:srgbClr val="000000"/>
                </a:solidFill>
                <a:effectLst/>
                <a:latin typeface="Arial" panose="020B0604020202020204" pitchFamily="34" charset="0"/>
                <a:cs typeface="Arial" panose="020B0604020202020204" pitchFamily="34" charset="0"/>
              </a:rPr>
              <a:t>2017 Grant Awards</a:t>
            </a:r>
          </a:p>
        </p:txBody>
      </p:sp>
    </p:spTree>
    <p:extLst>
      <p:ext uri="{BB962C8B-B14F-4D97-AF65-F5344CB8AC3E}">
        <p14:creationId xmlns:p14="http://schemas.microsoft.com/office/powerpoint/2010/main" val="41302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2014800"/>
              </p:ext>
            </p:extLst>
          </p:nvPr>
        </p:nvGraphicFramePr>
        <p:xfrm>
          <a:off x="457200" y="1481138"/>
          <a:ext cx="8229600" cy="33629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$54,715 to 16 Deserving Applicants (*previous</a:t>
                      </a:r>
                      <a:r>
                        <a:rPr lang="en-US" sz="2000" b="1" baseline="0" dirty="0">
                          <a:solidFill>
                            <a:schemeClr val="bg1"/>
                          </a:solidFill>
                          <a:latin typeface="Arial" panose="020B0604020202020204" pitchFamily="34" charset="0"/>
                          <a:cs typeface="Arial" panose="020B0604020202020204" pitchFamily="34" charset="0"/>
                        </a:rPr>
                        <a:t> recipient)</a:t>
                      </a:r>
                      <a:endParaRPr lang="en-US" sz="2000" b="1" dirty="0">
                        <a:solidFill>
                          <a:schemeClr val="bg1"/>
                        </a:solidFill>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182880" algn="l" rtl="0" fontAlgn="ctr"/>
                      <a:r>
                        <a:rPr lang="en-US" sz="2000" b="0" i="0" u="none" strike="noStrike" dirty="0">
                          <a:solidFill>
                            <a:srgbClr val="000000"/>
                          </a:solidFill>
                          <a:effectLst/>
                          <a:latin typeface="Arial"/>
                        </a:rPr>
                        <a:t>$5,000 </a:t>
                      </a:r>
                    </a:p>
                  </a:txBody>
                  <a:tcPr marL="85725" marR="9525" marT="9525" marB="0" anchor="ctr"/>
                </a:tc>
                <a:tc>
                  <a:txBody>
                    <a:bodyPr/>
                    <a:lstStyle/>
                    <a:p>
                      <a:pPr marL="182880" algn="l" rtl="0" fontAlgn="ctr"/>
                      <a:r>
                        <a:rPr lang="en-US" sz="2000" b="0" i="0" u="none" strike="noStrike" dirty="0">
                          <a:solidFill>
                            <a:srgbClr val="000000"/>
                          </a:solidFill>
                          <a:effectLst/>
                          <a:latin typeface="Arial"/>
                        </a:rPr>
                        <a:t>Boys and Girls Clubs of Harford County*</a:t>
                      </a:r>
                    </a:p>
                  </a:txBody>
                  <a:tcPr marL="85725" marR="9525" marT="9525" marB="0" anchor="ctr"/>
                </a:tc>
                <a:extLst>
                  <a:ext uri="{0D108BD9-81ED-4DB2-BD59-A6C34878D82A}">
                    <a16:rowId xmlns:a16="http://schemas.microsoft.com/office/drawing/2014/main" val="10001"/>
                  </a:ext>
                </a:extLst>
              </a:tr>
              <a:tr h="370840">
                <a:tc>
                  <a:txBody>
                    <a:bodyPr/>
                    <a:lstStyle/>
                    <a:p>
                      <a:pPr marL="182880" algn="l" rtl="0" fontAlgn="ctr"/>
                      <a:r>
                        <a:rPr lang="en-US" sz="2000" b="0" i="0" u="none" strike="noStrike" dirty="0">
                          <a:solidFill>
                            <a:srgbClr val="000000"/>
                          </a:solidFill>
                          <a:effectLst/>
                          <a:latin typeface="Arial"/>
                        </a:rPr>
                        <a:t>$4,000 </a:t>
                      </a:r>
                    </a:p>
                  </a:txBody>
                  <a:tcPr marL="85725" marR="9525" marT="9525" marB="0" anchor="ctr"/>
                </a:tc>
                <a:tc>
                  <a:txBody>
                    <a:bodyPr/>
                    <a:lstStyle/>
                    <a:p>
                      <a:pPr marL="182880" algn="l" rtl="0" fontAlgn="ctr"/>
                      <a:r>
                        <a:rPr lang="en-US" sz="2000" b="0" i="0" u="none" strike="noStrike" dirty="0">
                          <a:solidFill>
                            <a:srgbClr val="000000"/>
                          </a:solidFill>
                          <a:effectLst/>
                          <a:latin typeface="Arial"/>
                        </a:rPr>
                        <a:t>Char Hope Foundation*</a:t>
                      </a:r>
                    </a:p>
                  </a:txBody>
                  <a:tcPr marL="85725" marR="9525" marT="9525" marB="0" anchor="ctr"/>
                </a:tc>
                <a:extLst>
                  <a:ext uri="{0D108BD9-81ED-4DB2-BD59-A6C34878D82A}">
                    <a16:rowId xmlns:a16="http://schemas.microsoft.com/office/drawing/2014/main" val="10002"/>
                  </a:ext>
                </a:extLst>
              </a:tr>
              <a:tr h="370840">
                <a:tc>
                  <a:txBody>
                    <a:bodyPr/>
                    <a:lstStyle/>
                    <a:p>
                      <a:pPr marL="182880" algn="l" rtl="0" fontAlgn="ctr"/>
                      <a:r>
                        <a:rPr lang="en-US" sz="2000" b="0" i="0" u="none" strike="noStrike" dirty="0">
                          <a:solidFill>
                            <a:srgbClr val="000000"/>
                          </a:solidFill>
                          <a:effectLst/>
                          <a:latin typeface="Arial"/>
                        </a:rPr>
                        <a:t>$2,000 </a:t>
                      </a:r>
                    </a:p>
                  </a:txBody>
                  <a:tcPr marL="85725" marR="9525" marT="9525" marB="0" anchor="ctr"/>
                </a:tc>
                <a:tc>
                  <a:txBody>
                    <a:bodyPr/>
                    <a:lstStyle/>
                    <a:p>
                      <a:pPr marL="182880" algn="l" rtl="0" fontAlgn="ctr"/>
                      <a:r>
                        <a:rPr lang="en-US" sz="2000" b="0" i="0" u="none" strike="noStrike" dirty="0">
                          <a:solidFill>
                            <a:srgbClr val="000000"/>
                          </a:solidFill>
                          <a:effectLst/>
                          <a:latin typeface="Arial"/>
                        </a:rPr>
                        <a:t>Extreme Family Outreach*</a:t>
                      </a:r>
                    </a:p>
                  </a:txBody>
                  <a:tcPr marL="85725" marR="9525" marT="9525" marB="0" anchor="ctr"/>
                </a:tc>
                <a:extLst>
                  <a:ext uri="{0D108BD9-81ED-4DB2-BD59-A6C34878D82A}">
                    <a16:rowId xmlns:a16="http://schemas.microsoft.com/office/drawing/2014/main" val="10003"/>
                  </a:ext>
                </a:extLst>
              </a:tr>
              <a:tr h="370840">
                <a:tc>
                  <a:txBody>
                    <a:bodyPr/>
                    <a:lstStyle/>
                    <a:p>
                      <a:pPr marL="182880" algn="l" rtl="0" fontAlgn="ctr"/>
                      <a:r>
                        <a:rPr lang="en-US" sz="2000" b="0" i="0" u="none" strike="noStrike" dirty="0">
                          <a:solidFill>
                            <a:srgbClr val="000000"/>
                          </a:solidFill>
                          <a:effectLst/>
                          <a:latin typeface="Arial"/>
                        </a:rPr>
                        <a:t>$3,000 </a:t>
                      </a:r>
                    </a:p>
                  </a:txBody>
                  <a:tcPr marL="85725" marR="9525" marT="9525" marB="0" anchor="ctr"/>
                </a:tc>
                <a:tc>
                  <a:txBody>
                    <a:bodyPr/>
                    <a:lstStyle/>
                    <a:p>
                      <a:pPr marL="182880" algn="l" rtl="0" fontAlgn="ctr"/>
                      <a:r>
                        <a:rPr lang="en-US" sz="2000" b="0" i="0" u="none" strike="noStrike" dirty="0">
                          <a:solidFill>
                            <a:srgbClr val="000000"/>
                          </a:solidFill>
                          <a:effectLst/>
                          <a:latin typeface="Arial"/>
                        </a:rPr>
                        <a:t>Feel Your Boobies Foundation</a:t>
                      </a:r>
                    </a:p>
                  </a:txBody>
                  <a:tcPr marL="85725" marR="9525" marT="9525" marB="0" anchor="ctr"/>
                </a:tc>
                <a:extLst>
                  <a:ext uri="{0D108BD9-81ED-4DB2-BD59-A6C34878D82A}">
                    <a16:rowId xmlns:a16="http://schemas.microsoft.com/office/drawing/2014/main" val="10004"/>
                  </a:ext>
                </a:extLst>
              </a:tr>
              <a:tr h="370840">
                <a:tc>
                  <a:txBody>
                    <a:bodyPr/>
                    <a:lstStyle/>
                    <a:p>
                      <a:pPr marL="182880" algn="l" rtl="0" fontAlgn="ctr"/>
                      <a:r>
                        <a:rPr lang="en-US" sz="2000" b="0" i="0" u="none" strike="noStrike" dirty="0">
                          <a:solidFill>
                            <a:srgbClr val="000000"/>
                          </a:solidFill>
                          <a:effectLst/>
                          <a:latin typeface="Arial"/>
                        </a:rPr>
                        <a:t>$700 </a:t>
                      </a:r>
                    </a:p>
                  </a:txBody>
                  <a:tcPr marL="85725" marR="9525" marT="9525" marB="0" anchor="ctr"/>
                </a:tc>
                <a:tc>
                  <a:txBody>
                    <a:bodyPr/>
                    <a:lstStyle/>
                    <a:p>
                      <a:pPr marL="182880" algn="l" rtl="0" fontAlgn="ctr"/>
                      <a:r>
                        <a:rPr lang="en-US" sz="2000" b="0" i="0" u="none" strike="noStrike" dirty="0">
                          <a:solidFill>
                            <a:srgbClr val="000000"/>
                          </a:solidFill>
                          <a:effectLst/>
                          <a:latin typeface="Arial"/>
                        </a:rPr>
                        <a:t>Found in Faith Ministries</a:t>
                      </a:r>
                    </a:p>
                  </a:txBody>
                  <a:tcPr marL="85725" marR="9525" marT="9525" marB="0" anchor="ctr"/>
                </a:tc>
                <a:extLst>
                  <a:ext uri="{0D108BD9-81ED-4DB2-BD59-A6C34878D82A}">
                    <a16:rowId xmlns:a16="http://schemas.microsoft.com/office/drawing/2014/main" val="10005"/>
                  </a:ext>
                </a:extLst>
              </a:tr>
              <a:tr h="370840">
                <a:tc>
                  <a:txBody>
                    <a:bodyPr/>
                    <a:lstStyle/>
                    <a:p>
                      <a:pPr marL="182880" algn="l" rtl="0" fontAlgn="ctr"/>
                      <a:r>
                        <a:rPr lang="en-US" sz="2000" b="0" i="0" u="none" strike="noStrike" dirty="0">
                          <a:solidFill>
                            <a:srgbClr val="000000"/>
                          </a:solidFill>
                          <a:effectLst/>
                          <a:latin typeface="Arial"/>
                        </a:rPr>
                        <a:t>$2,850 </a:t>
                      </a:r>
                    </a:p>
                  </a:txBody>
                  <a:tcPr marL="85725" marR="9525" marT="9525" marB="0" anchor="ctr"/>
                </a:tc>
                <a:tc>
                  <a:txBody>
                    <a:bodyPr/>
                    <a:lstStyle/>
                    <a:p>
                      <a:pPr marL="182880" algn="l" rtl="0" fontAlgn="ctr"/>
                      <a:r>
                        <a:rPr lang="en-US" sz="2000" b="0" i="0" u="none" strike="noStrike" dirty="0">
                          <a:solidFill>
                            <a:srgbClr val="000000"/>
                          </a:solidFill>
                          <a:effectLst/>
                          <a:latin typeface="Arial"/>
                        </a:rPr>
                        <a:t>Girls on the Run of Harford and Cecil Counties*</a:t>
                      </a:r>
                    </a:p>
                  </a:txBody>
                  <a:tcPr marL="85725" marR="9525" marT="9525" marB="0" anchor="ctr"/>
                </a:tc>
                <a:extLst>
                  <a:ext uri="{0D108BD9-81ED-4DB2-BD59-A6C34878D82A}">
                    <a16:rowId xmlns:a16="http://schemas.microsoft.com/office/drawing/2014/main" val="10006"/>
                  </a:ext>
                </a:extLst>
              </a:tr>
              <a:tr h="370840">
                <a:tc>
                  <a:txBody>
                    <a:bodyPr/>
                    <a:lstStyle/>
                    <a:p>
                      <a:pPr marL="182880" algn="l" rtl="0" fontAlgn="ctr"/>
                      <a:r>
                        <a:rPr lang="en-US" sz="2000" b="0" i="0" u="none" strike="noStrike" dirty="0">
                          <a:solidFill>
                            <a:srgbClr val="000000"/>
                          </a:solidFill>
                          <a:effectLst/>
                          <a:latin typeface="Arial"/>
                        </a:rPr>
                        <a:t>$4,000 </a:t>
                      </a:r>
                    </a:p>
                  </a:txBody>
                  <a:tcPr marL="85725" marR="9525" marT="9525" marB="0" anchor="ctr"/>
                </a:tc>
                <a:tc>
                  <a:txBody>
                    <a:bodyPr/>
                    <a:lstStyle/>
                    <a:p>
                      <a:pPr marL="182880" algn="l" rtl="0" fontAlgn="ctr"/>
                      <a:r>
                        <a:rPr lang="en-US" sz="2000" b="0" i="0" u="none" strike="noStrike" dirty="0">
                          <a:solidFill>
                            <a:srgbClr val="000000"/>
                          </a:solidFill>
                          <a:effectLst/>
                          <a:latin typeface="Arial"/>
                        </a:rPr>
                        <a:t>Girl Scouts of Central Maryland</a:t>
                      </a:r>
                    </a:p>
                  </a:txBody>
                  <a:tcPr marL="85725" marR="9525" marT="9525" marB="0" anchor="ctr"/>
                </a:tc>
                <a:extLst>
                  <a:ext uri="{0D108BD9-81ED-4DB2-BD59-A6C34878D82A}">
                    <a16:rowId xmlns:a16="http://schemas.microsoft.com/office/drawing/2014/main" val="10007"/>
                  </a:ext>
                </a:extLst>
              </a:tr>
              <a:tr h="370840">
                <a:tc>
                  <a:txBody>
                    <a:bodyPr/>
                    <a:lstStyle/>
                    <a:p>
                      <a:pPr marL="182880" algn="l" rtl="0" fontAlgn="ctr"/>
                      <a:r>
                        <a:rPr lang="en-US" sz="2000" b="0" i="0" u="none" strike="noStrike" dirty="0">
                          <a:solidFill>
                            <a:srgbClr val="000000"/>
                          </a:solidFill>
                          <a:effectLst/>
                          <a:latin typeface="Arial"/>
                        </a:rPr>
                        <a:t>$5,000 </a:t>
                      </a:r>
                    </a:p>
                  </a:txBody>
                  <a:tcPr marL="85725" marR="9525" marT="9525" marB="0" anchor="ctr"/>
                </a:tc>
                <a:tc>
                  <a:txBody>
                    <a:bodyPr/>
                    <a:lstStyle/>
                    <a:p>
                      <a:pPr marL="182880" algn="l" rtl="0" fontAlgn="ctr"/>
                      <a:r>
                        <a:rPr lang="en-US" sz="2000" b="0" i="0" u="none" strike="noStrike" dirty="0">
                          <a:solidFill>
                            <a:srgbClr val="000000"/>
                          </a:solidFill>
                          <a:effectLst/>
                          <a:latin typeface="Arial"/>
                        </a:rPr>
                        <a:t>Harford County Education Foundation*</a:t>
                      </a:r>
                    </a:p>
                  </a:txBody>
                  <a:tcPr marL="85725" marR="9525" marT="9525" marB="0" anchor="ct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p:txBody>
          <a:bodyPr>
            <a:noAutofit/>
          </a:bodyPr>
          <a:lstStyle/>
          <a:p>
            <a:pPr algn="ctr"/>
            <a:r>
              <a:rPr lang="en-US" sz="4000" dirty="0">
                <a:solidFill>
                  <a:srgbClr val="000000"/>
                </a:solidFill>
                <a:effectLst/>
                <a:latin typeface="Arial" panose="020B0604020202020204" pitchFamily="34" charset="0"/>
                <a:cs typeface="Arial" panose="020B0604020202020204" pitchFamily="34" charset="0"/>
              </a:rPr>
              <a:t>2018 Grant Awards</a:t>
            </a:r>
          </a:p>
        </p:txBody>
      </p:sp>
    </p:spTree>
    <p:extLst>
      <p:ext uri="{BB962C8B-B14F-4D97-AF65-F5344CB8AC3E}">
        <p14:creationId xmlns:p14="http://schemas.microsoft.com/office/powerpoint/2010/main" val="737325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7934728"/>
              </p:ext>
            </p:extLst>
          </p:nvPr>
        </p:nvGraphicFramePr>
        <p:xfrm>
          <a:off x="457200" y="1828800"/>
          <a:ext cx="8229600" cy="33629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370840">
                <a:tc gridSpan="2">
                  <a:txBody>
                    <a:bodyPr/>
                    <a:lstStyle/>
                    <a:p>
                      <a:pPr algn="ctr"/>
                      <a:r>
                        <a:rPr lang="en-US" sz="2000" dirty="0">
                          <a:latin typeface="Arial" panose="020B0604020202020204" pitchFamily="34" charset="0"/>
                          <a:cs typeface="Arial" panose="020B0604020202020204" pitchFamily="34" charset="0"/>
                        </a:rPr>
                        <a:t>$54,715 to 16 Deserving Applicants (*previous recipient)</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$3,000 </a:t>
                      </a:r>
                    </a:p>
                  </a:txBody>
                  <a:tcPr marL="85725" marR="9525" marT="9525" marB="0" anchor="ctr"/>
                </a:tc>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Homecoming Project*</a:t>
                      </a:r>
                    </a:p>
                  </a:txBody>
                  <a:tcPr marL="85725" marR="9525" marT="9525" marB="0" anchor="ctr"/>
                </a:tc>
                <a:extLst>
                  <a:ext uri="{0D108BD9-81ED-4DB2-BD59-A6C34878D82A}">
                    <a16:rowId xmlns:a16="http://schemas.microsoft.com/office/drawing/2014/main" val="10001"/>
                  </a:ext>
                </a:extLst>
              </a:tr>
              <a:tr h="370840">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$4,000 </a:t>
                      </a:r>
                    </a:p>
                  </a:txBody>
                  <a:tcPr marL="85725" marR="9525" marT="9525" marB="0" anchor="ctr"/>
                </a:tc>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LASOS*</a:t>
                      </a:r>
                    </a:p>
                  </a:txBody>
                  <a:tcPr marL="85725" marR="9525" marT="9525" marB="0" anchor="ctr"/>
                </a:tc>
                <a:extLst>
                  <a:ext uri="{0D108BD9-81ED-4DB2-BD59-A6C34878D82A}">
                    <a16:rowId xmlns:a16="http://schemas.microsoft.com/office/drawing/2014/main" val="10002"/>
                  </a:ext>
                </a:extLst>
              </a:tr>
              <a:tr h="370840">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$3,500 </a:t>
                      </a:r>
                    </a:p>
                  </a:txBody>
                  <a:tcPr marL="85725" marR="9525" marT="9525" marB="0" anchor="ctr"/>
                </a:tc>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Mason-Dixon Community Services*</a:t>
                      </a:r>
                    </a:p>
                  </a:txBody>
                  <a:tcPr marL="85725" marR="9525" marT="9525" marB="0" anchor="ctr"/>
                </a:tc>
                <a:extLst>
                  <a:ext uri="{0D108BD9-81ED-4DB2-BD59-A6C34878D82A}">
                    <a16:rowId xmlns:a16="http://schemas.microsoft.com/office/drawing/2014/main" val="10003"/>
                  </a:ext>
                </a:extLst>
              </a:tr>
              <a:tr h="370840">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$3,665 </a:t>
                      </a:r>
                    </a:p>
                  </a:txBody>
                  <a:tcPr marL="85725" marR="9525" marT="9525" marB="0" anchor="ctr"/>
                </a:tc>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Sleep in Heavenly Peace</a:t>
                      </a:r>
                    </a:p>
                  </a:txBody>
                  <a:tcPr marL="85725" marR="9525" marT="9525" marB="0" anchor="ctr"/>
                </a:tc>
                <a:extLst>
                  <a:ext uri="{0D108BD9-81ED-4DB2-BD59-A6C34878D82A}">
                    <a16:rowId xmlns:a16="http://schemas.microsoft.com/office/drawing/2014/main" val="10004"/>
                  </a:ext>
                </a:extLst>
              </a:tr>
              <a:tr h="370840">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$1,500 </a:t>
                      </a:r>
                    </a:p>
                  </a:txBody>
                  <a:tcPr marL="85725" marR="9525" marT="9525" marB="0" anchor="ctr"/>
                </a:tc>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SPIN (New Day Wellness)*</a:t>
                      </a:r>
                    </a:p>
                  </a:txBody>
                  <a:tcPr marL="85725" marR="9525" marT="9525" marB="0" anchor="ctr"/>
                </a:tc>
                <a:extLst>
                  <a:ext uri="{0D108BD9-81ED-4DB2-BD59-A6C34878D82A}">
                    <a16:rowId xmlns:a16="http://schemas.microsoft.com/office/drawing/2014/main" val="10005"/>
                  </a:ext>
                </a:extLst>
              </a:tr>
              <a:tr h="370840">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$5,000 </a:t>
                      </a:r>
                    </a:p>
                  </a:txBody>
                  <a:tcPr marL="85725" marR="9525" marT="9525" marB="0" anchor="ctr"/>
                </a:tc>
                <a:tc>
                  <a:txBody>
                    <a:bodyPr/>
                    <a:lstStyle/>
                    <a:p>
                      <a:pPr marL="182880" algn="l" rtl="0" fontAlgn="ctr"/>
                      <a:r>
                        <a:rPr lang="en-US" sz="2000" b="0" i="0" u="none" strike="noStrike" dirty="0" err="1" smtClean="0">
                          <a:solidFill>
                            <a:srgbClr val="000000"/>
                          </a:solidFill>
                          <a:effectLst/>
                          <a:latin typeface="Arial" panose="020B0604020202020204" pitchFamily="34" charset="0"/>
                          <a:cs typeface="Arial" panose="020B0604020202020204" pitchFamily="34" charset="0"/>
                        </a:rPr>
                        <a:t>TasteWise</a:t>
                      </a:r>
                      <a:r>
                        <a:rPr lang="en-US" sz="2000" b="0" i="0" u="none" strike="noStrike" dirty="0" smtClean="0">
                          <a:solidFill>
                            <a:srgbClr val="000000"/>
                          </a:solidFill>
                          <a:effectLst/>
                          <a:latin typeface="Arial" panose="020B0604020202020204" pitchFamily="34" charset="0"/>
                          <a:cs typeface="Arial" panose="020B0604020202020204" pitchFamily="34" charset="0"/>
                        </a:rPr>
                        <a:t> </a:t>
                      </a:r>
                      <a:r>
                        <a:rPr lang="en-US" sz="2000" b="0" i="0" u="none" strike="noStrike" dirty="0">
                          <a:solidFill>
                            <a:srgbClr val="000000"/>
                          </a:solidFill>
                          <a:effectLst/>
                          <a:latin typeface="Arial" panose="020B0604020202020204" pitchFamily="34" charset="0"/>
                          <a:cs typeface="Arial" panose="020B0604020202020204" pitchFamily="34" charset="0"/>
                        </a:rPr>
                        <a:t>Kids*</a:t>
                      </a:r>
                    </a:p>
                  </a:txBody>
                  <a:tcPr marL="85725" marR="9525" marT="9525" marB="0" anchor="ctr"/>
                </a:tc>
                <a:extLst>
                  <a:ext uri="{0D108BD9-81ED-4DB2-BD59-A6C34878D82A}">
                    <a16:rowId xmlns:a16="http://schemas.microsoft.com/office/drawing/2014/main" val="10006"/>
                  </a:ext>
                </a:extLst>
              </a:tr>
              <a:tr h="370840">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$2,000 </a:t>
                      </a:r>
                    </a:p>
                  </a:txBody>
                  <a:tcPr marL="85725" marR="9525" marT="9525" marB="0" anchor="ctr"/>
                </a:tc>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The Sharing Table</a:t>
                      </a:r>
                    </a:p>
                  </a:txBody>
                  <a:tcPr marL="85725" marR="9525" marT="9525" marB="0" anchor="ctr"/>
                </a:tc>
                <a:extLst>
                  <a:ext uri="{0D108BD9-81ED-4DB2-BD59-A6C34878D82A}">
                    <a16:rowId xmlns:a16="http://schemas.microsoft.com/office/drawing/2014/main" val="10007"/>
                  </a:ext>
                </a:extLst>
              </a:tr>
              <a:tr h="370840">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$5,000 </a:t>
                      </a:r>
                    </a:p>
                  </a:txBody>
                  <a:tcPr marL="85725" marR="9525" marT="9525" marB="0" anchor="ctr"/>
                </a:tc>
                <a:tc>
                  <a:txBody>
                    <a:bodyPr/>
                    <a:lstStyle/>
                    <a:p>
                      <a:pPr marL="182880" algn="l" rtl="0" fontAlgn="ctr"/>
                      <a:r>
                        <a:rPr lang="en-US" sz="2000" b="0" i="0" u="none" strike="noStrike" dirty="0">
                          <a:solidFill>
                            <a:srgbClr val="000000"/>
                          </a:solidFill>
                          <a:effectLst/>
                          <a:latin typeface="Arial" panose="020B0604020202020204" pitchFamily="34" charset="0"/>
                          <a:cs typeface="Arial" panose="020B0604020202020204" pitchFamily="34" charset="0"/>
                        </a:rPr>
                        <a:t>The SUCCESS Project</a:t>
                      </a:r>
                    </a:p>
                  </a:txBody>
                  <a:tcPr marL="85725" marR="9525" marT="9525" marB="0" anchor="ct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p:txBody>
          <a:bodyPr>
            <a:noAutofit/>
          </a:bodyPr>
          <a:lstStyle/>
          <a:p>
            <a:pPr algn="ctr"/>
            <a:r>
              <a:rPr lang="en-US" sz="4000" dirty="0">
                <a:solidFill>
                  <a:srgbClr val="000000"/>
                </a:solidFill>
                <a:effectLst/>
                <a:latin typeface="Arial" panose="020B0604020202020204" pitchFamily="34" charset="0"/>
                <a:cs typeface="Arial" panose="020B0604020202020204" pitchFamily="34" charset="0"/>
              </a:rPr>
              <a:t>2018 Grant Awards Continued</a:t>
            </a:r>
          </a:p>
        </p:txBody>
      </p:sp>
    </p:spTree>
    <p:extLst>
      <p:ext uri="{BB962C8B-B14F-4D97-AF65-F5344CB8AC3E}">
        <p14:creationId xmlns:p14="http://schemas.microsoft.com/office/powerpoint/2010/main" val="2408647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0775777"/>
              </p:ext>
            </p:extLst>
          </p:nvPr>
        </p:nvGraphicFramePr>
        <p:xfrm>
          <a:off x="457200" y="1362220"/>
          <a:ext cx="8229600" cy="5217160"/>
        </p:xfrm>
        <a:graphic>
          <a:graphicData uri="http://schemas.openxmlformats.org/drawingml/2006/table">
            <a:tbl>
              <a:tblPr firstRow="1" bandRow="1">
                <a:tableStyleId>{5C22544A-7EE6-4342-B048-85BDC9FD1C3A}</a:tableStyleId>
              </a:tblPr>
              <a:tblGrid>
                <a:gridCol w="1607127">
                  <a:extLst>
                    <a:ext uri="{9D8B030D-6E8A-4147-A177-3AD203B41FA5}">
                      <a16:colId xmlns:a16="http://schemas.microsoft.com/office/drawing/2014/main" val="20000"/>
                    </a:ext>
                  </a:extLst>
                </a:gridCol>
                <a:gridCol w="6622473">
                  <a:extLst>
                    <a:ext uri="{9D8B030D-6E8A-4147-A177-3AD203B41FA5}">
                      <a16:colId xmlns:a16="http://schemas.microsoft.com/office/drawing/2014/main" val="20001"/>
                    </a:ext>
                  </a:extLst>
                </a:gridCol>
              </a:tblGrid>
              <a:tr h="370840">
                <a:tc gridSpan="2">
                  <a:txBody>
                    <a:bodyPr/>
                    <a:lstStyle/>
                    <a:p>
                      <a:pPr algn="ctr"/>
                      <a:r>
                        <a:rPr lang="en-US"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43,904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13 </a:t>
                      </a:r>
                      <a:r>
                        <a:rPr lang="en-US" sz="2000" dirty="0">
                          <a:latin typeface="Arial" panose="020B0604020202020204" pitchFamily="34" charset="0"/>
                          <a:cs typeface="Arial" panose="020B0604020202020204" pitchFamily="34" charset="0"/>
                        </a:rPr>
                        <a:t>Deserving Applicants (*previous recipient)</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182880" marR="0" fontAlgn="ctr">
                        <a:lnSpc>
                          <a:spcPct val="107000"/>
                        </a:lnSpc>
                        <a:spcBef>
                          <a:spcPts val="0"/>
                        </a:spcBef>
                        <a:spcAft>
                          <a:spcPts val="0"/>
                        </a:spcAft>
                      </a:pPr>
                      <a:r>
                        <a:rPr lang="en-US" sz="2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Addiction Connections </a:t>
                      </a: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Resource,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0001"/>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0" marR="0">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Ben’s Wish Foundation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0002"/>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CASA of Harford </a:t>
                      </a:r>
                      <a:r>
                        <a:rPr lang="en-US" sz="2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0003"/>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Faith Communities and Civic Agencies United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0004"/>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Girl Scouts of Central Maryland*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0005"/>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Harford Community Action Agency*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0006"/>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0" marR="0">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Harford County Education Foundation*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0007"/>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Homecoming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0008"/>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0" marR="0">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Improving Education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668203611"/>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0" marR="0">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JAMSQUAD Cycling*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3157297401"/>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182880" marR="0" fontAlgn="ctr">
                        <a:lnSpc>
                          <a:spcPct val="107000"/>
                        </a:lnSpc>
                        <a:spcBef>
                          <a:spcPts val="0"/>
                        </a:spcBef>
                        <a:spcAft>
                          <a:spcPts val="0"/>
                        </a:spcAft>
                      </a:pPr>
                      <a:r>
                        <a:rPr lang="en-US" sz="20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TasteWise</a:t>
                      </a: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Kids*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1700973018"/>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$1,780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0" marR="0">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Sharing 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2900782121"/>
                  </a:ext>
                </a:extLst>
              </a:tr>
              <a:tr h="370840">
                <a:tc>
                  <a:txBody>
                    <a:bodyPr/>
                    <a:lstStyle/>
                    <a:p>
                      <a:pPr marL="182880" marR="0" fontAlgn="ctr">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tc>
                  <a:txBody>
                    <a:bodyPr/>
                    <a:lstStyle/>
                    <a:p>
                      <a:pPr marL="0" marR="0">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SUCCESS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9525" marT="9525" marB="0" anchor="ctr"/>
                </a:tc>
                <a:extLst>
                  <a:ext uri="{0D108BD9-81ED-4DB2-BD59-A6C34878D82A}">
                    <a16:rowId xmlns:a16="http://schemas.microsoft.com/office/drawing/2014/main" val="212725626"/>
                  </a:ext>
                </a:extLst>
              </a:tr>
            </a:tbl>
          </a:graphicData>
        </a:graphic>
      </p:graphicFrame>
      <p:sp>
        <p:nvSpPr>
          <p:cNvPr id="3" name="Title 2"/>
          <p:cNvSpPr>
            <a:spLocks noGrp="1"/>
          </p:cNvSpPr>
          <p:nvPr>
            <p:ph type="title"/>
          </p:nvPr>
        </p:nvSpPr>
        <p:spPr/>
        <p:txBody>
          <a:bodyPr>
            <a:noAutofit/>
          </a:bodyPr>
          <a:lstStyle/>
          <a:p>
            <a:pPr algn="ctr"/>
            <a:r>
              <a:rPr lang="en-US" sz="4000" dirty="0" smtClean="0">
                <a:solidFill>
                  <a:srgbClr val="000000"/>
                </a:solidFill>
                <a:effectLst/>
                <a:latin typeface="Arial" panose="020B0604020202020204" pitchFamily="34" charset="0"/>
                <a:cs typeface="Arial" panose="020B0604020202020204" pitchFamily="34" charset="0"/>
              </a:rPr>
              <a:t>2019 </a:t>
            </a:r>
            <a:r>
              <a:rPr lang="en-US" sz="4000" dirty="0">
                <a:solidFill>
                  <a:srgbClr val="000000"/>
                </a:solidFill>
                <a:effectLst/>
                <a:latin typeface="Arial" panose="020B0604020202020204" pitchFamily="34" charset="0"/>
                <a:cs typeface="Arial" panose="020B0604020202020204" pitchFamily="34" charset="0"/>
              </a:rPr>
              <a:t>Grant Awards </a:t>
            </a:r>
            <a:r>
              <a:rPr lang="en-US" sz="4000" dirty="0" smtClean="0">
                <a:solidFill>
                  <a:srgbClr val="000000"/>
                </a:solidFill>
                <a:effectLst/>
                <a:latin typeface="Arial" panose="020B0604020202020204" pitchFamily="34" charset="0"/>
                <a:cs typeface="Arial" panose="020B0604020202020204" pitchFamily="34" charset="0"/>
              </a:rPr>
              <a:t>Proposed</a:t>
            </a:r>
            <a:endParaRPr lang="en-US" sz="40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43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ginal file ‎ (SVG file, nominally 465 × 306 pixel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839" y="1481138"/>
            <a:ext cx="6880322" cy="4525962"/>
          </a:xfrm>
        </p:spPr>
      </p:pic>
      <p:sp>
        <p:nvSpPr>
          <p:cNvPr id="3" name="Title 2"/>
          <p:cNvSpPr>
            <a:spLocks noGrp="1"/>
          </p:cNvSpPr>
          <p:nvPr>
            <p:ph type="title"/>
          </p:nvPr>
        </p:nvSpPr>
        <p:spPr/>
        <p:txBody>
          <a:bodyPr/>
          <a:lstStyle/>
          <a:p>
            <a:pPr algn="ctr"/>
            <a:r>
              <a:rPr lang="en-US" dirty="0" smtClean="0">
                <a:effectLst/>
                <a:latin typeface="Arial" panose="020B0604020202020204" pitchFamily="34" charset="0"/>
                <a:cs typeface="Arial" panose="020B0604020202020204" pitchFamily="34" charset="0"/>
              </a:rPr>
              <a:t>2019 Grant Vote</a:t>
            </a: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214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lgn="ctr">
              <a:buNone/>
            </a:pPr>
            <a:endParaRPr lang="en-US" sz="5400" b="1" dirty="0"/>
          </a:p>
          <a:p>
            <a:pPr marL="109728" indent="0" algn="ctr">
              <a:buNone/>
            </a:pPr>
            <a:endParaRPr lang="en-US" sz="6000" b="1" dirty="0"/>
          </a:p>
        </p:txBody>
      </p:sp>
      <p:sp>
        <p:nvSpPr>
          <p:cNvPr id="3" name="Title 2"/>
          <p:cNvSpPr>
            <a:spLocks noGrp="1"/>
          </p:cNvSpPr>
          <p:nvPr>
            <p:ph type="title"/>
          </p:nvPr>
        </p:nvSpPr>
        <p:spPr>
          <a:xfrm>
            <a:off x="762000" y="274638"/>
            <a:ext cx="7924800" cy="5668962"/>
          </a:xfrm>
        </p:spPr>
        <p:txBody>
          <a:bodyPr>
            <a:normAutofit/>
          </a:bodyPr>
          <a:lstStyle/>
          <a:p>
            <a:pPr algn="ctr"/>
            <a:r>
              <a:rPr lang="en-US" sz="4800" dirty="0">
                <a:solidFill>
                  <a:schemeClr val="tx1"/>
                </a:solidFill>
                <a:effectLst/>
                <a:latin typeface="Arial" panose="020B0604020202020204" pitchFamily="34" charset="0"/>
                <a:cs typeface="Arial" panose="020B0604020202020204" pitchFamily="34" charset="0"/>
              </a:rPr>
              <a:t>And the Grant Total for 2011 – 2019 Is….</a:t>
            </a:r>
          </a:p>
        </p:txBody>
      </p:sp>
    </p:spTree>
    <p:extLst>
      <p:ext uri="{BB962C8B-B14F-4D97-AF65-F5344CB8AC3E}">
        <p14:creationId xmlns:p14="http://schemas.microsoft.com/office/powerpoint/2010/main" val="3509943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malat\Downloads\IMG_05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115739" y="2667000"/>
            <a:ext cx="4963934" cy="1107996"/>
          </a:xfrm>
          <a:prstGeom prst="rect">
            <a:avLst/>
          </a:prstGeom>
        </p:spPr>
        <p:txBody>
          <a:bodyPr wrap="square">
            <a:spAutoFit/>
          </a:bodyPr>
          <a:lstStyle/>
          <a:p>
            <a:r>
              <a:rPr lang="en-US" sz="6600" b="1" dirty="0">
                <a:solidFill>
                  <a:srgbClr val="00B050"/>
                </a:solidFill>
                <a:latin typeface="Arial" panose="020B0604020202020204" pitchFamily="34" charset="0"/>
                <a:cs typeface="Arial" panose="020B0604020202020204" pitchFamily="34" charset="0"/>
              </a:rPr>
              <a:t>$</a:t>
            </a:r>
            <a:r>
              <a:rPr lang="en-US" sz="6600" b="1" dirty="0" smtClean="0">
                <a:solidFill>
                  <a:srgbClr val="00B050"/>
                </a:solidFill>
                <a:latin typeface="Arial" panose="020B0604020202020204" pitchFamily="34" charset="0"/>
                <a:cs typeface="Arial" panose="020B0604020202020204" pitchFamily="34" charset="0"/>
              </a:rPr>
              <a:t>353,111.76</a:t>
            </a:r>
            <a:endParaRPr lang="en-US" sz="6600" b="1" dirty="0">
              <a:solidFill>
                <a:srgbClr val="00B050"/>
              </a:solidFill>
            </a:endParaRPr>
          </a:p>
        </p:txBody>
      </p:sp>
    </p:spTree>
    <p:extLst>
      <p:ext uri="{BB962C8B-B14F-4D97-AF65-F5344CB8AC3E}">
        <p14:creationId xmlns:p14="http://schemas.microsoft.com/office/powerpoint/2010/main" val="3992847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98072"/>
            <a:ext cx="8229600" cy="4265458"/>
          </a:xfrm>
        </p:spPr>
        <p:txBody>
          <a:bodyPr>
            <a:noAutofit/>
          </a:bodyPr>
          <a:lstStyle/>
          <a:p>
            <a:pPr marL="109728" indent="0" algn="ctr">
              <a:buNone/>
            </a:pPr>
            <a:r>
              <a:rPr lang="en-US" sz="2800" b="1" dirty="0">
                <a:solidFill>
                  <a:schemeClr val="tx1"/>
                </a:solidFill>
                <a:latin typeface="Arial" panose="020B0604020202020204" pitchFamily="34" charset="0"/>
                <a:cs typeface="Arial" panose="020B0604020202020204" pitchFamily="34" charset="0"/>
              </a:rPr>
              <a:t>Opening </a:t>
            </a:r>
            <a:r>
              <a:rPr lang="en-US" sz="2800" b="1" dirty="0" smtClean="0">
                <a:solidFill>
                  <a:schemeClr val="tx1"/>
                </a:solidFill>
                <a:latin typeface="Arial" panose="020B0604020202020204" pitchFamily="34" charset="0"/>
                <a:cs typeface="Arial" panose="020B0604020202020204" pitchFamily="34" charset="0"/>
              </a:rPr>
              <a:t>Remarks</a:t>
            </a:r>
          </a:p>
          <a:p>
            <a:pPr marL="109728" indent="0" algn="ctr">
              <a:buNone/>
            </a:pPr>
            <a:r>
              <a:rPr lang="en-US" sz="2800" b="1" dirty="0" smtClean="0">
                <a:solidFill>
                  <a:schemeClr val="tx1"/>
                </a:solidFill>
                <a:latin typeface="Arial" panose="020B0604020202020204" pitchFamily="34" charset="0"/>
                <a:cs typeface="Arial" panose="020B0604020202020204" pitchFamily="34" charset="0"/>
              </a:rPr>
              <a:t>Circle </a:t>
            </a:r>
            <a:r>
              <a:rPr lang="en-US" sz="2800" b="1" dirty="0">
                <a:solidFill>
                  <a:schemeClr val="tx1"/>
                </a:solidFill>
                <a:latin typeface="Arial" panose="020B0604020202020204" pitchFamily="34" charset="0"/>
                <a:cs typeface="Arial" panose="020B0604020202020204" pitchFamily="34" charset="0"/>
              </a:rPr>
              <a:t>Update </a:t>
            </a:r>
            <a:r>
              <a:rPr lang="en-US" sz="2800" b="1" dirty="0" smtClean="0">
                <a:solidFill>
                  <a:schemeClr val="tx1"/>
                </a:solidFill>
                <a:latin typeface="Arial" panose="020B0604020202020204" pitchFamily="34" charset="0"/>
                <a:cs typeface="Arial" panose="020B0604020202020204" pitchFamily="34" charset="0"/>
              </a:rPr>
              <a:t>– Good News and Opportunity</a:t>
            </a:r>
            <a:endParaRPr lang="en-US" sz="2800" b="1" dirty="0">
              <a:solidFill>
                <a:schemeClr val="tx1"/>
              </a:solidFill>
              <a:latin typeface="Arial" panose="020B0604020202020204" pitchFamily="34" charset="0"/>
              <a:cs typeface="Arial" panose="020B0604020202020204" pitchFamily="34" charset="0"/>
            </a:endParaRPr>
          </a:p>
          <a:p>
            <a:pPr marL="109728" indent="0" algn="ctr">
              <a:buNone/>
            </a:pPr>
            <a:r>
              <a:rPr lang="en-US" sz="2800" i="1" dirty="0">
                <a:solidFill>
                  <a:srgbClr val="0070C0"/>
                </a:solidFill>
                <a:latin typeface="Arial" panose="020B0604020202020204" pitchFamily="34" charset="0"/>
                <a:cs typeface="Arial" panose="020B0604020202020204" pitchFamily="34" charset="0"/>
              </a:rPr>
              <a:t>Kim Malat, Chair</a:t>
            </a:r>
          </a:p>
          <a:p>
            <a:pPr marL="109728" indent="0" algn="ctr">
              <a:buNone/>
            </a:pPr>
            <a:endParaRPr lang="en-US" sz="1400" b="1" dirty="0" smtClean="0">
              <a:solidFill>
                <a:schemeClr val="tx1"/>
              </a:solidFill>
              <a:latin typeface="Arial" panose="020B0604020202020204" pitchFamily="34" charset="0"/>
              <a:cs typeface="Arial" panose="020B0604020202020204" pitchFamily="34" charset="0"/>
            </a:endParaRPr>
          </a:p>
          <a:p>
            <a:pPr marL="109728" indent="0" algn="ctr">
              <a:buNone/>
            </a:pPr>
            <a:r>
              <a:rPr lang="en-US" sz="2800" b="1" dirty="0" smtClean="0">
                <a:solidFill>
                  <a:schemeClr val="tx1"/>
                </a:solidFill>
                <a:latin typeface="Arial" panose="020B0604020202020204" pitchFamily="34" charset="0"/>
                <a:cs typeface="Arial" panose="020B0604020202020204" pitchFamily="34" charset="0"/>
              </a:rPr>
              <a:t>Grant </a:t>
            </a:r>
            <a:r>
              <a:rPr lang="en-US" sz="2800" b="1" dirty="0">
                <a:solidFill>
                  <a:schemeClr val="tx1"/>
                </a:solidFill>
                <a:latin typeface="Arial" panose="020B0604020202020204" pitchFamily="34" charset="0"/>
                <a:cs typeface="Arial" panose="020B0604020202020204" pitchFamily="34" charset="0"/>
              </a:rPr>
              <a:t>Committee Report</a:t>
            </a:r>
          </a:p>
          <a:p>
            <a:pPr marL="109728" indent="0" algn="ctr">
              <a:buNone/>
            </a:pPr>
            <a:r>
              <a:rPr lang="en-US" sz="2800" b="1" dirty="0" smtClean="0">
                <a:solidFill>
                  <a:schemeClr val="tx1"/>
                </a:solidFill>
                <a:latin typeface="Arial" panose="020B0604020202020204" pitchFamily="34" charset="0"/>
                <a:cs typeface="Arial" panose="020B0604020202020204" pitchFamily="34" charset="0"/>
              </a:rPr>
              <a:t>Vote </a:t>
            </a:r>
            <a:r>
              <a:rPr lang="en-US" sz="2800" b="1" dirty="0">
                <a:solidFill>
                  <a:schemeClr val="tx1"/>
                </a:solidFill>
                <a:latin typeface="Arial" panose="020B0604020202020204" pitchFamily="34" charset="0"/>
                <a:cs typeface="Arial" panose="020B0604020202020204" pitchFamily="34" charset="0"/>
              </a:rPr>
              <a:t>on 2019 Proposed Grants</a:t>
            </a:r>
          </a:p>
          <a:p>
            <a:pPr marL="109728" indent="0" algn="ctr"/>
            <a:r>
              <a:rPr lang="en-US" sz="2800" i="1" dirty="0">
                <a:solidFill>
                  <a:srgbClr val="0070C0"/>
                </a:solidFill>
                <a:latin typeface="Arial" panose="020B0604020202020204" pitchFamily="34" charset="0"/>
                <a:cs typeface="Arial" panose="020B0604020202020204" pitchFamily="34" charset="0"/>
              </a:rPr>
              <a:t>Alice Welsh Leeds, Committee Co-Chair</a:t>
            </a:r>
          </a:p>
          <a:p>
            <a:pPr marL="109728" indent="0" algn="ctr">
              <a:buNone/>
            </a:pPr>
            <a:endParaRPr lang="en-US" sz="1400" b="1" dirty="0" smtClean="0">
              <a:solidFill>
                <a:schemeClr val="tx1"/>
              </a:solidFill>
              <a:latin typeface="Arial" panose="020B0604020202020204" pitchFamily="34" charset="0"/>
              <a:cs typeface="Arial" panose="020B0604020202020204" pitchFamily="34" charset="0"/>
            </a:endParaRPr>
          </a:p>
          <a:p>
            <a:pPr marL="109728" indent="0" algn="ctr">
              <a:buNone/>
            </a:pPr>
            <a:r>
              <a:rPr lang="en-US" sz="2800" b="1" dirty="0" smtClean="0">
                <a:solidFill>
                  <a:schemeClr val="tx1"/>
                </a:solidFill>
                <a:latin typeface="Arial" panose="020B0604020202020204" pitchFamily="34" charset="0"/>
                <a:cs typeface="Arial" panose="020B0604020202020204" pitchFamily="34" charset="0"/>
              </a:rPr>
              <a:t>Membership </a:t>
            </a:r>
            <a:r>
              <a:rPr lang="en-US" sz="2800" b="1" dirty="0">
                <a:solidFill>
                  <a:schemeClr val="tx1"/>
                </a:solidFill>
                <a:latin typeface="Arial" panose="020B0604020202020204" pitchFamily="34" charset="0"/>
                <a:cs typeface="Arial" panose="020B0604020202020204" pitchFamily="34" charset="0"/>
              </a:rPr>
              <a:t>Vote and Closing Remarks</a:t>
            </a:r>
          </a:p>
          <a:p>
            <a:pPr marL="109728" indent="0" algn="ctr">
              <a:buNone/>
            </a:pPr>
            <a:r>
              <a:rPr lang="en-US" sz="2800" i="1" dirty="0">
                <a:solidFill>
                  <a:srgbClr val="0070C0"/>
                </a:solidFill>
                <a:latin typeface="Arial" panose="020B0604020202020204" pitchFamily="34" charset="0"/>
                <a:cs typeface="Arial" panose="020B0604020202020204" pitchFamily="34" charset="0"/>
              </a:rPr>
              <a:t>Kim </a:t>
            </a:r>
            <a:r>
              <a:rPr lang="en-US" sz="2800" i="1" dirty="0" err="1">
                <a:solidFill>
                  <a:srgbClr val="0070C0"/>
                </a:solidFill>
                <a:latin typeface="Arial" panose="020B0604020202020204" pitchFamily="34" charset="0"/>
                <a:cs typeface="Arial" panose="020B0604020202020204" pitchFamily="34" charset="0"/>
              </a:rPr>
              <a:t>Malat</a:t>
            </a:r>
            <a:r>
              <a:rPr lang="en-US" sz="2800" i="1" dirty="0">
                <a:solidFill>
                  <a:srgbClr val="0070C0"/>
                </a:solidFill>
                <a:latin typeface="Arial" panose="020B0604020202020204" pitchFamily="34" charset="0"/>
                <a:cs typeface="Arial" panose="020B0604020202020204" pitchFamily="34" charset="0"/>
              </a:rPr>
              <a:t>, Chair</a:t>
            </a:r>
          </a:p>
          <a:p>
            <a:pPr marL="231775" lvl="8" indent="0">
              <a:buNone/>
            </a:pPr>
            <a:r>
              <a:rPr lang="en-US" sz="1300" dirty="0">
                <a:latin typeface="Arial" panose="020B0604020202020204" pitchFamily="34" charset="0"/>
                <a:cs typeface="Arial" panose="020B0604020202020204" pitchFamily="34" charset="0"/>
              </a:rPr>
              <a:t>			</a:t>
            </a:r>
            <a:endParaRPr lang="en-US" dirty="0"/>
          </a:p>
          <a:p>
            <a:pPr marL="109728" indent="0">
              <a:buNone/>
            </a:pPr>
            <a:endParaRPr lang="en-US" dirty="0"/>
          </a:p>
        </p:txBody>
      </p:sp>
      <p:sp>
        <p:nvSpPr>
          <p:cNvPr id="3" name="Title 2"/>
          <p:cNvSpPr>
            <a:spLocks noGrp="1"/>
          </p:cNvSpPr>
          <p:nvPr>
            <p:ph type="title"/>
          </p:nvPr>
        </p:nvSpPr>
        <p:spPr/>
        <p:txBody>
          <a:bodyPr>
            <a:noAutofit/>
          </a:bodyPr>
          <a:lstStyle/>
          <a:p>
            <a:pPr algn="ctr"/>
            <a:r>
              <a:rPr lang="en-US" dirty="0">
                <a:solidFill>
                  <a:schemeClr val="tx1"/>
                </a:solidFill>
                <a:effectLst/>
                <a:latin typeface="Arial" panose="020B0604020202020204" pitchFamily="34" charset="0"/>
                <a:cs typeface="Arial" panose="020B0604020202020204" pitchFamily="34" charset="0"/>
              </a:rPr>
              <a:t>General Membership Meeting </a:t>
            </a:r>
            <a:br>
              <a:rPr lang="en-US" dirty="0">
                <a:solidFill>
                  <a:schemeClr val="tx1"/>
                </a:solidFill>
                <a:effectLst/>
                <a:latin typeface="Arial" panose="020B0604020202020204" pitchFamily="34" charset="0"/>
                <a:cs typeface="Arial" panose="020B0604020202020204" pitchFamily="34" charset="0"/>
              </a:rPr>
            </a:br>
            <a:r>
              <a:rPr lang="en-US" dirty="0">
                <a:solidFill>
                  <a:schemeClr val="tx1"/>
                </a:solidFill>
                <a:effectLst/>
                <a:latin typeface="Arial" panose="020B0604020202020204" pitchFamily="34" charset="0"/>
                <a:cs typeface="Arial" panose="020B0604020202020204" pitchFamily="34" charset="0"/>
              </a:rPr>
              <a:t>May 21, 2019</a:t>
            </a:r>
          </a:p>
        </p:txBody>
      </p:sp>
    </p:spTree>
    <p:extLst>
      <p:ext uri="{BB962C8B-B14F-4D97-AF65-F5344CB8AC3E}">
        <p14:creationId xmlns:p14="http://schemas.microsoft.com/office/powerpoint/2010/main" val="1709615580"/>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iginal file ‎ (SVG file, nominally 465 × 306 pixel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839" y="1481138"/>
            <a:ext cx="6880322" cy="4525962"/>
          </a:xfrm>
        </p:spPr>
      </p:pic>
      <p:sp>
        <p:nvSpPr>
          <p:cNvPr id="3" name="Title 2"/>
          <p:cNvSpPr>
            <a:spLocks noGrp="1"/>
          </p:cNvSpPr>
          <p:nvPr>
            <p:ph type="title"/>
          </p:nvPr>
        </p:nvSpPr>
        <p:spPr/>
        <p:txBody>
          <a:bodyPr/>
          <a:lstStyle/>
          <a:p>
            <a:pPr algn="ctr"/>
            <a:r>
              <a:rPr lang="en-US" dirty="0" smtClean="0">
                <a:effectLst/>
                <a:latin typeface="Arial" panose="020B0604020202020204" pitchFamily="34" charset="0"/>
                <a:cs typeface="Arial" panose="020B0604020202020204" pitchFamily="34" charset="0"/>
              </a:rPr>
              <a:t>Guidelines Vote</a:t>
            </a: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814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25F7E-1079-475F-9845-1DEBAEEF6B3C}"/>
              </a:ext>
            </a:extLst>
          </p:cNvPr>
          <p:cNvSpPr>
            <a:spLocks noGrp="1"/>
          </p:cNvSpPr>
          <p:nvPr>
            <p:ph idx="1"/>
          </p:nvPr>
        </p:nvSpPr>
        <p:spPr/>
        <p:txBody>
          <a:bodyPr>
            <a:normAutofit/>
          </a:bodyPr>
          <a:lstStyle/>
          <a:p>
            <a:pPr marL="109728" indent="0">
              <a:buNone/>
            </a:pPr>
            <a:endParaRPr lang="en-US" dirty="0"/>
          </a:p>
          <a:p>
            <a:pPr marL="624078" indent="-514350">
              <a:buFont typeface="+mj-lt"/>
              <a:buAutoNum type="arabicPeriod"/>
            </a:pPr>
            <a:r>
              <a:rPr lang="en-US" b="1" dirty="0">
                <a:latin typeface="Arial" panose="020B0604020202020204" pitchFamily="34" charset="0"/>
                <a:cs typeface="Arial" panose="020B0604020202020204" pitchFamily="34" charset="0"/>
              </a:rPr>
              <a:t>Maintain the endowed </a:t>
            </a:r>
            <a:r>
              <a:rPr lang="en-US" dirty="0">
                <a:latin typeface="Arial" panose="020B0604020202020204" pitchFamily="34" charset="0"/>
                <a:cs typeface="Arial" panose="020B0604020202020204" pitchFamily="34" charset="0"/>
              </a:rPr>
              <a:t>(Legacy) fund at the Community Foundation</a:t>
            </a:r>
          </a:p>
          <a:p>
            <a:pPr marL="624078" indent="-514350">
              <a:buFont typeface="+mj-lt"/>
              <a:buAutoNum type="arabicPeriod"/>
            </a:pPr>
            <a:r>
              <a:rPr lang="en-US" b="1" dirty="0">
                <a:latin typeface="Arial" panose="020B0604020202020204" pitchFamily="34" charset="0"/>
                <a:cs typeface="Arial" panose="020B0604020202020204" pitchFamily="34" charset="0"/>
              </a:rPr>
              <a:t>Create a Legacy Grant </a:t>
            </a:r>
            <a:r>
              <a:rPr lang="en-US" dirty="0">
                <a:latin typeface="Arial" panose="020B0604020202020204" pitchFamily="34" charset="0"/>
                <a:cs typeface="Arial" panose="020B0604020202020204" pitchFamily="34" charset="0"/>
              </a:rPr>
              <a:t>from the annual distribution of the endowed fund</a:t>
            </a:r>
          </a:p>
          <a:p>
            <a:pPr marL="624078" indent="-514350">
              <a:buFont typeface="+mj-lt"/>
              <a:buAutoNum type="arabicPeriod"/>
            </a:pPr>
            <a:r>
              <a:rPr lang="en-US" b="1" dirty="0">
                <a:latin typeface="Arial" panose="020B0604020202020204" pitchFamily="34" charset="0"/>
                <a:cs typeface="Arial" panose="020B0604020202020204" pitchFamily="34" charset="0"/>
              </a:rPr>
              <a:t>To allocate 100% of membership fees </a:t>
            </a:r>
            <a:r>
              <a:rPr lang="en-US" dirty="0">
                <a:latin typeface="Arial" panose="020B0604020202020204" pitchFamily="34" charset="0"/>
                <a:cs typeface="Arial" panose="020B0604020202020204" pitchFamily="34" charset="0"/>
              </a:rPr>
              <a:t>to the grant fund</a:t>
            </a:r>
          </a:p>
          <a:p>
            <a:pPr marL="624078" indent="-514350">
              <a:buFont typeface="+mj-lt"/>
              <a:buAutoNum type="arabicPeriod"/>
            </a:pPr>
            <a:r>
              <a:rPr lang="en-US" b="1" dirty="0">
                <a:latin typeface="Arial" panose="020B0604020202020204" pitchFamily="34" charset="0"/>
                <a:cs typeface="Arial" panose="020B0604020202020204" pitchFamily="34" charset="0"/>
              </a:rPr>
              <a:t>To transfer the admin fund</a:t>
            </a:r>
            <a:r>
              <a:rPr lang="en-US" dirty="0">
                <a:latin typeface="Arial" panose="020B0604020202020204" pitchFamily="34" charset="0"/>
                <a:cs typeface="Arial" panose="020B0604020202020204" pitchFamily="34" charset="0"/>
              </a:rPr>
              <a:t> to </a:t>
            </a:r>
            <a:r>
              <a:rPr lang="en-US" dirty="0" err="1" smtClean="0">
                <a:latin typeface="Arial" panose="020B0604020202020204" pitchFamily="34" charset="0"/>
                <a:cs typeface="Arial" panose="020B0604020202020204" pitchFamily="34" charset="0"/>
              </a:rPr>
              <a:t>Growfund</a:t>
            </a:r>
            <a:endParaRPr lang="en-US" dirty="0">
              <a:latin typeface="Arial" panose="020B0604020202020204" pitchFamily="34" charset="0"/>
              <a:cs typeface="Arial" panose="020B0604020202020204" pitchFamily="34" charset="0"/>
            </a:endParaRPr>
          </a:p>
          <a:p>
            <a:pPr marL="624078" indent="-514350">
              <a:buFont typeface="+mj-lt"/>
              <a:buAutoNum type="arabicPeriod"/>
            </a:pPr>
            <a:r>
              <a:rPr lang="en-US" b="1" dirty="0">
                <a:latin typeface="Arial" panose="020B0604020202020204" pitchFamily="34" charset="0"/>
                <a:cs typeface="Arial" panose="020B0604020202020204" pitchFamily="34" charset="0"/>
              </a:rPr>
              <a:t>To establish the grant fund </a:t>
            </a:r>
            <a:r>
              <a:rPr lang="en-US" dirty="0">
                <a:latin typeface="Arial" panose="020B0604020202020204" pitchFamily="34" charset="0"/>
                <a:cs typeface="Arial" panose="020B0604020202020204" pitchFamily="34" charset="0"/>
              </a:rPr>
              <a:t>at </a:t>
            </a:r>
            <a:r>
              <a:rPr lang="en-US" dirty="0" err="1" smtClean="0">
                <a:latin typeface="Arial" panose="020B0604020202020204" pitchFamily="34" charset="0"/>
                <a:cs typeface="Arial" panose="020B0604020202020204" pitchFamily="34" charset="0"/>
              </a:rPr>
              <a:t>Growfund</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E54CF70-2C5C-4521-A94A-7C693BF58B05}"/>
              </a:ext>
            </a:extLst>
          </p:cNvPr>
          <p:cNvSpPr>
            <a:spLocks noGrp="1"/>
          </p:cNvSpPr>
          <p:nvPr>
            <p:ph type="title"/>
          </p:nvPr>
        </p:nvSpPr>
        <p:spPr/>
        <p:txBody>
          <a:bodyPr>
            <a:normAutofit/>
          </a:bodyPr>
          <a:lstStyle/>
          <a:p>
            <a:pPr algn="ctr"/>
            <a:r>
              <a:rPr lang="en-US" dirty="0" smtClean="0">
                <a:effectLst/>
                <a:latin typeface="Arial" panose="020B0604020202020204" pitchFamily="34" charset="0"/>
                <a:cs typeface="Arial" panose="020B0604020202020204" pitchFamily="34" charset="0"/>
              </a:rPr>
              <a:t>Guidelines Vote</a:t>
            </a: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64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657600"/>
            <a:ext cx="8229600" cy="2349691"/>
          </a:xfrm>
        </p:spPr>
        <p:txBody>
          <a:bodyPr>
            <a:normAutofit fontScale="92500" lnSpcReduction="20000"/>
          </a:bodyPr>
          <a:lstStyle/>
          <a:p>
            <a:pPr>
              <a:buClr>
                <a:srgbClr val="0070C0"/>
              </a:buClr>
              <a:buSzPct val="100000"/>
            </a:pPr>
            <a:r>
              <a:rPr lang="en-US" dirty="0">
                <a:latin typeface="Arial" panose="020B0604020202020204" pitchFamily="34" charset="0"/>
                <a:cs typeface="Arial" panose="020B0604020202020204" pitchFamily="34" charset="0"/>
              </a:rPr>
              <a:t>“Like" the Women's Giving Circle of Harford County Facebook page and “share” the posted news and events. </a:t>
            </a:r>
          </a:p>
          <a:p>
            <a:pPr>
              <a:buClr>
                <a:srgbClr val="0070C0"/>
              </a:buClr>
              <a:buSzPct val="100000"/>
            </a:pPr>
            <a:endParaRPr lang="en-US" dirty="0">
              <a:latin typeface="Arial" panose="020B0604020202020204" pitchFamily="34" charset="0"/>
              <a:cs typeface="Arial" panose="020B0604020202020204" pitchFamily="34" charset="0"/>
            </a:endParaRPr>
          </a:p>
          <a:p>
            <a:pPr>
              <a:buClr>
                <a:srgbClr val="0070C0"/>
              </a:buClr>
              <a:buSzPct val="100000"/>
            </a:pPr>
            <a:r>
              <a:rPr lang="en-US" dirty="0">
                <a:latin typeface="Arial" panose="020B0604020202020204" pitchFamily="34" charset="0"/>
                <a:cs typeface="Arial" panose="020B0604020202020204" pitchFamily="34" charset="0"/>
              </a:rPr>
              <a:t>Forward emails regarding these events to your philanthropic friends, and update your email address so that our emails reach you!</a:t>
            </a:r>
          </a:p>
          <a:p>
            <a:endParaRPr lang="en-US" dirty="0"/>
          </a:p>
        </p:txBody>
      </p:sp>
      <p:sp>
        <p:nvSpPr>
          <p:cNvPr id="3" name="Title 2"/>
          <p:cNvSpPr>
            <a:spLocks noGrp="1"/>
          </p:cNvSpPr>
          <p:nvPr>
            <p:ph type="title"/>
          </p:nvPr>
        </p:nvSpPr>
        <p:spPr>
          <a:xfrm>
            <a:off x="533400" y="-76200"/>
            <a:ext cx="8153400" cy="1143000"/>
          </a:xfrm>
        </p:spPr>
        <p:txBody>
          <a:bodyPr/>
          <a:lstStyle/>
          <a:p>
            <a:pPr algn="ctr"/>
            <a:r>
              <a:rPr lang="en-US" dirty="0">
                <a:effectLst/>
                <a:latin typeface="Arial" panose="020B0604020202020204" pitchFamily="34" charset="0"/>
                <a:cs typeface="Arial" panose="020B0604020202020204" pitchFamily="34" charset="0"/>
              </a:rPr>
              <a:t>Stay Connected!</a:t>
            </a:r>
          </a:p>
        </p:txBody>
      </p:sp>
      <p:pic>
        <p:nvPicPr>
          <p:cNvPr id="4" name="Picture 3" descr="C:\Documents and Settings\jdavis\Local Settings\Temporary Internet Files\Content.Outlook\LJA38MVU\WGCLogoCLIENT-ksm.jpg">
            <a:extLst>
              <a:ext uri="{FF2B5EF4-FFF2-40B4-BE49-F238E27FC236}">
                <a16:creationId xmlns:a16="http://schemas.microsoft.com/office/drawing/2014/main" id="{D9A2FB0D-FB6C-49DA-9198-562E62CF6D82}"/>
              </a:ext>
            </a:extLst>
          </p:cNvPr>
          <p:cNvPicPr/>
          <p:nvPr/>
        </p:nvPicPr>
        <p:blipFill>
          <a:blip r:embed="rId2" cstate="print"/>
          <a:stretch>
            <a:fillRect/>
          </a:stretch>
        </p:blipFill>
        <p:spPr bwMode="auto">
          <a:xfrm>
            <a:off x="3169228" y="1066800"/>
            <a:ext cx="2881744" cy="2466109"/>
          </a:xfrm>
          <a:prstGeom prst="rect">
            <a:avLst/>
          </a:prstGeom>
          <a:noFill/>
          <a:ln w="9525">
            <a:noFill/>
            <a:miter lim="800000"/>
            <a:headEnd/>
            <a:tailEnd/>
          </a:ln>
        </p:spPr>
      </p:pic>
    </p:spTree>
    <p:extLst>
      <p:ext uri="{BB962C8B-B14F-4D97-AF65-F5344CB8AC3E}">
        <p14:creationId xmlns:p14="http://schemas.microsoft.com/office/powerpoint/2010/main" val="4743829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503503"/>
            <a:ext cx="8197049" cy="3873691"/>
          </a:xfrm>
        </p:spPr>
        <p:txBody>
          <a:bodyPr>
            <a:normAutofit lnSpcReduction="10000"/>
          </a:bodyPr>
          <a:lstStyle/>
          <a:p>
            <a:pPr marL="393192" lvl="1" indent="0">
              <a:buNone/>
            </a:pPr>
            <a:endParaRPr lang="en-US" sz="2400" dirty="0">
              <a:latin typeface="Arial" panose="020B0604020202020204" pitchFamily="34" charset="0"/>
              <a:cs typeface="Arial" panose="020B0604020202020204" pitchFamily="34" charset="0"/>
            </a:endParaRPr>
          </a:p>
          <a:p>
            <a:pPr marL="393192" lvl="1" indent="0" algn="ctr">
              <a:buNone/>
            </a:pPr>
            <a:r>
              <a:rPr lang="en-US" sz="3200" b="1" dirty="0" smtClean="0">
                <a:solidFill>
                  <a:srgbClr val="0070C0"/>
                </a:solidFill>
                <a:latin typeface="Arial" panose="020B0604020202020204" pitchFamily="34" charset="0"/>
                <a:cs typeface="Arial" panose="020B0604020202020204" pitchFamily="34" charset="0"/>
              </a:rPr>
              <a:t>Happy </a:t>
            </a:r>
            <a:r>
              <a:rPr lang="en-US" sz="3200" b="1" dirty="0">
                <a:solidFill>
                  <a:srgbClr val="0070C0"/>
                </a:solidFill>
                <a:latin typeface="Arial" panose="020B0604020202020204" pitchFamily="34" charset="0"/>
                <a:cs typeface="Arial" panose="020B0604020202020204" pitchFamily="34" charset="0"/>
              </a:rPr>
              <a:t>Hour</a:t>
            </a:r>
            <a:r>
              <a:rPr lang="en-US" sz="3200" b="1" dirty="0" smtClean="0">
                <a:solidFill>
                  <a:srgbClr val="0070C0"/>
                </a:solidFill>
                <a:latin typeface="Arial" panose="020B0604020202020204" pitchFamily="34" charset="0"/>
                <a:cs typeface="Arial" panose="020B0604020202020204" pitchFamily="34" charset="0"/>
              </a:rPr>
              <a:t>!</a:t>
            </a:r>
          </a:p>
          <a:p>
            <a:pPr marL="393192" lvl="1" indent="0" algn="ctr">
              <a:buNone/>
            </a:pPr>
            <a:endParaRPr lang="en-US" sz="2400" dirty="0">
              <a:solidFill>
                <a:srgbClr val="0070C0"/>
              </a:solidFill>
              <a:latin typeface="Arial" panose="020B0604020202020204" pitchFamily="34" charset="0"/>
              <a:cs typeface="Arial" panose="020B0604020202020204" pitchFamily="34" charset="0"/>
            </a:endParaRPr>
          </a:p>
          <a:p>
            <a:pPr marL="393192" lvl="1" indent="0" algn="ctr">
              <a:buNone/>
            </a:pPr>
            <a:r>
              <a:rPr lang="en-US" sz="2400" dirty="0">
                <a:solidFill>
                  <a:srgbClr val="0070C0"/>
                </a:solidFill>
                <a:latin typeface="Arial" panose="020B0604020202020204" pitchFamily="34" charset="0"/>
                <a:cs typeface="Arial" panose="020B0604020202020204" pitchFamily="34" charset="0"/>
              </a:rPr>
              <a:t>June 4</a:t>
            </a:r>
            <a:r>
              <a:rPr lang="en-US" sz="2400" baseline="30000" dirty="0">
                <a:solidFill>
                  <a:srgbClr val="0070C0"/>
                </a:solidFill>
                <a:latin typeface="Arial" panose="020B0604020202020204" pitchFamily="34" charset="0"/>
                <a:cs typeface="Arial" panose="020B0604020202020204" pitchFamily="34" charset="0"/>
              </a:rPr>
              <a:t>th</a:t>
            </a:r>
            <a:r>
              <a:rPr lang="en-US" sz="2400" dirty="0">
                <a:solidFill>
                  <a:srgbClr val="0070C0"/>
                </a:solidFill>
                <a:latin typeface="Arial" panose="020B0604020202020204" pitchFamily="34" charset="0"/>
                <a:cs typeface="Arial" panose="020B0604020202020204" pitchFamily="34" charset="0"/>
              </a:rPr>
              <a:t> at Liberatores’ – 5 p.m.</a:t>
            </a:r>
          </a:p>
          <a:p>
            <a:pPr marL="393192" lvl="1" indent="0" algn="ctr">
              <a:buNone/>
            </a:pPr>
            <a:r>
              <a:rPr lang="en-US" sz="2400" dirty="0">
                <a:solidFill>
                  <a:srgbClr val="0070C0"/>
                </a:solidFill>
                <a:latin typeface="Arial" panose="020B0604020202020204" pitchFamily="34" charset="0"/>
                <a:cs typeface="Arial" panose="020B0604020202020204" pitchFamily="34" charset="0"/>
              </a:rPr>
              <a:t>July 17</a:t>
            </a:r>
            <a:r>
              <a:rPr lang="en-US" sz="2400" baseline="30000" dirty="0">
                <a:solidFill>
                  <a:srgbClr val="0070C0"/>
                </a:solidFill>
                <a:latin typeface="Arial" panose="020B0604020202020204" pitchFamily="34" charset="0"/>
                <a:cs typeface="Arial" panose="020B0604020202020204" pitchFamily="34" charset="0"/>
              </a:rPr>
              <a:t>th</a:t>
            </a:r>
            <a:r>
              <a:rPr lang="en-US" sz="2400" dirty="0">
                <a:solidFill>
                  <a:srgbClr val="0070C0"/>
                </a:solidFill>
                <a:latin typeface="Arial" panose="020B0604020202020204" pitchFamily="34" charset="0"/>
                <a:cs typeface="Arial" panose="020B0604020202020204" pitchFamily="34" charset="0"/>
              </a:rPr>
              <a:t> at </a:t>
            </a:r>
            <a:r>
              <a:rPr lang="en-US" sz="2400" dirty="0" err="1">
                <a:solidFill>
                  <a:srgbClr val="0070C0"/>
                </a:solidFill>
                <a:latin typeface="Arial" panose="020B0604020202020204" pitchFamily="34" charset="0"/>
                <a:cs typeface="Arial" panose="020B0604020202020204" pitchFamily="34" charset="0"/>
              </a:rPr>
              <a:t>AleCraft</a:t>
            </a:r>
            <a:r>
              <a:rPr lang="en-US" sz="2400" dirty="0">
                <a:solidFill>
                  <a:srgbClr val="0070C0"/>
                </a:solidFill>
                <a:latin typeface="Arial" panose="020B0604020202020204" pitchFamily="34" charset="0"/>
                <a:cs typeface="Arial" panose="020B0604020202020204" pitchFamily="34" charset="0"/>
              </a:rPr>
              <a:t> Brewery – 5 p.m</a:t>
            </a:r>
            <a:r>
              <a:rPr lang="en-US" sz="2400" dirty="0" smtClean="0">
                <a:solidFill>
                  <a:srgbClr val="0070C0"/>
                </a:solidFill>
                <a:latin typeface="Arial" panose="020B0604020202020204" pitchFamily="34" charset="0"/>
                <a:cs typeface="Arial" panose="020B0604020202020204" pitchFamily="34" charset="0"/>
              </a:rPr>
              <a:t>.</a:t>
            </a:r>
            <a:endParaRPr lang="en-US" sz="2400" dirty="0">
              <a:solidFill>
                <a:srgbClr val="0070C0"/>
              </a:solidFill>
              <a:latin typeface="Arial" panose="020B0604020202020204" pitchFamily="34" charset="0"/>
              <a:cs typeface="Arial" panose="020B0604020202020204" pitchFamily="34" charset="0"/>
            </a:endParaRPr>
          </a:p>
          <a:p>
            <a:pPr marL="393192" lvl="1" indent="0" algn="ctr">
              <a:buNone/>
            </a:pPr>
            <a:endParaRPr lang="en-US" sz="2200" dirty="0" smtClean="0">
              <a:latin typeface="Arial" panose="020B0604020202020204" pitchFamily="34" charset="0"/>
              <a:cs typeface="Arial" panose="020B0604020202020204" pitchFamily="34" charset="0"/>
            </a:endParaRPr>
          </a:p>
          <a:p>
            <a:pPr marL="630936" lvl="2" indent="0" algn="ctr">
              <a:buClrTx/>
              <a:buNone/>
            </a:pPr>
            <a:r>
              <a:rPr lang="en-US" sz="2200" b="1" dirty="0" smtClean="0">
                <a:solidFill>
                  <a:srgbClr val="00B050"/>
                </a:solidFill>
                <a:latin typeface="Arial" panose="020B0604020202020204" pitchFamily="34" charset="0"/>
                <a:cs typeface="Arial" panose="020B0604020202020204" pitchFamily="34" charset="0"/>
              </a:rPr>
              <a:t>1</a:t>
            </a:r>
            <a:r>
              <a:rPr lang="en-US" sz="2200" b="1" baseline="30000" dirty="0" smtClean="0">
                <a:solidFill>
                  <a:srgbClr val="00B050"/>
                </a:solidFill>
                <a:latin typeface="Arial" panose="020B0604020202020204" pitchFamily="34" charset="0"/>
                <a:cs typeface="Arial" panose="020B0604020202020204" pitchFamily="34" charset="0"/>
              </a:rPr>
              <a:t>st</a:t>
            </a:r>
            <a:r>
              <a:rPr lang="en-US" sz="2200" b="1" dirty="0" smtClean="0">
                <a:solidFill>
                  <a:srgbClr val="00B050"/>
                </a:solidFill>
                <a:latin typeface="Arial" panose="020B0604020202020204" pitchFamily="34" charset="0"/>
                <a:cs typeface="Arial" panose="020B0604020202020204" pitchFamily="34" charset="0"/>
              </a:rPr>
              <a:t> drink is on us for guests and members who bring a guest to introduce to us at happy hour!</a:t>
            </a:r>
          </a:p>
          <a:p>
            <a:pPr marL="630936" lvl="2" indent="0" algn="ctr">
              <a:buClrTx/>
              <a:buNone/>
            </a:pPr>
            <a:endParaRPr lang="en-US" sz="2200" b="1" dirty="0">
              <a:latin typeface="Arial" panose="020B0604020202020204" pitchFamily="34" charset="0"/>
              <a:cs typeface="Arial" panose="020B0604020202020204" pitchFamily="34" charset="0"/>
            </a:endParaRPr>
          </a:p>
          <a:p>
            <a:pPr marL="630936" lvl="2" indent="0" algn="ctr">
              <a:buClrTx/>
              <a:buNone/>
            </a:pPr>
            <a:r>
              <a:rPr lang="en-US" sz="2200" b="1" dirty="0" smtClean="0">
                <a:latin typeface="Arial" panose="020B0604020202020204" pitchFamily="34" charset="0"/>
                <a:cs typeface="Arial" panose="020B0604020202020204" pitchFamily="34" charset="0"/>
              </a:rPr>
              <a:t>Watch </a:t>
            </a:r>
            <a:r>
              <a:rPr lang="en-US" sz="2200" b="1" dirty="0">
                <a:latin typeface="Arial" panose="020B0604020202020204" pitchFamily="34" charset="0"/>
                <a:cs typeface="Arial" panose="020B0604020202020204" pitchFamily="34" charset="0"/>
              </a:rPr>
              <a:t>your inbox and Facebook for invitations!</a:t>
            </a:r>
          </a:p>
        </p:txBody>
      </p:sp>
      <p:sp>
        <p:nvSpPr>
          <p:cNvPr id="3" name="Title 2"/>
          <p:cNvSpPr>
            <a:spLocks noGrp="1"/>
          </p:cNvSpPr>
          <p:nvPr>
            <p:ph type="title"/>
          </p:nvPr>
        </p:nvSpPr>
        <p:spPr/>
        <p:txBody>
          <a:bodyPr>
            <a:normAutofit fontScale="90000"/>
          </a:bodyPr>
          <a:lstStyle/>
          <a:p>
            <a:pPr algn="ctr"/>
            <a:r>
              <a:rPr lang="en-US" dirty="0">
                <a:solidFill>
                  <a:schemeClr val="tx1"/>
                </a:solidFill>
                <a:effectLst/>
                <a:latin typeface="Arial" panose="020B0604020202020204" pitchFamily="34" charset="0"/>
                <a:cs typeface="Arial" panose="020B0604020202020204" pitchFamily="34" charset="0"/>
              </a:rPr>
              <a:t>Calendar of Events</a:t>
            </a:r>
            <a:br>
              <a:rPr lang="en-US" dirty="0">
                <a:solidFill>
                  <a:schemeClr val="tx1"/>
                </a:solidFill>
                <a:effectLst/>
                <a:latin typeface="Arial" panose="020B0604020202020204" pitchFamily="34" charset="0"/>
                <a:cs typeface="Arial" panose="020B0604020202020204" pitchFamily="34" charset="0"/>
              </a:rPr>
            </a:br>
            <a:endParaRPr lang="en-US" dirty="0">
              <a:solidFill>
                <a:schemeClr val="tx1"/>
              </a:solidFill>
              <a:effectLst/>
              <a:latin typeface="Arial" panose="020B0604020202020204" pitchFamily="34" charset="0"/>
              <a:cs typeface="Arial" panose="020B0604020202020204" pitchFamily="34" charset="0"/>
            </a:endParaRPr>
          </a:p>
        </p:txBody>
      </p:sp>
      <p:pic>
        <p:nvPicPr>
          <p:cNvPr id="4" name="Picture 3" descr="C:\Documents and Settings\jdavis\Local Settings\Temporary Internet Files\Content.Outlook\LJA38MVU\WGCLogoCLIENT-ksm.jpg">
            <a:extLst>
              <a:ext uri="{FF2B5EF4-FFF2-40B4-BE49-F238E27FC236}">
                <a16:creationId xmlns:a16="http://schemas.microsoft.com/office/drawing/2014/main" id="{714D6CF2-1E39-4D6A-8B7F-31B67F30319D}"/>
              </a:ext>
            </a:extLst>
          </p:cNvPr>
          <p:cNvPicPr/>
          <p:nvPr/>
        </p:nvPicPr>
        <p:blipFill>
          <a:blip r:embed="rId2" cstate="print"/>
          <a:stretch>
            <a:fillRect/>
          </a:stretch>
        </p:blipFill>
        <p:spPr bwMode="auto">
          <a:xfrm>
            <a:off x="3749040" y="990600"/>
            <a:ext cx="1956601" cy="1752600"/>
          </a:xfrm>
          <a:prstGeom prst="rect">
            <a:avLst/>
          </a:prstGeom>
          <a:noFill/>
          <a:ln w="9525">
            <a:noFill/>
            <a:miter lim="800000"/>
            <a:headEnd/>
            <a:tailEnd/>
          </a:ln>
        </p:spPr>
      </p:pic>
    </p:spTree>
    <p:extLst>
      <p:ext uri="{BB962C8B-B14F-4D97-AF65-F5344CB8AC3E}">
        <p14:creationId xmlns:p14="http://schemas.microsoft.com/office/powerpoint/2010/main" val="706690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503503"/>
            <a:ext cx="8197049" cy="3873691"/>
          </a:xfrm>
        </p:spPr>
        <p:txBody>
          <a:bodyPr>
            <a:normAutofit fontScale="92500" lnSpcReduction="20000"/>
          </a:bodyPr>
          <a:lstStyle/>
          <a:p>
            <a:pPr marL="393192" lvl="1" indent="0">
              <a:buNone/>
            </a:pPr>
            <a:endParaRPr lang="en-US" sz="2400" dirty="0">
              <a:latin typeface="Arial" panose="020B0604020202020204" pitchFamily="34" charset="0"/>
              <a:cs typeface="Arial" panose="020B0604020202020204" pitchFamily="34" charset="0"/>
            </a:endParaRPr>
          </a:p>
          <a:p>
            <a:pPr marL="393192" lvl="1" indent="0" algn="ctr">
              <a:buNone/>
            </a:pPr>
            <a:r>
              <a:rPr lang="en-US" sz="3200" b="1" dirty="0">
                <a:solidFill>
                  <a:srgbClr val="0070C0"/>
                </a:solidFill>
                <a:latin typeface="Arial" panose="020B0604020202020204" pitchFamily="34" charset="0"/>
                <a:cs typeface="Arial" panose="020B0604020202020204" pitchFamily="34" charset="0"/>
              </a:rPr>
              <a:t>General Membership </a:t>
            </a:r>
            <a:r>
              <a:rPr lang="en-US" sz="3200" b="1" dirty="0" smtClean="0">
                <a:solidFill>
                  <a:srgbClr val="0070C0"/>
                </a:solidFill>
                <a:latin typeface="Arial" panose="020B0604020202020204" pitchFamily="34" charset="0"/>
                <a:cs typeface="Arial" panose="020B0604020202020204" pitchFamily="34" charset="0"/>
              </a:rPr>
              <a:t>Meeting</a:t>
            </a:r>
          </a:p>
          <a:p>
            <a:pPr marL="393192" lvl="1" indent="0" algn="ctr">
              <a:buNone/>
            </a:pPr>
            <a:r>
              <a:rPr lang="en-US" sz="3200" b="1" dirty="0" smtClean="0">
                <a:solidFill>
                  <a:srgbClr val="0070C0"/>
                </a:solidFill>
                <a:latin typeface="Arial" panose="020B0604020202020204" pitchFamily="34" charset="0"/>
                <a:cs typeface="Arial" panose="020B0604020202020204" pitchFamily="34" charset="0"/>
              </a:rPr>
              <a:t>September 26, 2019</a:t>
            </a:r>
          </a:p>
          <a:p>
            <a:pPr marL="393192" lvl="1" indent="0" algn="ctr">
              <a:buNone/>
            </a:pPr>
            <a:endParaRPr lang="en-US" sz="3200" b="1" dirty="0" smtClean="0">
              <a:solidFill>
                <a:srgbClr val="0070C0"/>
              </a:solidFill>
              <a:latin typeface="Arial" panose="020B0604020202020204" pitchFamily="34" charset="0"/>
              <a:cs typeface="Arial" panose="020B0604020202020204" pitchFamily="34" charset="0"/>
            </a:endParaRPr>
          </a:p>
          <a:p>
            <a:pPr marL="393192" lvl="1" indent="0" algn="ctr">
              <a:buNone/>
            </a:pPr>
            <a:r>
              <a:rPr lang="en-US" sz="2600" dirty="0" smtClean="0">
                <a:latin typeface="Arial" panose="020B0604020202020204" pitchFamily="34" charset="0"/>
                <a:cs typeface="Arial" panose="020B0604020202020204" pitchFamily="34" charset="0"/>
              </a:rPr>
              <a:t>Harford Community College – 8 a.m</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p>
            <a:pPr marL="393192" lvl="1" indent="0" algn="ctr">
              <a:buNone/>
            </a:pPr>
            <a:endParaRPr lang="en-US" sz="3000" dirty="0">
              <a:latin typeface="Arial" panose="020B0604020202020204" pitchFamily="34" charset="0"/>
              <a:cs typeface="Arial" panose="020B0604020202020204" pitchFamily="34" charset="0"/>
            </a:endParaRPr>
          </a:p>
          <a:p>
            <a:pPr marL="393192" lvl="1" indent="0" algn="ctr">
              <a:buNone/>
            </a:pPr>
            <a:r>
              <a:rPr lang="en-US" sz="2600" dirty="0" smtClean="0">
                <a:latin typeface="Arial" panose="020B0604020202020204" pitchFamily="34" charset="0"/>
                <a:cs typeface="Arial" panose="020B0604020202020204" pitchFamily="34" charset="0"/>
              </a:rPr>
              <a:t>Introduction </a:t>
            </a:r>
            <a:r>
              <a:rPr lang="en-US" sz="2600" dirty="0">
                <a:latin typeface="Arial" panose="020B0604020202020204" pitchFamily="34" charset="0"/>
                <a:cs typeface="Arial" panose="020B0604020202020204" pitchFamily="34" charset="0"/>
              </a:rPr>
              <a:t>of 2019 grant </a:t>
            </a:r>
            <a:r>
              <a:rPr lang="en-US" sz="2600" dirty="0" smtClean="0">
                <a:latin typeface="Arial" panose="020B0604020202020204" pitchFamily="34" charset="0"/>
                <a:cs typeface="Arial" panose="020B0604020202020204" pitchFamily="34" charset="0"/>
              </a:rPr>
              <a:t>recipients</a:t>
            </a:r>
          </a:p>
          <a:p>
            <a:pPr marL="393192" lvl="1" indent="0" algn="ctr">
              <a:buNone/>
            </a:pPr>
            <a:r>
              <a:rPr lang="en-US" sz="2600" dirty="0" smtClean="0">
                <a:latin typeface="Arial" panose="020B0604020202020204" pitchFamily="34" charset="0"/>
                <a:cs typeface="Arial" panose="020B0604020202020204" pitchFamily="34" charset="0"/>
              </a:rPr>
              <a:t>Please </a:t>
            </a:r>
            <a:r>
              <a:rPr lang="en-US" sz="2600" dirty="0">
                <a:latin typeface="Arial" panose="020B0604020202020204" pitchFamily="34" charset="0"/>
                <a:cs typeface="Arial" panose="020B0604020202020204" pitchFamily="34" charset="0"/>
              </a:rPr>
              <a:t>invite guests and remember to RSVP!</a:t>
            </a:r>
          </a:p>
          <a:p>
            <a:pPr marL="393192" lvl="1" indent="0" algn="ctr">
              <a:buNone/>
            </a:pPr>
            <a:endParaRPr lang="en-US" sz="2400" dirty="0">
              <a:latin typeface="Arial" panose="020B0604020202020204" pitchFamily="34" charset="0"/>
              <a:cs typeface="Arial" panose="020B0604020202020204" pitchFamily="34" charset="0"/>
            </a:endParaRPr>
          </a:p>
          <a:p>
            <a:pPr marL="630936" lvl="2" indent="0" algn="ctr">
              <a:buClrTx/>
              <a:buNone/>
            </a:pPr>
            <a:r>
              <a:rPr lang="en-US" sz="2200" b="1" dirty="0" smtClean="0">
                <a:latin typeface="Arial" panose="020B0604020202020204" pitchFamily="34" charset="0"/>
                <a:cs typeface="Arial" panose="020B0604020202020204" pitchFamily="34" charset="0"/>
              </a:rPr>
              <a:t>Watch </a:t>
            </a:r>
            <a:r>
              <a:rPr lang="en-US" sz="2200" b="1" dirty="0">
                <a:latin typeface="Arial" panose="020B0604020202020204" pitchFamily="34" charset="0"/>
                <a:cs typeface="Arial" panose="020B0604020202020204" pitchFamily="34" charset="0"/>
              </a:rPr>
              <a:t>your inbox and Facebook for invitations!</a:t>
            </a:r>
          </a:p>
        </p:txBody>
      </p:sp>
      <p:sp>
        <p:nvSpPr>
          <p:cNvPr id="3" name="Title 2"/>
          <p:cNvSpPr>
            <a:spLocks noGrp="1"/>
          </p:cNvSpPr>
          <p:nvPr>
            <p:ph type="title"/>
          </p:nvPr>
        </p:nvSpPr>
        <p:spPr/>
        <p:txBody>
          <a:bodyPr>
            <a:normAutofit fontScale="90000"/>
          </a:bodyPr>
          <a:lstStyle/>
          <a:p>
            <a:pPr algn="ctr"/>
            <a:r>
              <a:rPr lang="en-US" dirty="0">
                <a:solidFill>
                  <a:schemeClr val="tx1"/>
                </a:solidFill>
                <a:effectLst/>
                <a:latin typeface="Arial" panose="020B0604020202020204" pitchFamily="34" charset="0"/>
                <a:cs typeface="Arial" panose="020B0604020202020204" pitchFamily="34" charset="0"/>
              </a:rPr>
              <a:t>Calendar of Events</a:t>
            </a:r>
            <a:br>
              <a:rPr lang="en-US" dirty="0">
                <a:solidFill>
                  <a:schemeClr val="tx1"/>
                </a:solidFill>
                <a:effectLst/>
                <a:latin typeface="Arial" panose="020B0604020202020204" pitchFamily="34" charset="0"/>
                <a:cs typeface="Arial" panose="020B0604020202020204" pitchFamily="34" charset="0"/>
              </a:rPr>
            </a:br>
            <a:endParaRPr lang="en-US" dirty="0">
              <a:solidFill>
                <a:schemeClr val="tx1"/>
              </a:solidFill>
              <a:effectLst/>
              <a:latin typeface="Arial" panose="020B0604020202020204" pitchFamily="34" charset="0"/>
              <a:cs typeface="Arial" panose="020B0604020202020204" pitchFamily="34" charset="0"/>
            </a:endParaRPr>
          </a:p>
        </p:txBody>
      </p:sp>
      <p:pic>
        <p:nvPicPr>
          <p:cNvPr id="4" name="Picture 3" descr="C:\Documents and Settings\jdavis\Local Settings\Temporary Internet Files\Content.Outlook\LJA38MVU\WGCLogoCLIENT-ksm.jpg">
            <a:extLst>
              <a:ext uri="{FF2B5EF4-FFF2-40B4-BE49-F238E27FC236}">
                <a16:creationId xmlns:a16="http://schemas.microsoft.com/office/drawing/2014/main" id="{714D6CF2-1E39-4D6A-8B7F-31B67F30319D}"/>
              </a:ext>
            </a:extLst>
          </p:cNvPr>
          <p:cNvPicPr/>
          <p:nvPr/>
        </p:nvPicPr>
        <p:blipFill>
          <a:blip r:embed="rId2" cstate="print"/>
          <a:stretch>
            <a:fillRect/>
          </a:stretch>
        </p:blipFill>
        <p:spPr bwMode="auto">
          <a:xfrm>
            <a:off x="3749040" y="990600"/>
            <a:ext cx="1956601" cy="1752600"/>
          </a:xfrm>
          <a:prstGeom prst="rect">
            <a:avLst/>
          </a:prstGeom>
          <a:noFill/>
          <a:ln w="9525">
            <a:noFill/>
            <a:miter lim="800000"/>
            <a:headEnd/>
            <a:tailEnd/>
          </a:ln>
        </p:spPr>
      </p:pic>
    </p:spTree>
    <p:extLst>
      <p:ext uri="{BB962C8B-B14F-4D97-AF65-F5344CB8AC3E}">
        <p14:creationId xmlns:p14="http://schemas.microsoft.com/office/powerpoint/2010/main" val="30616024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jpg" descr="C:\Documents and Settings\jdavis\Local Settings\Temporary Internet Files\Content.Outlook\LJA38MVU\WGCLogoCLIENT-ksm.jpg"/>
          <p:cNvPicPr>
            <a:picLocks noChangeAspect="1"/>
          </p:cNvPicPr>
          <p:nvPr/>
        </p:nvPicPr>
        <p:blipFill>
          <a:blip r:embed="rId2">
            <a:extLst/>
          </a:blip>
          <a:stretch>
            <a:fillRect/>
          </a:stretch>
        </p:blipFill>
        <p:spPr>
          <a:xfrm>
            <a:off x="2793438" y="381000"/>
            <a:ext cx="3454961" cy="3276600"/>
          </a:xfrm>
          <a:prstGeom prst="rect">
            <a:avLst/>
          </a:prstGeom>
          <a:ln w="12700">
            <a:miter lim="400000"/>
          </a:ln>
        </p:spPr>
      </p:pic>
      <p:sp>
        <p:nvSpPr>
          <p:cNvPr id="8" name="Text Placeholder 7"/>
          <p:cNvSpPr>
            <a:spLocks noGrp="1"/>
          </p:cNvSpPr>
          <p:nvPr>
            <p:ph type="body" sz="quarter" idx="1"/>
          </p:nvPr>
        </p:nvSpPr>
        <p:spPr/>
        <p:txBody>
          <a:bodyPr/>
          <a:lstStyle/>
          <a:p>
            <a:pPr algn="ctr"/>
            <a:endParaRPr lang="en-US" dirty="0"/>
          </a:p>
          <a:p>
            <a:pPr algn="ctr"/>
            <a:r>
              <a:rPr lang="en-US" sz="4000" b="1" dirty="0">
                <a:latin typeface="Arial" panose="020B0604020202020204" pitchFamily="34" charset="0"/>
                <a:cs typeface="Arial" panose="020B0604020202020204" pitchFamily="34" charset="0"/>
              </a:rPr>
              <a:t>Closing Remarks</a:t>
            </a:r>
          </a:p>
        </p:txBody>
      </p:sp>
    </p:spTree>
    <p:extLst>
      <p:ext uri="{BB962C8B-B14F-4D97-AF65-F5344CB8AC3E}">
        <p14:creationId xmlns:p14="http://schemas.microsoft.com/office/powerpoint/2010/main" val="1573373648"/>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descr="kelly-sikkema-530120-unsplas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7057195"/>
          </a:xfrm>
          <a:prstGeom prst="rect">
            <a:avLst/>
          </a:prstGeom>
        </p:spPr>
      </p:pic>
    </p:spTree>
    <p:extLst>
      <p:ext uri="{BB962C8B-B14F-4D97-AF65-F5344CB8AC3E}">
        <p14:creationId xmlns:p14="http://schemas.microsoft.com/office/powerpoint/2010/main" val="3437100604"/>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2"/>
          </p:nvPr>
        </p:nvSpPr>
        <p:spPr>
          <a:xfrm>
            <a:off x="4654550" y="6200229"/>
            <a:ext cx="3974592" cy="352971"/>
          </a:xfrm>
        </p:spPr>
        <p:txBody>
          <a:bodyPr>
            <a:normAutofit/>
          </a:bodyPr>
          <a:lstStyle/>
          <a:p>
            <a:r>
              <a:rPr lang="en-US" sz="1000" dirty="0" smtClean="0">
                <a:latin typeface="Arial" panose="020B0604020202020204" pitchFamily="34" charset="0"/>
                <a:cs typeface="Arial" panose="020B0604020202020204" pitchFamily="34" charset="0"/>
              </a:rPr>
              <a:t>Creator: Paul Russel</a:t>
            </a:r>
            <a:endParaRPr lang="en-US" sz="1000" dirty="0">
              <a:latin typeface="Arial" panose="020B0604020202020204" pitchFamily="34" charset="0"/>
              <a:cs typeface="Arial" panose="020B0604020202020204" pitchFamily="34" charset="0"/>
            </a:endParaRPr>
          </a:p>
        </p:txBody>
      </p:sp>
      <p:pic>
        <p:nvPicPr>
          <p:cNvPr id="1026" name="Picture 2" descr="https://brummieruss.files.wordpress.com/2012/03/blog-image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06146" y="687676"/>
            <a:ext cx="6896807" cy="520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6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478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436" y="345496"/>
            <a:ext cx="7481776" cy="457200"/>
          </a:xfrm>
        </p:spPr>
        <p:txBody>
          <a:bodyPr>
            <a:noAutofit/>
          </a:bodyPr>
          <a:lstStyle/>
          <a:p>
            <a:pPr algn="ctr"/>
            <a:r>
              <a:rPr lang="en-US" sz="4800" dirty="0">
                <a:solidFill>
                  <a:schemeClr val="accent1">
                    <a:lumMod val="50000"/>
                  </a:schemeClr>
                </a:solidFill>
                <a:effectLst/>
                <a:latin typeface="+mn-lt"/>
                <a:ea typeface="Tahoma" panose="020B0604030504040204" pitchFamily="34" charset="0"/>
                <a:cs typeface="Tahoma" panose="020B0604030504040204" pitchFamily="34" charset="0"/>
              </a:rPr>
              <a:t>Circle Update - Grants</a:t>
            </a:r>
          </a:p>
        </p:txBody>
      </p:sp>
      <p:sp>
        <p:nvSpPr>
          <p:cNvPr id="6" name="Ribbon: Curved and Tilted Up 5">
            <a:extLst>
              <a:ext uri="{FF2B5EF4-FFF2-40B4-BE49-F238E27FC236}">
                <a16:creationId xmlns:a16="http://schemas.microsoft.com/office/drawing/2014/main" id="{DAA75702-A95A-4435-86C9-F53D6DE729C5}"/>
              </a:ext>
            </a:extLst>
          </p:cNvPr>
          <p:cNvSpPr/>
          <p:nvPr/>
        </p:nvSpPr>
        <p:spPr>
          <a:xfrm>
            <a:off x="1679729" y="1936353"/>
            <a:ext cx="5784541" cy="816657"/>
          </a:xfrm>
          <a:prstGeom prst="ellipseRibbon2">
            <a:avLst/>
          </a:prstGeom>
          <a:solidFill>
            <a:schemeClr val="accent1">
              <a:lumMod val="40000"/>
              <a:lumOff val="60000"/>
            </a:schemeClr>
          </a:solidFill>
          <a:ln w="54999" cap="flat">
            <a:solidFill>
              <a:schemeClr val="accent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sp>
        <p:nvSpPr>
          <p:cNvPr id="3" name="Content Placeholder 2"/>
          <p:cNvSpPr>
            <a:spLocks noGrp="1"/>
          </p:cNvSpPr>
          <p:nvPr>
            <p:ph type="body" sz="quarter" idx="1"/>
          </p:nvPr>
        </p:nvSpPr>
        <p:spPr>
          <a:xfrm>
            <a:off x="1095652" y="2050743"/>
            <a:ext cx="6952695" cy="1404534"/>
          </a:xfrm>
        </p:spPr>
        <p:txBody>
          <a:bodyPr>
            <a:normAutofit fontScale="25000" lnSpcReduction="20000"/>
          </a:bodyPr>
          <a:lstStyle/>
          <a:p>
            <a:pPr lvl="8" indent="0" algn="ctr">
              <a:spcAft>
                <a:spcPts val="600"/>
              </a:spcAft>
              <a:buClr>
                <a:srgbClr val="0070C0"/>
              </a:buClr>
            </a:pPr>
            <a:r>
              <a:rPr lang="en-US" sz="12800" b="1" i="1" dirty="0">
                <a:solidFill>
                  <a:srgbClr val="0070C0"/>
                </a:solidFill>
                <a:cs typeface="Arial" panose="020B0604020202020204" pitchFamily="34" charset="0"/>
              </a:rPr>
              <a:t>8 Years</a:t>
            </a:r>
          </a:p>
          <a:p>
            <a:pPr lvl="8" indent="0" algn="ctr">
              <a:spcAft>
                <a:spcPts val="600"/>
              </a:spcAft>
              <a:buClr>
                <a:srgbClr val="0070C0"/>
              </a:buClr>
            </a:pPr>
            <a:endParaRPr lang="en-US" sz="14400" dirty="0">
              <a:solidFill>
                <a:srgbClr val="0070C0"/>
              </a:solidFill>
              <a:cs typeface="Arial" panose="020B0604020202020204" pitchFamily="34" charset="0"/>
            </a:endParaRPr>
          </a:p>
          <a:p>
            <a:pPr lvl="8" indent="0" algn="ctr">
              <a:spcAft>
                <a:spcPts val="600"/>
              </a:spcAft>
              <a:buClr>
                <a:srgbClr val="0070C0"/>
              </a:buClr>
            </a:pPr>
            <a:r>
              <a:rPr lang="en-US" sz="12800" dirty="0">
                <a:solidFill>
                  <a:schemeClr val="accent1">
                    <a:lumMod val="75000"/>
                  </a:schemeClr>
                </a:solidFill>
                <a:cs typeface="Arial" panose="020B0604020202020204" pitchFamily="34" charset="0"/>
              </a:rPr>
              <a:t>$309,207.76 Awarded</a:t>
            </a:r>
          </a:p>
          <a:p>
            <a:pPr lvl="8" indent="0" algn="ctr">
              <a:spcAft>
                <a:spcPts val="600"/>
              </a:spcAft>
              <a:buClr>
                <a:srgbClr val="0070C0"/>
              </a:buClr>
            </a:pPr>
            <a:endParaRPr lang="en-US" sz="5600" dirty="0">
              <a:solidFill>
                <a:schemeClr val="accent1">
                  <a:lumMod val="75000"/>
                </a:schemeClr>
              </a:solidFill>
              <a:cs typeface="Arial" panose="020B0604020202020204" pitchFamily="34" charset="0"/>
            </a:endParaRPr>
          </a:p>
          <a:p>
            <a:pPr lvl="7" indent="0" algn="ctr">
              <a:spcAft>
                <a:spcPts val="600"/>
              </a:spcAft>
              <a:buClr>
                <a:srgbClr val="0070C0"/>
              </a:buClr>
            </a:pPr>
            <a:r>
              <a:rPr lang="en-US" sz="12800" dirty="0">
                <a:solidFill>
                  <a:schemeClr val="accent1">
                    <a:lumMod val="75000"/>
                  </a:schemeClr>
                </a:solidFill>
                <a:cs typeface="Arial" panose="020B0604020202020204" pitchFamily="34" charset="0"/>
              </a:rPr>
              <a:t>96 Grants</a:t>
            </a:r>
          </a:p>
          <a:p>
            <a:pPr lvl="7" indent="0" algn="ctr">
              <a:spcAft>
                <a:spcPts val="600"/>
              </a:spcAft>
              <a:buClr>
                <a:srgbClr val="0070C0"/>
              </a:buClr>
            </a:pPr>
            <a:endParaRPr lang="en-US" sz="5600" dirty="0">
              <a:solidFill>
                <a:schemeClr val="accent1">
                  <a:lumMod val="75000"/>
                </a:schemeClr>
              </a:solidFill>
              <a:cs typeface="Arial" panose="020B0604020202020204" pitchFamily="34" charset="0"/>
            </a:endParaRPr>
          </a:p>
          <a:p>
            <a:pPr lvl="7" indent="0" algn="ctr">
              <a:spcAft>
                <a:spcPts val="600"/>
              </a:spcAft>
              <a:buClr>
                <a:srgbClr val="0070C0"/>
              </a:buClr>
            </a:pPr>
            <a:r>
              <a:rPr lang="en-US" sz="12800" dirty="0">
                <a:solidFill>
                  <a:schemeClr val="accent1">
                    <a:lumMod val="75000"/>
                  </a:schemeClr>
                </a:solidFill>
                <a:cs typeface="Arial" panose="020B0604020202020204" pitchFamily="34" charset="0"/>
              </a:rPr>
              <a:t>45 Non-profit grantees serving women, families and children</a:t>
            </a:r>
          </a:p>
          <a:p>
            <a:pPr>
              <a:spcAft>
                <a:spcPts val="600"/>
              </a:spcAft>
            </a:pPr>
            <a:endParaRPr lang="en-US" sz="32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503D1DD9-F6C9-4903-BB56-82CF3041E52E}"/>
              </a:ext>
            </a:extLst>
          </p:cNvPr>
          <p:cNvCxnSpPr/>
          <p:nvPr/>
        </p:nvCxnSpPr>
        <p:spPr>
          <a:xfrm>
            <a:off x="958788" y="1251751"/>
            <a:ext cx="7226424" cy="0"/>
          </a:xfrm>
          <a:prstGeom prst="line">
            <a:avLst/>
          </a:prstGeom>
          <a:noFill/>
          <a:ln w="54999" cap="flat">
            <a:solidFill>
              <a:schemeClr val="accent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pic>
        <p:nvPicPr>
          <p:cNvPr id="14" name="Graphic 13" descr="Pot of gold">
            <a:extLst>
              <a:ext uri="{FF2B5EF4-FFF2-40B4-BE49-F238E27FC236}">
                <a16:creationId xmlns:a16="http://schemas.microsoft.com/office/drawing/2014/main" id="{62554C56-C1F9-45B0-9AD6-E57951B036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270812" y="3061867"/>
            <a:ext cx="1404534" cy="1404534"/>
          </a:xfrm>
          <a:prstGeom prst="rect">
            <a:avLst/>
          </a:prstGeom>
        </p:spPr>
      </p:pic>
      <p:pic>
        <p:nvPicPr>
          <p:cNvPr id="16" name="Graphic 15" descr="Wreath">
            <a:extLst>
              <a:ext uri="{FF2B5EF4-FFF2-40B4-BE49-F238E27FC236}">
                <a16:creationId xmlns:a16="http://schemas.microsoft.com/office/drawing/2014/main" id="{84DC8CC2-A602-4F1B-A298-647D85300E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9546" y="2876189"/>
            <a:ext cx="1664564" cy="1664564"/>
          </a:xfrm>
          <a:prstGeom prst="rect">
            <a:avLst/>
          </a:prstGeom>
        </p:spPr>
      </p:pic>
      <p:pic>
        <p:nvPicPr>
          <p:cNvPr id="17" name="Picture 16">
            <a:extLst>
              <a:ext uri="{FF2B5EF4-FFF2-40B4-BE49-F238E27FC236}">
                <a16:creationId xmlns:a16="http://schemas.microsoft.com/office/drawing/2014/main" id="{D905A3A6-4816-4A01-AD7C-CC1356DA3477}"/>
              </a:ext>
            </a:extLst>
          </p:cNvPr>
          <p:cNvPicPr>
            <a:picLocks noChangeAspect="1"/>
          </p:cNvPicPr>
          <p:nvPr/>
        </p:nvPicPr>
        <p:blipFill>
          <a:blip r:embed="rId7"/>
          <a:stretch>
            <a:fillRect/>
          </a:stretch>
        </p:blipFill>
        <p:spPr>
          <a:xfrm>
            <a:off x="958788" y="6000584"/>
            <a:ext cx="7358510" cy="164606"/>
          </a:xfrm>
          <a:prstGeom prst="rect">
            <a:avLst/>
          </a:prstGeom>
        </p:spPr>
      </p:pic>
      <p:pic>
        <p:nvPicPr>
          <p:cNvPr id="19" name="Picture 18">
            <a:extLst>
              <a:ext uri="{FF2B5EF4-FFF2-40B4-BE49-F238E27FC236}">
                <a16:creationId xmlns:a16="http://schemas.microsoft.com/office/drawing/2014/main" id="{7BAD6A8D-BE01-4585-9850-22013DD37092}"/>
              </a:ext>
            </a:extLst>
          </p:cNvPr>
          <p:cNvPicPr>
            <a:picLocks noChangeAspect="1"/>
          </p:cNvPicPr>
          <p:nvPr/>
        </p:nvPicPr>
        <p:blipFill>
          <a:blip r:embed="rId8">
            <a:alphaModFix amt="9000"/>
            <a:extLst>
              <a:ext uri="{28A0092B-C50C-407E-A947-70E740481C1C}">
                <a14:useLocalDpi xmlns:a14="http://schemas.microsoft.com/office/drawing/2010/main" val="0"/>
              </a:ext>
            </a:extLst>
          </a:blip>
          <a:stretch>
            <a:fillRect/>
          </a:stretch>
        </p:blipFill>
        <p:spPr>
          <a:xfrm>
            <a:off x="-497756" y="-361320"/>
            <a:ext cx="10130028" cy="7587743"/>
          </a:xfrm>
          <a:prstGeom prst="rect">
            <a:avLst/>
          </a:prstGeom>
        </p:spPr>
      </p:pic>
    </p:spTree>
    <p:extLst>
      <p:ext uri="{BB962C8B-B14F-4D97-AF65-F5344CB8AC3E}">
        <p14:creationId xmlns:p14="http://schemas.microsoft.com/office/powerpoint/2010/main" val="11098487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3478" y="600335"/>
            <a:ext cx="7826339" cy="722438"/>
          </a:xfrm>
        </p:spPr>
        <p:txBody>
          <a:bodyPr>
            <a:noAutofit/>
          </a:bodyPr>
          <a:lstStyle/>
          <a:p>
            <a:pPr algn="ctr"/>
            <a:r>
              <a:rPr lang="en-US" sz="4100" b="1" dirty="0">
                <a:solidFill>
                  <a:schemeClr val="tx1"/>
                </a:solidFill>
                <a:effectLst/>
                <a:latin typeface="Arial" panose="020B0604020202020204" pitchFamily="34" charset="0"/>
                <a:cs typeface="Arial" panose="020B0604020202020204" pitchFamily="34" charset="0"/>
              </a:rPr>
              <a:t>Circle Update – Fund Balances</a:t>
            </a:r>
          </a:p>
        </p:txBody>
      </p:sp>
      <p:sp>
        <p:nvSpPr>
          <p:cNvPr id="3" name="Content Placeholder 2"/>
          <p:cNvSpPr>
            <a:spLocks noGrp="1"/>
          </p:cNvSpPr>
          <p:nvPr>
            <p:ph type="body" sz="quarter" idx="1"/>
          </p:nvPr>
        </p:nvSpPr>
        <p:spPr>
          <a:xfrm>
            <a:off x="243083" y="1778492"/>
            <a:ext cx="8522564" cy="1466683"/>
          </a:xfrm>
        </p:spPr>
        <p:txBody>
          <a:bodyPr>
            <a:noAutofit/>
          </a:bodyPr>
          <a:lstStyle/>
          <a:p>
            <a:pPr lvl="8" indent="0" algn="ctr">
              <a:spcAft>
                <a:spcPts val="600"/>
              </a:spcAft>
              <a:buClr>
                <a:srgbClr val="0070C0"/>
              </a:buClr>
            </a:pPr>
            <a:r>
              <a:rPr lang="en-US" sz="2800" dirty="0" smtClean="0">
                <a:solidFill>
                  <a:schemeClr val="tx1"/>
                </a:solidFill>
                <a:latin typeface="Arial" panose="020B0604020202020204" pitchFamily="34" charset="0"/>
                <a:cs typeface="Arial" panose="020B0604020202020204" pitchFamily="34" charset="0"/>
              </a:rPr>
              <a:t>Balances as of 5/17/19, subject to reconciliation </a:t>
            </a:r>
          </a:p>
          <a:p>
            <a:pPr lvl="8" indent="0" algn="ctr">
              <a:spcAft>
                <a:spcPts val="600"/>
              </a:spcAft>
              <a:buClr>
                <a:srgbClr val="0070C0"/>
              </a:buClr>
            </a:pPr>
            <a:endParaRPr lang="en-US" sz="2800" dirty="0" smtClean="0">
              <a:solidFill>
                <a:schemeClr val="tx1"/>
              </a:solidFill>
              <a:latin typeface="Arial" panose="020B0604020202020204" pitchFamily="34" charset="0"/>
              <a:cs typeface="Arial" panose="020B0604020202020204" pitchFamily="34" charset="0"/>
            </a:endParaRPr>
          </a:p>
          <a:p>
            <a:pPr lvl="8" indent="0">
              <a:spcAft>
                <a:spcPts val="600"/>
              </a:spcAft>
              <a:buClr>
                <a:srgbClr val="0070C0"/>
              </a:buClr>
            </a:pPr>
            <a:r>
              <a:rPr lang="en-US" sz="2800" b="1" dirty="0" smtClean="0">
                <a:solidFill>
                  <a:schemeClr val="tx1"/>
                </a:solidFill>
                <a:latin typeface="Arial" panose="020B0604020202020204" pitchFamily="34" charset="0"/>
                <a:cs typeface="Arial" panose="020B0604020202020204" pitchFamily="34" charset="0"/>
              </a:rPr>
              <a:t>		$128,374.22	</a:t>
            </a:r>
            <a:r>
              <a:rPr lang="en-US" sz="2800" dirty="0" smtClean="0">
                <a:solidFill>
                  <a:schemeClr val="tx1"/>
                </a:solidFill>
                <a:latin typeface="Arial" panose="020B0604020202020204" pitchFamily="34" charset="0"/>
                <a:cs typeface="Arial" panose="020B0604020202020204" pitchFamily="34" charset="0"/>
              </a:rPr>
              <a:t>Endowed Fund</a:t>
            </a:r>
            <a:endParaRPr lang="en-US" sz="2800" dirty="0">
              <a:solidFill>
                <a:schemeClr val="tx1"/>
              </a:solidFill>
              <a:latin typeface="Arial" panose="020B0604020202020204" pitchFamily="34" charset="0"/>
              <a:cs typeface="Arial" panose="020B0604020202020204" pitchFamily="34" charset="0"/>
            </a:endParaRPr>
          </a:p>
          <a:p>
            <a:pPr lvl="8" indent="0">
              <a:spcAft>
                <a:spcPts val="600"/>
              </a:spcAft>
              <a:buClr>
                <a:srgbClr val="0070C0"/>
              </a:buClr>
            </a:pPr>
            <a:r>
              <a:rPr lang="en-US" sz="2800" b="1" dirty="0" smtClean="0">
                <a:solidFill>
                  <a:schemeClr val="tx1"/>
                </a:solidFill>
                <a:latin typeface="Arial" panose="020B0604020202020204" pitchFamily="34" charset="0"/>
                <a:cs typeface="Arial" panose="020B0604020202020204" pitchFamily="34" charset="0"/>
              </a:rPr>
              <a:t>		$43,904.12	</a:t>
            </a:r>
            <a:r>
              <a:rPr lang="en-US" sz="2800" dirty="0" smtClean="0">
                <a:solidFill>
                  <a:schemeClr val="tx1"/>
                </a:solidFill>
                <a:latin typeface="Arial" panose="020B0604020202020204" pitchFamily="34" charset="0"/>
                <a:cs typeface="Arial" panose="020B0604020202020204" pitchFamily="34" charset="0"/>
              </a:rPr>
              <a:t>Grant Fund</a:t>
            </a:r>
            <a:endParaRPr lang="en-US" sz="2800" dirty="0">
              <a:solidFill>
                <a:schemeClr val="tx1"/>
              </a:solidFill>
              <a:latin typeface="Arial" panose="020B0604020202020204" pitchFamily="34" charset="0"/>
              <a:cs typeface="Arial" panose="020B0604020202020204" pitchFamily="34" charset="0"/>
            </a:endParaRPr>
          </a:p>
          <a:p>
            <a:pPr lvl="8" indent="0">
              <a:spcAft>
                <a:spcPts val="600"/>
              </a:spcAft>
              <a:buClr>
                <a:srgbClr val="0070C0"/>
              </a:buClr>
            </a:pPr>
            <a:r>
              <a:rPr lang="en-US" sz="2800" b="1" dirty="0" smtClean="0">
                <a:solidFill>
                  <a:schemeClr val="tx1"/>
                </a:solidFill>
                <a:latin typeface="Arial" panose="020B0604020202020204" pitchFamily="34" charset="0"/>
                <a:cs typeface="Arial" panose="020B0604020202020204" pitchFamily="34" charset="0"/>
              </a:rPr>
              <a:t>		$3,482.70		</a:t>
            </a:r>
            <a:r>
              <a:rPr lang="en-US" sz="2800" dirty="0" smtClean="0">
                <a:solidFill>
                  <a:schemeClr val="tx1"/>
                </a:solidFill>
                <a:latin typeface="Arial" panose="020B0604020202020204" pitchFamily="34" charset="0"/>
                <a:cs typeface="Arial" panose="020B0604020202020204" pitchFamily="34" charset="0"/>
              </a:rPr>
              <a:t>Administrative Fund</a:t>
            </a:r>
            <a:endParaRPr lang="en-US" sz="2800" dirty="0">
              <a:solidFill>
                <a:schemeClr val="tx1"/>
              </a:solidFill>
              <a:latin typeface="Arial" panose="020B0604020202020204" pitchFamily="34" charset="0"/>
              <a:cs typeface="Arial" panose="020B0604020202020204" pitchFamily="34" charset="0"/>
            </a:endParaRPr>
          </a:p>
          <a:p>
            <a:pPr>
              <a:spcAft>
                <a:spcPts val="600"/>
              </a:spcAft>
            </a:pPr>
            <a:endParaRPr lang="en-US" sz="32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6709ACC-CAAF-44FA-BD4E-7D6AB6FBAE26}"/>
              </a:ext>
            </a:extLst>
          </p:cNvPr>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361862" y="5252744"/>
            <a:ext cx="9867724" cy="1552575"/>
          </a:xfrm>
          <a:prstGeom prst="rect">
            <a:avLst/>
          </a:prstGeom>
        </p:spPr>
      </p:pic>
      <p:cxnSp>
        <p:nvCxnSpPr>
          <p:cNvPr id="7" name="Straight Connector 6">
            <a:extLst>
              <a:ext uri="{FF2B5EF4-FFF2-40B4-BE49-F238E27FC236}">
                <a16:creationId xmlns:a16="http://schemas.microsoft.com/office/drawing/2014/main" id="{982F145C-9316-41DE-8647-8E727E26D2BC}"/>
              </a:ext>
            </a:extLst>
          </p:cNvPr>
          <p:cNvCxnSpPr/>
          <p:nvPr/>
        </p:nvCxnSpPr>
        <p:spPr>
          <a:xfrm>
            <a:off x="243084" y="1322773"/>
            <a:ext cx="8522563" cy="0"/>
          </a:xfrm>
          <a:prstGeom prst="line">
            <a:avLst/>
          </a:prstGeom>
          <a:noFill/>
          <a:ln w="54999" cap="flat">
            <a:solidFill>
              <a:schemeClr val="accent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0099969F-F226-4685-B648-F12FCAE05C22}"/>
              </a:ext>
            </a:extLst>
          </p:cNvPr>
          <p:cNvCxnSpPr/>
          <p:nvPr/>
        </p:nvCxnSpPr>
        <p:spPr>
          <a:xfrm>
            <a:off x="243083" y="5079508"/>
            <a:ext cx="8522563" cy="0"/>
          </a:xfrm>
          <a:prstGeom prst="line">
            <a:avLst/>
          </a:prstGeom>
          <a:noFill/>
          <a:ln w="54999" cap="flat">
            <a:solidFill>
              <a:schemeClr val="accent1"/>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0207597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4650" y="1031682"/>
            <a:ext cx="6913463" cy="3286029"/>
          </a:xfrm>
          <a:prstGeom prst="rect">
            <a:avLst/>
          </a:prstGeom>
        </p:spPr>
      </p:pic>
      <p:sp>
        <p:nvSpPr>
          <p:cNvPr id="3" name="Title 2"/>
          <p:cNvSpPr>
            <a:spLocks noGrp="1"/>
          </p:cNvSpPr>
          <p:nvPr>
            <p:ph type="title"/>
          </p:nvPr>
        </p:nvSpPr>
        <p:spPr/>
        <p:txBody>
          <a:bodyPr>
            <a:normAutofit/>
          </a:bodyPr>
          <a:lstStyle/>
          <a:p>
            <a:pPr algn="ctr"/>
            <a:r>
              <a:rPr lang="en-US" dirty="0">
                <a:effectLst/>
                <a:latin typeface="Arial" panose="020B0604020202020204" pitchFamily="34" charset="0"/>
                <a:cs typeface="Arial" panose="020B0604020202020204" pitchFamily="34" charset="0"/>
              </a:rPr>
              <a:t>Circle Update - Affiliations</a:t>
            </a:r>
          </a:p>
        </p:txBody>
      </p:sp>
      <p:sp>
        <p:nvSpPr>
          <p:cNvPr id="5" name="Rectangle 4"/>
          <p:cNvSpPr/>
          <p:nvPr/>
        </p:nvSpPr>
        <p:spPr>
          <a:xfrm>
            <a:off x="124691" y="3059377"/>
            <a:ext cx="8811491" cy="286232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Catalist</a:t>
            </a:r>
            <a:r>
              <a:rPr lang="en-US" dirty="0">
                <a:latin typeface="Arial" panose="020B0604020202020204" pitchFamily="34" charset="0"/>
                <a:cs typeface="Arial" panose="020B0604020202020204" pitchFamily="34" charset="0"/>
              </a:rPr>
              <a:t>, formerly WCGN, the Women's Collective Giving </a:t>
            </a:r>
            <a:r>
              <a:rPr lang="en-US" dirty="0" err="1">
                <a:latin typeface="Arial" panose="020B0604020202020204" pitchFamily="34" charset="0"/>
                <a:cs typeface="Arial" panose="020B0604020202020204" pitchFamily="34" charset="0"/>
              </a:rPr>
              <a:t>Grantmakers</a:t>
            </a:r>
            <a:r>
              <a:rPr lang="en-US" dirty="0">
                <a:latin typeface="Arial" panose="020B0604020202020204" pitchFamily="34" charset="0"/>
                <a:cs typeface="Arial" panose="020B0604020202020204" pitchFamily="34" charset="0"/>
              </a:rPr>
              <a:t> Network, empowers women by supporting the creation, development and expansion of collective giving through informed </a:t>
            </a:r>
            <a:r>
              <a:rPr lang="en-US" dirty="0" err="1">
                <a:latin typeface="Arial" panose="020B0604020202020204" pitchFamily="34" charset="0"/>
                <a:cs typeface="Arial" panose="020B0604020202020204" pitchFamily="34" charset="0"/>
              </a:rPr>
              <a:t>grantmaking</a:t>
            </a:r>
            <a:r>
              <a:rPr lang="en-US" dirty="0">
                <a:latin typeface="Arial" panose="020B0604020202020204" pitchFamily="34" charset="0"/>
                <a:cs typeface="Arial" panose="020B0604020202020204" pitchFamily="34" charset="0"/>
              </a:rPr>
              <a:t>. We give a national voice to the high-impact collective giving movement and accelerate the power of our network of independent affiliate organizations.”</a:t>
            </a: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Catalist</a:t>
            </a:r>
            <a:r>
              <a:rPr lang="en-US" dirty="0">
                <a:latin typeface="Arial" panose="020B0604020202020204" pitchFamily="34" charset="0"/>
                <a:cs typeface="Arial" panose="020B0604020202020204" pitchFamily="34" charset="0"/>
              </a:rPr>
              <a:t> at a Glance: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More than 17,000 women strong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More than 60 member organizations worldwide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Granted more than $125 Million to nonprofit organizations throughout the U.S</a:t>
            </a:r>
          </a:p>
        </p:txBody>
      </p:sp>
    </p:spTree>
    <p:extLst>
      <p:ext uri="{BB962C8B-B14F-4D97-AF65-F5344CB8AC3E}">
        <p14:creationId xmlns:p14="http://schemas.microsoft.com/office/powerpoint/2010/main" val="4023538557"/>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Concourse">
      <a:majorFont>
        <a:latin typeface="Calibri"/>
        <a:ea typeface="Calibri"/>
        <a:cs typeface="Calibri"/>
      </a:majorFont>
      <a:minorFont>
        <a:latin typeface="Verdana"/>
        <a:ea typeface="Verdana"/>
        <a:cs typeface="Verdana"/>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Forum One Presentati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Concourse">
      <a:majorFont>
        <a:latin typeface="Calibri"/>
        <a:ea typeface="Calibri"/>
        <a:cs typeface="Calibri"/>
      </a:majorFont>
      <a:minorFont>
        <a:latin typeface="Verdana"/>
        <a:ea typeface="Verdana"/>
        <a:cs typeface="Verdana"/>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945</TotalTime>
  <Words>2403</Words>
  <Application>Microsoft Office PowerPoint</Application>
  <PresentationFormat>On-screen Show (4:3)</PresentationFormat>
  <Paragraphs>493</Paragraphs>
  <Slides>57</Slides>
  <Notes>15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57</vt:i4>
      </vt:variant>
    </vt:vector>
  </HeadingPairs>
  <TitlesOfParts>
    <vt:vector size="72" baseType="lpstr">
      <vt:lpstr>Arial</vt:lpstr>
      <vt:lpstr>Calibri</vt:lpstr>
      <vt:lpstr>Lato</vt:lpstr>
      <vt:lpstr>Lucida Sans Unicode</vt:lpstr>
      <vt:lpstr>Tahoma</vt:lpstr>
      <vt:lpstr>Times New Roman</vt:lpstr>
      <vt:lpstr>Verdana</vt:lpstr>
      <vt:lpstr>Wingdings</vt:lpstr>
      <vt:lpstr>Wingdings 2</vt:lpstr>
      <vt:lpstr>Wingdings 3</vt:lpstr>
      <vt:lpstr>Concourse</vt:lpstr>
      <vt:lpstr>1_Concourse</vt:lpstr>
      <vt:lpstr>3_Concourse</vt:lpstr>
      <vt:lpstr>4_Concourse</vt:lpstr>
      <vt:lpstr>Forum One Presentation Template</vt:lpstr>
      <vt:lpstr>PowerPoint Presentation</vt:lpstr>
      <vt:lpstr>PowerPoint Presentation</vt:lpstr>
      <vt:lpstr>The Executive Board</vt:lpstr>
      <vt:lpstr>Board Members</vt:lpstr>
      <vt:lpstr>General Membership Meeting  May 21, 2019</vt:lpstr>
      <vt:lpstr>PowerPoint Presentation</vt:lpstr>
      <vt:lpstr>Circle Update - Grants</vt:lpstr>
      <vt:lpstr>Circle Update – Fund Balances</vt:lpstr>
      <vt:lpstr>Circle Update - Affiliations</vt:lpstr>
      <vt:lpstr>Circle Update - Affiliations</vt:lpstr>
      <vt:lpstr>PowerPoint Presentation</vt:lpstr>
      <vt:lpstr>Circle Update: Administration</vt:lpstr>
      <vt:lpstr>Circle Update: Administration</vt:lpstr>
      <vt:lpstr>  The mission of the Women’s Giving Circle of Harford County is to engage women of all generations in the power of community philanthropy.  The vision is to empower and mentor women as they develop in community leadership and effect change through collaborative giving.</vt:lpstr>
      <vt:lpstr>Circle Update: Administration</vt:lpstr>
      <vt:lpstr>Our 2020 Vision</vt:lpstr>
      <vt:lpstr>PowerPoint Presentation</vt:lpstr>
      <vt:lpstr>PowerPoint Presentation</vt:lpstr>
      <vt:lpstr>Our 2020 Vision</vt:lpstr>
      <vt:lpstr>Our 2020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Grant Committee Report Alice Welsh Leeds, Co-Chair</vt:lpstr>
      <vt:lpstr>Grant Process</vt:lpstr>
      <vt:lpstr>Grant Process</vt:lpstr>
      <vt:lpstr>Grant Committee Report</vt:lpstr>
      <vt:lpstr>2011 Grant Awards</vt:lpstr>
      <vt:lpstr>2012 Grant Awards</vt:lpstr>
      <vt:lpstr>2013 Grant Awards</vt:lpstr>
      <vt:lpstr>2014 Grant Awards</vt:lpstr>
      <vt:lpstr>2015 Grant Awards</vt:lpstr>
      <vt:lpstr>2016 Grant Awards</vt:lpstr>
      <vt:lpstr>2017 Grant Awards</vt:lpstr>
      <vt:lpstr>2018 Grant Awards</vt:lpstr>
      <vt:lpstr>2018 Grant Awards Continued</vt:lpstr>
      <vt:lpstr>2019 Grant Awards Proposed</vt:lpstr>
      <vt:lpstr>2019 Grant Vote</vt:lpstr>
      <vt:lpstr>And the Grant Total for 2011 – 2019 Is….</vt:lpstr>
      <vt:lpstr>PowerPoint Presentation</vt:lpstr>
      <vt:lpstr>Guidelines Vote</vt:lpstr>
      <vt:lpstr>Guidelines Vote</vt:lpstr>
      <vt:lpstr>Stay Connected!</vt:lpstr>
      <vt:lpstr>Calendar of Events </vt:lpstr>
      <vt:lpstr>Calendar of Events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Davis</dc:creator>
  <cp:lastModifiedBy>Kim Malat</cp:lastModifiedBy>
  <cp:revision>105</cp:revision>
  <dcterms:modified xsi:type="dcterms:W3CDTF">2019-05-21T02:45:10Z</dcterms:modified>
</cp:coreProperties>
</file>