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44" r:id="rId1"/>
    <p:sldMasterId id="2147483759" r:id="rId2"/>
    <p:sldMasterId id="2147483771" r:id="rId3"/>
  </p:sldMasterIdLst>
  <p:notesMasterIdLst>
    <p:notesMasterId r:id="rId52"/>
  </p:notesMasterIdLst>
  <p:sldIdLst>
    <p:sldId id="406" r:id="rId4"/>
    <p:sldId id="323" r:id="rId5"/>
    <p:sldId id="392" r:id="rId6"/>
    <p:sldId id="353" r:id="rId7"/>
    <p:sldId id="354" r:id="rId8"/>
    <p:sldId id="355" r:id="rId9"/>
    <p:sldId id="431" r:id="rId10"/>
    <p:sldId id="432" r:id="rId11"/>
    <p:sldId id="453" r:id="rId12"/>
    <p:sldId id="361" r:id="rId13"/>
    <p:sldId id="414" r:id="rId14"/>
    <p:sldId id="433" r:id="rId15"/>
    <p:sldId id="415" r:id="rId16"/>
    <p:sldId id="434" r:id="rId17"/>
    <p:sldId id="416" r:id="rId18"/>
    <p:sldId id="435" r:id="rId19"/>
    <p:sldId id="417" r:id="rId20"/>
    <p:sldId id="436" r:id="rId21"/>
    <p:sldId id="418" r:id="rId22"/>
    <p:sldId id="437" r:id="rId23"/>
    <p:sldId id="419" r:id="rId24"/>
    <p:sldId id="438" r:id="rId25"/>
    <p:sldId id="420" r:id="rId26"/>
    <p:sldId id="439" r:id="rId27"/>
    <p:sldId id="421" r:id="rId28"/>
    <p:sldId id="440" r:id="rId29"/>
    <p:sldId id="422" r:id="rId30"/>
    <p:sldId id="441" r:id="rId31"/>
    <p:sldId id="423" r:id="rId32"/>
    <p:sldId id="442" r:id="rId33"/>
    <p:sldId id="424" r:id="rId34"/>
    <p:sldId id="443" r:id="rId35"/>
    <p:sldId id="425" r:id="rId36"/>
    <p:sldId id="444" r:id="rId37"/>
    <p:sldId id="426" r:id="rId38"/>
    <p:sldId id="445" r:id="rId39"/>
    <p:sldId id="427" r:id="rId40"/>
    <p:sldId id="428" r:id="rId41"/>
    <p:sldId id="339" r:id="rId42"/>
    <p:sldId id="429" r:id="rId43"/>
    <p:sldId id="409" r:id="rId44"/>
    <p:sldId id="449" r:id="rId45"/>
    <p:sldId id="446" r:id="rId46"/>
    <p:sldId id="447" r:id="rId47"/>
    <p:sldId id="451" r:id="rId48"/>
    <p:sldId id="452" r:id="rId49"/>
    <p:sldId id="448" r:id="rId50"/>
    <p:sldId id="430" r:id="rId5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521415D9-36F7-43E2-AB2F-B90AF26B5E84}">
      <p14:sectionLst xmlns:p14="http://schemas.microsoft.com/office/powerpoint/2010/main">
        <p14:section name="Default Section" id="{36760F21-DCDB-4103-997F-2DCEB5306F29}">
          <p14:sldIdLst>
            <p14:sldId id="406"/>
            <p14:sldId id="323"/>
            <p14:sldId id="392"/>
            <p14:sldId id="353"/>
            <p14:sldId id="354"/>
            <p14:sldId id="355"/>
            <p14:sldId id="431"/>
            <p14:sldId id="432"/>
            <p14:sldId id="453"/>
            <p14:sldId id="361"/>
            <p14:sldId id="414"/>
            <p14:sldId id="433"/>
            <p14:sldId id="415"/>
            <p14:sldId id="434"/>
            <p14:sldId id="416"/>
            <p14:sldId id="435"/>
            <p14:sldId id="417"/>
            <p14:sldId id="436"/>
            <p14:sldId id="418"/>
            <p14:sldId id="437"/>
            <p14:sldId id="419"/>
            <p14:sldId id="438"/>
            <p14:sldId id="420"/>
            <p14:sldId id="439"/>
            <p14:sldId id="421"/>
            <p14:sldId id="440"/>
            <p14:sldId id="422"/>
            <p14:sldId id="441"/>
            <p14:sldId id="423"/>
            <p14:sldId id="442"/>
            <p14:sldId id="424"/>
            <p14:sldId id="443"/>
            <p14:sldId id="425"/>
            <p14:sldId id="444"/>
            <p14:sldId id="426"/>
            <p14:sldId id="445"/>
            <p14:sldId id="427"/>
            <p14:sldId id="428"/>
            <p14:sldId id="339"/>
            <p14:sldId id="429"/>
            <p14:sldId id="409"/>
            <p14:sldId id="449"/>
            <p14:sldId id="446"/>
            <p14:sldId id="447"/>
            <p14:sldId id="451"/>
            <p14:sldId id="452"/>
            <p14:sldId id="448"/>
            <p14:sldId id="430"/>
          </p14:sldIdLst>
        </p14:section>
        <p14:section name="Untitled Section" id="{A3F28CDA-62D0-4352-8559-2DAD62523A1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2DA2BF"/>
    <a:srgbClr val="005493"/>
    <a:srgbClr val="0096FF"/>
    <a:srgbClr val="009193"/>
    <a:srgbClr val="2D2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FE8"/>
          </a:solidFill>
        </a:fill>
      </a:tcStyle>
    </a:wholeTbl>
    <a:band2H>
      <a:tcTxStyle/>
      <a:tcStyle>
        <a:tcBdr/>
        <a:fill>
          <a:solidFill>
            <a:srgbClr val="E7F0F4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2CB"/>
          </a:solidFill>
        </a:fill>
      </a:tcStyle>
    </a:wholeTbl>
    <a:band2H>
      <a:tcTxStyle/>
      <a:tcStyle>
        <a:tcBdr/>
        <a:fill>
          <a:solidFill>
            <a:srgbClr val="FBEAE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DCE"/>
          </a:solidFill>
        </a:fill>
      </a:tcStyle>
    </a:wholeTbl>
    <a:band2H>
      <a:tcTxStyle/>
      <a:tcStyle>
        <a:tcBdr/>
        <a:fill>
          <a:solidFill>
            <a:srgbClr val="ECE7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0" autoAdjust="0"/>
    <p:restoredTop sz="94749" autoAdjust="0"/>
  </p:normalViewPr>
  <p:slideViewPr>
    <p:cSldViewPr snapToGrid="0" snapToObjects="1">
      <p:cViewPr varScale="1">
        <p:scale>
          <a:sx n="69" d="100"/>
          <a:sy n="69" d="100"/>
        </p:scale>
        <p:origin x="15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86589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9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AAA30-92F2-4E02-B937-A72EE9A9BFF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5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8752386" y="6526848"/>
            <a:ext cx="260647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7361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2AA1-252F-9740-BB26-39B7D082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8E4D5-0058-5246-8FE4-5B14EA12F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C9654-5D9C-CC44-BDD2-65786FD72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88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DC87-40EB-A544-8191-1B8B8202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29DF1-C34C-D84A-B10E-156D47453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2BD74-F722-0644-A8BB-0EC928923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C327F-6B31-A348-AF81-461DB6FFC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A944C-8693-5F40-8713-FE83DBD21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90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F8AB-7C43-A145-8768-FFFE1C6F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66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1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F333-968B-A349-A307-DFFCD483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45829-FD83-804F-9FE4-0DB919C4A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B64CC-BEAD-FC49-B027-8C0E2EA8E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921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A8D2-9CC9-4B47-8AB0-23D790E9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38AD9-DF29-7144-AE9F-DF67BDF8B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2F43E-3A04-B347-84DB-2A49EF30F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844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FDEE-3270-A942-B7D7-7C2EFC78A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C04AA-FF21-0B4B-B255-11F9DB0C3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9382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A54B-5A7A-9446-8711-90B52ED34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651C-40B4-D847-964C-E3535CD65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541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8382-1688-514F-90F1-DB89DDAE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C673B-B2EF-B64D-9F0F-F6F87A02F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257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4498-0B7A-7445-BC3C-BBD91DACE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70BA1-7D80-9447-83DD-E5654EF9D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B548C-65F3-7B49-B53B-51F5669E3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66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9762"/>
          </a:xfrm>
          <a:prstGeom prst="rect">
            <a:avLst/>
          </a:prstGeom>
        </p:spPr>
        <p:txBody>
          <a:bodyPr anchor="b"/>
          <a:lstStyle>
            <a:lvl1pPr algn="r">
              <a:defRPr sz="4800" b="0">
                <a:solidFill>
                  <a:schemeClr val="bg1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685800" y="3611607"/>
            <a:ext cx="7772400" cy="1199705"/>
          </a:xfrm>
          <a:prstGeom prst="rect">
            <a:avLst/>
          </a:prstGeom>
        </p:spPr>
        <p:txBody>
          <a:bodyPr/>
          <a:lstStyle>
            <a:lvl1pPr marR="64007" indent="0" algn="r" defTabSz="914400">
              <a:spcBef>
                <a:spcPts val="400"/>
              </a:spcBef>
              <a:buClrTx/>
              <a:buFontTx/>
              <a:defRPr sz="2700">
                <a:solidFill>
                  <a:schemeClr val="bg1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  <a:lvl2pPr marR="64007" indent="457200" algn="r" defTabSz="914400">
              <a:spcBef>
                <a:spcPts val="400"/>
              </a:spcBef>
              <a:buClrTx/>
              <a:buFontTx/>
              <a:defRPr sz="2700">
                <a:solidFill>
                  <a:schemeClr val="bg1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2pPr>
            <a:lvl3pPr marR="64007" indent="914400" algn="r" defTabSz="914400">
              <a:spcBef>
                <a:spcPts val="400"/>
              </a:spcBef>
              <a:buClrTx/>
              <a:buFontTx/>
              <a:defRPr sz="2700">
                <a:solidFill>
                  <a:schemeClr val="bg1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3pPr>
            <a:lvl4pPr marR="64007" indent="1371600" algn="r" defTabSz="914400">
              <a:spcBef>
                <a:spcPts val="400"/>
              </a:spcBef>
              <a:buClrTx/>
              <a:buFontTx/>
              <a:defRPr sz="2700">
                <a:solidFill>
                  <a:schemeClr val="bg1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4pPr>
            <a:lvl5pPr marR="64007" indent="1828800" algn="r" defTabSz="914400">
              <a:spcBef>
                <a:spcPts val="400"/>
              </a:spcBef>
              <a:buClrTx/>
              <a:buFontTx/>
              <a:defRPr sz="2700">
                <a:solidFill>
                  <a:schemeClr val="bg1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570559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4287-8F70-1E42-B46E-C342A990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E6396-31F6-6341-A436-EC23C9DB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D4B34-1725-EA4E-809A-452ABC3B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A4185-85A1-D747-81D0-3A5CB13E0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D2CC7-74E1-DE45-918B-57C099160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049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3DB4-FC47-9040-B77C-B0A8D47A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181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590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DB62-72D6-9640-A66B-DAFBDD27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A3D94-B2EF-8C44-972A-397D2E46A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0B58D-AB07-C544-B22B-09439D709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463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3761-4F3D-6A48-A1EC-29771418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DC51B-C707-E343-BE1E-37C6DF95E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7659C-FA59-D34B-B06D-FF8C88E98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71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September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FD8D2-1A7E-49E4-AB8A-B031E9139F4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2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spcBef>
                <a:spcPts val="0"/>
              </a:spcBef>
              <a:buClr>
                <a:srgbClr val="666666"/>
              </a:buClr>
              <a:buSzPct val="100000"/>
              <a:buNone/>
              <a:defRPr sz="3000" b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A1CC89"/>
              </a:buClr>
              <a:buSzPct val="90000"/>
              <a:defRPr sz="2000" b="1">
                <a:solidFill>
                  <a:srgbClr val="666666"/>
                </a:solidFill>
              </a:defRPr>
            </a:lvl1pPr>
            <a:lvl2pPr rtl="0">
              <a:spcBef>
                <a:spcPts val="0"/>
              </a:spcBef>
              <a:buClr>
                <a:srgbClr val="A1CC89"/>
              </a:buClr>
              <a:buSzPct val="88888"/>
              <a:defRPr sz="1800" b="1">
                <a:solidFill>
                  <a:srgbClr val="666666"/>
                </a:solidFill>
              </a:defRPr>
            </a:lvl2pPr>
            <a:lvl3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3pPr>
            <a:lvl4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4pPr>
            <a:lvl5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5pPr>
            <a:lvl6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6pPr>
            <a:lvl7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7pPr>
            <a:lvl8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8pPr>
            <a:lvl9pPr rtl="0">
              <a:spcBef>
                <a:spcPts val="0"/>
              </a:spcBef>
              <a:buClr>
                <a:srgbClr val="A1CC89"/>
              </a:buClr>
              <a:buSzPct val="88888"/>
              <a:defRPr sz="18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035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F-blurred-background-blu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9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90783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72FA-CF7A-6A43-A265-655E0829D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B7B75-D384-4E4E-A77D-DA97A27E4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521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47B7-ECC4-CB4A-9125-A6AC2560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38453-9D89-BF46-8897-45FA5BB5C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84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34FD-7C62-3D4B-A57A-0A1B27CD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A9067-6FF3-8A4A-AF4C-D19BBB158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82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2DA2BF"/>
            </a:gs>
            <a:gs pos="35000">
              <a:srgbClr val="177BA9"/>
            </a:gs>
            <a:gs pos="59000">
              <a:srgbClr val="005493">
                <a:alpha val="80000"/>
              </a:srgbClr>
            </a:gs>
            <a:gs pos="100000">
              <a:srgbClr val="00ADB6">
                <a:alpha val="5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66B4DCB-358C-C045-A893-110ECA001692}"/>
              </a:ext>
            </a:extLst>
          </p:cNvPr>
          <p:cNvGrpSpPr/>
          <p:nvPr userDrawn="1"/>
        </p:nvGrpSpPr>
        <p:grpSpPr>
          <a:xfrm>
            <a:off x="1286368" y="382641"/>
            <a:ext cx="6571265" cy="6063176"/>
            <a:chOff x="1350495" y="562708"/>
            <a:chExt cx="6136738" cy="56622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841586-7F09-7C46-A5BD-15A2DD29E780}"/>
                </a:ext>
              </a:extLst>
            </p:cNvPr>
            <p:cNvSpPr/>
            <p:nvPr/>
          </p:nvSpPr>
          <p:spPr>
            <a:xfrm>
              <a:off x="1350495" y="562708"/>
              <a:ext cx="6136738" cy="5662246"/>
            </a:xfrm>
            <a:prstGeom prst="rect">
              <a:avLst/>
            </a:prstGeom>
            <a:solidFill>
              <a:srgbClr val="FFFFFF"/>
            </a:solidFill>
            <a:ln w="244475" cap="rnd">
              <a:solidFill>
                <a:srgbClr val="2DA2BF"/>
              </a:solidFill>
              <a:prstDash val="solid"/>
              <a:round/>
            </a:ln>
            <a:effectLst>
              <a:outerShdw blurRad="127000" sx="103000" sy="103000" algn="ctr" rotWithShape="0">
                <a:srgbClr val="002060">
                  <a:alpha val="4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ucida Sans Unicode"/>
                <a:ea typeface="Lucida Sans Unicode"/>
                <a:cs typeface="Lucida Sans Unicode"/>
                <a:sym typeface="Lucida Sans Unicode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606520-C12C-754D-AA6B-45BE162B4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430" y="885103"/>
              <a:ext cx="5104868" cy="501745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00072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6" r:id="rId2"/>
    <p:sldLayoutId id="2147483787" r:id="rId3"/>
    <p:sldLayoutId id="2147483788" r:id="rId4"/>
    <p:sldLayoutId id="2147483724" r:id="rId5"/>
    <p:sldLayoutId id="2147483789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85585-A1D4-3C4A-9C95-0B9EF33B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78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234AA-C719-1946-9CF4-A3ACAD8BA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388334"/>
            <a:ext cx="7886700" cy="3731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43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4DEB7-715E-3C4D-A62D-F0678ADA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D6B0A-513E-0C49-901B-72DC99FCB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81EDB4-B29E-E14F-8B4A-450A2946331F}"/>
              </a:ext>
            </a:extLst>
          </p:cNvPr>
          <p:cNvGrpSpPr/>
          <p:nvPr userDrawn="1"/>
        </p:nvGrpSpPr>
        <p:grpSpPr>
          <a:xfrm>
            <a:off x="-9525" y="-24383"/>
            <a:ext cx="9163050" cy="1057846"/>
            <a:chOff x="-9525" y="-24383"/>
            <a:chExt cx="9163050" cy="1057846"/>
          </a:xfrm>
        </p:grpSpPr>
        <p:grpSp>
          <p:nvGrpSpPr>
            <p:cNvPr id="8" name="Group 137">
              <a:extLst>
                <a:ext uri="{FF2B5EF4-FFF2-40B4-BE49-F238E27FC236}">
                  <a16:creationId xmlns:a16="http://schemas.microsoft.com/office/drawing/2014/main" id="{B9C8239D-4239-6C44-AB8B-3F36636AF2E0}"/>
                </a:ext>
              </a:extLst>
            </p:cNvPr>
            <p:cNvGrpSpPr/>
            <p:nvPr/>
          </p:nvGrpSpPr>
          <p:grpSpPr>
            <a:xfrm>
              <a:off x="-6097" y="-24383"/>
              <a:ext cx="9156194" cy="1048513"/>
              <a:chOff x="0" y="0"/>
              <a:chExt cx="13022141" cy="1491218"/>
            </a:xfrm>
          </p:grpSpPr>
          <p:pic>
            <p:nvPicPr>
              <p:cNvPr id="12" name="image.png">
                <a:extLst>
                  <a:ext uri="{FF2B5EF4-FFF2-40B4-BE49-F238E27FC236}">
                    <a16:creationId xmlns:a16="http://schemas.microsoft.com/office/drawing/2014/main" id="{DD1CA3B9-EE05-9743-AF2A-E88C6056E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12996130" cy="14912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" name="image.png">
                <a:extLst>
                  <a:ext uri="{FF2B5EF4-FFF2-40B4-BE49-F238E27FC236}">
                    <a16:creationId xmlns:a16="http://schemas.microsoft.com/office/drawing/2014/main" id="{8004C894-1165-E94C-A898-852B36322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104038"/>
                <a:ext cx="13022141" cy="12918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C6C2B6-2FBB-E947-BDFE-12C877867179}"/>
                </a:ext>
              </a:extLst>
            </p:cNvPr>
            <p:cNvGrpSpPr/>
            <p:nvPr/>
          </p:nvGrpSpPr>
          <p:grpSpPr>
            <a:xfrm>
              <a:off x="-9525" y="-7938"/>
              <a:ext cx="9163050" cy="1041401"/>
              <a:chOff x="-9525" y="-7938"/>
              <a:chExt cx="9163050" cy="1041401"/>
            </a:xfrm>
          </p:grpSpPr>
          <p:sp>
            <p:nvSpPr>
              <p:cNvPr id="10" name="Shape 133">
                <a:extLst>
                  <a:ext uri="{FF2B5EF4-FFF2-40B4-BE49-F238E27FC236}">
                    <a16:creationId xmlns:a16="http://schemas.microsoft.com/office/drawing/2014/main" id="{592A0B64-A866-F64A-B247-D9FE52E46411}"/>
                  </a:ext>
                </a:extLst>
              </p:cNvPr>
              <p:cNvSpPr/>
              <p:nvPr/>
            </p:nvSpPr>
            <p:spPr>
              <a:xfrm>
                <a:off x="-9525" y="-7938"/>
                <a:ext cx="9163050" cy="1041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" y="66"/>
                    </a:moveTo>
                    <a:lnTo>
                      <a:pt x="9513" y="0"/>
                    </a:lnTo>
                    <a:cubicBezTo>
                      <a:pt x="10276" y="3326"/>
                      <a:pt x="14325" y="12084"/>
                      <a:pt x="16368" y="12084"/>
                    </a:cubicBezTo>
                    <a:cubicBezTo>
                      <a:pt x="18412" y="12084"/>
                      <a:pt x="20679" y="5005"/>
                      <a:pt x="21578" y="1811"/>
                    </a:cubicBezTo>
                    <a:lnTo>
                      <a:pt x="21600" y="7013"/>
                    </a:lnTo>
                    <a:cubicBezTo>
                      <a:pt x="21218" y="8462"/>
                      <a:pt x="18771" y="14521"/>
                      <a:pt x="16099" y="14455"/>
                    </a:cubicBezTo>
                    <a:cubicBezTo>
                      <a:pt x="13427" y="14389"/>
                      <a:pt x="8252" y="5433"/>
                      <a:pt x="5568" y="6618"/>
                    </a:cubicBezTo>
                    <a:cubicBezTo>
                      <a:pt x="2807" y="6882"/>
                      <a:pt x="1010" y="15871"/>
                      <a:pt x="0" y="21600"/>
                    </a:cubicBezTo>
                    <a:lnTo>
                      <a:pt x="22" y="66"/>
                    </a:lnTo>
                    <a:close/>
                  </a:path>
                </a:pathLst>
              </a:custGeom>
              <a:gradFill>
                <a:gsLst>
                  <a:gs pos="0">
                    <a:srgbClr val="00EBF8">
                      <a:alpha val="54998"/>
                    </a:srgbClr>
                  </a:gs>
                  <a:gs pos="100000">
                    <a:srgbClr val="0079AF">
                      <a:alpha val="44999"/>
                    </a:srgbClr>
                  </a:gs>
                </a:gsLst>
                <a:lin ang="16200000"/>
              </a:gradFill>
            </p:spPr>
            <p:txBody>
              <a:bodyPr lIns="50799" tIns="50799" rIns="50799" bIns="50799" anchor="ctr"/>
              <a:lstStyle/>
              <a:p>
                <a:pPr defTabSz="584179">
                  <a:defRPr sz="3413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  <p:sp>
            <p:nvSpPr>
              <p:cNvPr id="11" name="Shape 134">
                <a:extLst>
                  <a:ext uri="{FF2B5EF4-FFF2-40B4-BE49-F238E27FC236}">
                    <a16:creationId xmlns:a16="http://schemas.microsoft.com/office/drawing/2014/main" id="{5657425D-FBF1-9341-86D7-21027127F0C3}"/>
                  </a:ext>
                </a:extLst>
              </p:cNvPr>
              <p:cNvSpPr/>
              <p:nvPr/>
            </p:nvSpPr>
            <p:spPr>
              <a:xfrm>
                <a:off x="4381500" y="-7938"/>
                <a:ext cx="4762501" cy="607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52" extrusionOk="0">
                    <a:moveTo>
                      <a:pt x="0" y="0"/>
                    </a:moveTo>
                    <a:cubicBezTo>
                      <a:pt x="1253" y="3703"/>
                      <a:pt x="8410" y="19349"/>
                      <a:pt x="12010" y="20475"/>
                    </a:cubicBezTo>
                    <a:cubicBezTo>
                      <a:pt x="15610" y="21600"/>
                      <a:pt x="20002" y="10128"/>
                      <a:pt x="21600" y="6752"/>
                    </a:cubicBezTo>
                    <a:lnTo>
                      <a:pt x="21600" y="21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9BE5">
                      <a:alpha val="29998"/>
                    </a:srgbClr>
                  </a:gs>
                  <a:gs pos="19999">
                    <a:srgbClr val="009BE5">
                      <a:alpha val="32998"/>
                    </a:srgbClr>
                  </a:gs>
                  <a:gs pos="100000">
                    <a:srgbClr val="00ADB6">
                      <a:alpha val="44999"/>
                    </a:srgbClr>
                  </a:gs>
                </a:gsLst>
                <a:lin ang="16200000"/>
              </a:gradFill>
            </p:spPr>
            <p:txBody>
              <a:bodyPr lIns="50799" tIns="50799" rIns="50799" bIns="50799" anchor="ctr"/>
              <a:lstStyle/>
              <a:p>
                <a:pPr defTabSz="584179">
                  <a:defRPr sz="3413">
                    <a:solidFill>
                      <a:srgbClr val="FFFFFF"/>
                    </a:solidFill>
                  </a:defRPr>
                </a:pPr>
                <a:endParaRPr sz="2400"/>
              </a:p>
            </p:txBody>
          </p:sp>
        </p:grpSp>
      </p:grpSp>
      <p:pic>
        <p:nvPicPr>
          <p:cNvPr id="14" name="Picture 13" descr="C:\Documents and Settings\jdavis\Local Settings\Temporary Internet Files\Content.Outlook\LJA38MVU\WGCLogoCLIENT-ksm.jpg">
            <a:extLst>
              <a:ext uri="{FF2B5EF4-FFF2-40B4-BE49-F238E27FC236}">
                <a16:creationId xmlns:a16="http://schemas.microsoft.com/office/drawing/2014/main" id="{989618BC-1EF6-9040-A7E2-DB7E4E36735A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7793501" y="5674149"/>
            <a:ext cx="1114865" cy="102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970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4381500" y="-7938"/>
            <a:ext cx="4762501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</p:spPr>
        <p:txBody>
          <a:bodyPr lIns="50799" tIns="50799" rIns="50799" bIns="50799" anchor="ctr"/>
          <a:lstStyle/>
          <a:p>
            <a:pPr defTabSz="584179">
              <a:defRPr sz="3413">
                <a:solidFill>
                  <a:srgbClr val="FFFFFF"/>
                </a:solidFill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819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324946"/>
          </a:xfrm>
        </p:spPr>
        <p:txBody>
          <a:bodyPr/>
          <a:lstStyle/>
          <a:p>
            <a:r>
              <a:rPr lang="en-US" dirty="0"/>
              <a:t>Presentation of the 2019 Grantees</a:t>
            </a:r>
          </a:p>
        </p:txBody>
      </p:sp>
    </p:spTree>
    <p:extLst>
      <p:ext uri="{BB962C8B-B14F-4D97-AF65-F5344CB8AC3E}">
        <p14:creationId xmlns:p14="http://schemas.microsoft.com/office/powerpoint/2010/main" val="10160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ADDICTION CONNECTIONS</a:t>
            </a:r>
            <a:b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RESOURCE, INC.	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Teens Left Behind Project</a:t>
            </a:r>
            <a:endParaRPr lang="en-US" dirty="0"/>
          </a:p>
          <a:p>
            <a:r>
              <a:rPr lang="en-US" dirty="0" smtClean="0">
                <a:solidFill>
                  <a:srgbClr val="66FF33"/>
                </a:solidFill>
              </a:rPr>
              <a:t>Award</a:t>
            </a:r>
            <a:r>
              <a:rPr lang="en-US" dirty="0">
                <a:solidFill>
                  <a:srgbClr val="66FF33"/>
                </a:solidFill>
              </a:rPr>
              <a:t>: </a:t>
            </a:r>
            <a:r>
              <a:rPr lang="en-US" dirty="0" smtClean="0">
                <a:solidFill>
                  <a:srgbClr val="66FF33"/>
                </a:solidFill>
              </a:rPr>
              <a:t>$2,500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Funds monthly grief support sessions for up to 12 teens who have lost a loved one due to substance abuse.</a:t>
            </a:r>
            <a:endParaRPr lang="en-US" dirty="0"/>
          </a:p>
        </p:txBody>
      </p:sp>
      <p:sp>
        <p:nvSpPr>
          <p:cNvPr id="4" name="AutoShape 2" descr="https://previews.dropbox.com/p/thumb/AAipUDKeVMoCPkES8GxRMzKsnoBv0BjeDxn2z627C-G2tXa0nZNRLuR-ZkoJw1GOJ6xbiEmYJ4fUFXlAvqdiANZzOzTAHYuCoTJvPemc7qfWTO9cCr5mYeGOVILCbqYfHOWW3gsdL3JNdmH1qO-ZtNzIEr7y4ixiImfBOCCptxWv0VeOYPkDSvS62qM0xxnez0gez6vmlYJKv9Sh8GX0gI87p0ggxdnvGo9Bwuy9iBB-qyZuVENJHT6VaWtql1UAlaezzGX0Q8A4zImLgax5bsUvuDZJcKlsuBwtb6ArPFhpy4zybrnc1iHgIwCr-1endzKNqE8dosqlCPdb_qZvwuRE/p.jpeg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ADDICTION CONNECTIONS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RESOURCE, INC.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07" y="2387600"/>
            <a:ext cx="3894586" cy="3732213"/>
          </a:xfrm>
        </p:spPr>
      </p:pic>
    </p:spTree>
    <p:extLst>
      <p:ext uri="{BB962C8B-B14F-4D97-AF65-F5344CB8AC3E}">
        <p14:creationId xmlns:p14="http://schemas.microsoft.com/office/powerpoint/2010/main" val="307624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BEN’S WISH FOUNDATION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Upper Chesapeake Health Care and Bereavement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Award: $1,000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Funds care and bereavement packages for up to 60 families with a sick child in the hospital and/or up to 50 families who have experienced the death of a child.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BEN’S WISH FOUNDATION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0" y="2387600"/>
            <a:ext cx="3656699" cy="3732213"/>
          </a:xfrm>
        </p:spPr>
      </p:pic>
    </p:spTree>
    <p:extLst>
      <p:ext uri="{BB962C8B-B14F-4D97-AF65-F5344CB8AC3E}">
        <p14:creationId xmlns:p14="http://schemas.microsoft.com/office/powerpoint/2010/main" val="148834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CASA OF HARFORD COUNTY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Advocate and Youth Activity Fund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Award: $4,000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85-95 children and youth in foster care with necessities or outing expenses; tutoring and camp fees for at least 5 children; and partial support for a picnic for children in care and their foster and birth parents.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CASA OF HARFORD COUNTY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50" y="2387600"/>
            <a:ext cx="3442099" cy="3732213"/>
          </a:xfrm>
        </p:spPr>
      </p:pic>
    </p:spTree>
    <p:extLst>
      <p:ext uri="{BB962C8B-B14F-4D97-AF65-F5344CB8AC3E}">
        <p14:creationId xmlns:p14="http://schemas.microsoft.com/office/powerpoint/2010/main" val="352882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FAITH COMMUNITIES AND CIVIC</a:t>
            </a:r>
            <a:b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AGENCIES UNITED	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Welcome One Emergency Shelter</a:t>
            </a:r>
            <a:endParaRPr lang="en-US" dirty="0"/>
          </a:p>
          <a:p>
            <a:r>
              <a:rPr lang="en-US" dirty="0" smtClean="0">
                <a:solidFill>
                  <a:srgbClr val="66FF33"/>
                </a:solidFill>
              </a:rPr>
              <a:t>Award: $1,500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Provides partial support for shelter case manager’s salary to work to secure permanent housing for residents.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FAITH COMMUNITIES AND CIVIC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AGENCIES UNITED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61" y="2387600"/>
            <a:ext cx="3875678" cy="3732213"/>
          </a:xfrm>
        </p:spPr>
      </p:pic>
    </p:spTree>
    <p:extLst>
      <p:ext uri="{BB962C8B-B14F-4D97-AF65-F5344CB8AC3E}">
        <p14:creationId xmlns:p14="http://schemas.microsoft.com/office/powerpoint/2010/main" val="1683456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GIRL SCOUTS OF CENTRAL MARYLAND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</a:t>
            </a:r>
            <a:r>
              <a:rPr lang="en-US" dirty="0" err="1" smtClean="0"/>
              <a:t>Rockin</a:t>
            </a:r>
            <a:r>
              <a:rPr lang="en-US" dirty="0" smtClean="0"/>
              <a:t>’ Robotics</a:t>
            </a:r>
            <a:endParaRPr lang="en-US" dirty="0"/>
          </a:p>
          <a:p>
            <a:r>
              <a:rPr lang="en-US" dirty="0" smtClean="0">
                <a:solidFill>
                  <a:srgbClr val="66FF33"/>
                </a:solidFill>
              </a:rPr>
              <a:t>Award: $5,000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Supports all-girl robotics teams for competitions and STEM expos. Serves 64 girls in grades 1-5 at four Title 1 schools.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4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192877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2019-2020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WGC Executive Board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981739"/>
            <a:ext cx="7886700" cy="3243722"/>
          </a:xfrm>
          <a:prstGeom prst="rect">
            <a:avLst/>
          </a:prstGeom>
        </p:spPr>
        <p:txBody>
          <a:bodyPr/>
          <a:lstStyle/>
          <a:p>
            <a:pPr marL="109728" indent="0" algn="ctr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Kim Malat, Chair</a:t>
            </a:r>
          </a:p>
          <a:p>
            <a:pPr marL="109728" indent="0" algn="ctr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Tami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Zavislan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Vice-Chair</a:t>
            </a:r>
          </a:p>
          <a:p>
            <a:pPr marL="109728" indent="0" algn="ctr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Jodi Davis, Past Chair</a:t>
            </a:r>
          </a:p>
          <a:p>
            <a:pPr marL="109728" indent="0" algn="ctr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Donna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Kreis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Treasurer</a:t>
            </a:r>
          </a:p>
          <a:p>
            <a:pPr marL="109728" indent="0" algn="ctr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Sara Burley, Secretary</a:t>
            </a:r>
          </a:p>
        </p:txBody>
      </p:sp>
    </p:spTree>
    <p:extLst>
      <p:ext uri="{BB962C8B-B14F-4D97-AF65-F5344CB8AC3E}">
        <p14:creationId xmlns:p14="http://schemas.microsoft.com/office/powerpoint/2010/main" val="1638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GIRL SCOUTS OF CENTRAL MARYLAND</a:t>
            </a:r>
            <a:r>
              <a:rPr lang="en-US" sz="3200" dirty="0">
                <a:solidFill>
                  <a:prstClr val="black"/>
                </a:solidFill>
              </a:rPr>
              <a:t>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34" y="2387600"/>
            <a:ext cx="3248731" cy="3732213"/>
          </a:xfrm>
        </p:spPr>
      </p:pic>
    </p:spTree>
    <p:extLst>
      <p:ext uri="{BB962C8B-B14F-4D97-AF65-F5344CB8AC3E}">
        <p14:creationId xmlns:p14="http://schemas.microsoft.com/office/powerpoint/2010/main" val="2153227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HARFORD COMMUNITY ACTION AGENCY	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Family Together: Maintaining Shelter through Crises</a:t>
            </a:r>
            <a:endParaRPr lang="en-US" dirty="0"/>
          </a:p>
          <a:p>
            <a:r>
              <a:rPr lang="en-US" dirty="0" smtClean="0">
                <a:solidFill>
                  <a:srgbClr val="66FF33"/>
                </a:solidFill>
              </a:rPr>
              <a:t>Award: $5,000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Provides $500 toward security deposit for families to transition from temporary to permanent housing. Will assist 10 female-headed households living in hotels or motels.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HARFORD COMMUNITY ACTION AGENCY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76" y="2387600"/>
            <a:ext cx="4119647" cy="3732213"/>
          </a:xfrm>
        </p:spPr>
      </p:pic>
    </p:spTree>
    <p:extLst>
      <p:ext uri="{BB962C8B-B14F-4D97-AF65-F5344CB8AC3E}">
        <p14:creationId xmlns:p14="http://schemas.microsoft.com/office/powerpoint/2010/main" val="3389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HARFORD COUNTY EDUCATION FOUNDATION	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One Harford, One Book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Award: $5,000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one chapter book to 3,060 families with 4,364 children in grades K-5 in eight Title 1 schools to incorporate family reading, build reading proficiency, and address “summer slide” - the loss and regression of reading skills during </a:t>
            </a:r>
            <a:r>
              <a:rPr lang="en-US" dirty="0" smtClean="0"/>
              <a:t>summer break.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HARFORD COUNTY EDUCATION FOUNDATION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91" y="2387600"/>
            <a:ext cx="3901018" cy="3732213"/>
          </a:xfrm>
        </p:spPr>
      </p:pic>
    </p:spTree>
    <p:extLst>
      <p:ext uri="{BB962C8B-B14F-4D97-AF65-F5344CB8AC3E}">
        <p14:creationId xmlns:p14="http://schemas.microsoft.com/office/powerpoint/2010/main" val="131367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HOMECOMING PROJECT	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Shelter Support for Food and Household Items</a:t>
            </a:r>
            <a:endParaRPr lang="en-US" dirty="0"/>
          </a:p>
          <a:p>
            <a:r>
              <a:rPr lang="en-US" dirty="0" smtClean="0">
                <a:solidFill>
                  <a:srgbClr val="66FF33"/>
                </a:solidFill>
              </a:rPr>
              <a:t>Award: $5,000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Provides funding for 1,200 meals, personal products, and cleaning supplies for a 12-month, 8 bed residential program for low income women in recovery from substance abuse.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HOMECOMING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51" y="2387600"/>
            <a:ext cx="3274897" cy="3732213"/>
          </a:xfrm>
        </p:spPr>
      </p:pic>
    </p:spTree>
    <p:extLst>
      <p:ext uri="{BB962C8B-B14F-4D97-AF65-F5344CB8AC3E}">
        <p14:creationId xmlns:p14="http://schemas.microsoft.com/office/powerpoint/2010/main" val="1261930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IMPROVING EDUCATION	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Bedtime in a Box</a:t>
            </a:r>
            <a:endParaRPr lang="en-US" dirty="0"/>
          </a:p>
          <a:p>
            <a:r>
              <a:rPr lang="en-US" dirty="0" smtClean="0">
                <a:solidFill>
                  <a:srgbClr val="66FF33"/>
                </a:solidFill>
              </a:rPr>
              <a:t>Award: $2,500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Provides bedtime boxes to 50 preschool age children and their families who attend the Judy Center at Magnolia Elementary School to implement a comprehensive bedtime routine to improve early literacy.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IMPROVING </a:t>
            </a:r>
            <a:r>
              <a:rPr lang="en-US" sz="3200" dirty="0" smtClean="0">
                <a:solidFill>
                  <a:prstClr val="white"/>
                </a:solidFill>
              </a:rPr>
              <a:t>EDUCATION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84" y="2387600"/>
            <a:ext cx="3675232" cy="3732213"/>
          </a:xfrm>
        </p:spPr>
      </p:pic>
    </p:spTree>
    <p:extLst>
      <p:ext uri="{BB962C8B-B14F-4D97-AF65-F5344CB8AC3E}">
        <p14:creationId xmlns:p14="http://schemas.microsoft.com/office/powerpoint/2010/main" val="3546509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JAMSQUAD CYCLING	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One Community, Two Wheels</a:t>
            </a:r>
            <a:endParaRPr lang="en-US" dirty="0"/>
          </a:p>
          <a:p>
            <a:r>
              <a:rPr lang="en-US" dirty="0" smtClean="0">
                <a:solidFill>
                  <a:srgbClr val="66FF33"/>
                </a:solidFill>
              </a:rPr>
              <a:t>Award: $2,625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Funds the purchase of family supply bags, repair parts, and shop supplies to provide </a:t>
            </a:r>
            <a:r>
              <a:rPr lang="en-US" dirty="0"/>
              <a:t>250 refurbished bicycles to children in two communities and to women in recovery.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2019-2020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WGC Committee Chairs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653377"/>
            <a:ext cx="7886700" cy="37311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US" sz="2400" b="1" u="sng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Committee </a:t>
            </a:r>
          </a:p>
          <a:p>
            <a:pPr marL="109728" indent="0" algn="ctr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Alice Welsh Leeds, Co-Chair  </a:t>
            </a:r>
          </a:p>
          <a:p>
            <a:pPr marL="109728" indent="0" algn="ctr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Rosemary King Johnston, Co-Chair</a:t>
            </a:r>
          </a:p>
          <a:p>
            <a:pPr marL="109728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 algn="ctr">
              <a:buNone/>
            </a:pPr>
            <a:r>
              <a:rPr lang="en-US" sz="2400" b="1" u="sng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and Outreach Committee</a:t>
            </a:r>
            <a:r>
              <a:rPr lang="en-US" sz="24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 algn="ctr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Lisa Fuller, Co-Chair</a:t>
            </a:r>
          </a:p>
          <a:p>
            <a:pPr marL="109728" indent="0" algn="ctr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Carol Wright, Co-Chair</a:t>
            </a:r>
          </a:p>
          <a:p>
            <a:pPr marL="109728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en-US" sz="2400" b="1" u="sng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marL="109728" indent="0" algn="ctr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Jessica Moser</a:t>
            </a:r>
          </a:p>
        </p:txBody>
      </p:sp>
    </p:spTree>
    <p:extLst>
      <p:ext uri="{BB962C8B-B14F-4D97-AF65-F5344CB8AC3E}">
        <p14:creationId xmlns:p14="http://schemas.microsoft.com/office/powerpoint/2010/main" val="25498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JAMSQUAD CYCLING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56" y="2387600"/>
            <a:ext cx="3961887" cy="3732213"/>
          </a:xfrm>
        </p:spPr>
      </p:pic>
    </p:spTree>
    <p:extLst>
      <p:ext uri="{BB962C8B-B14F-4D97-AF65-F5344CB8AC3E}">
        <p14:creationId xmlns:p14="http://schemas.microsoft.com/office/powerpoint/2010/main" val="962011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TASTEWISE KIDS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Days of Taste</a:t>
            </a:r>
            <a:endParaRPr lang="en-US" dirty="0"/>
          </a:p>
          <a:p>
            <a:r>
              <a:rPr lang="en-US" dirty="0" smtClean="0">
                <a:solidFill>
                  <a:srgbClr val="66FF33"/>
                </a:solidFill>
              </a:rPr>
              <a:t>Award: $5,000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Supports hands-on nutrition and food prep classes with a chef, a field trip to a working farm, and take-home salad kits for 150-200 4</a:t>
            </a:r>
            <a:r>
              <a:rPr lang="en-US" baseline="30000" dirty="0" smtClean="0"/>
              <a:t>th</a:t>
            </a:r>
            <a:r>
              <a:rPr lang="en-US" dirty="0" smtClean="0"/>
              <a:t> graders at Havre de Grace and Halls Crossroads Elementary Schools.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TASTEWISE KIDS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44" y="2387600"/>
            <a:ext cx="4087312" cy="3732213"/>
          </a:xfrm>
        </p:spPr>
      </p:pic>
    </p:spTree>
    <p:extLst>
      <p:ext uri="{BB962C8B-B14F-4D97-AF65-F5344CB8AC3E}">
        <p14:creationId xmlns:p14="http://schemas.microsoft.com/office/powerpoint/2010/main" val="2006060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SHARING TABLE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Purpose: Weekly Meal and Grocery Distribution</a:t>
            </a:r>
            <a:endParaRPr lang="en-US" dirty="0"/>
          </a:p>
          <a:p>
            <a:r>
              <a:rPr lang="en-US" dirty="0" smtClean="0">
                <a:solidFill>
                  <a:srgbClr val="66FF33"/>
                </a:solidFill>
              </a:rPr>
              <a:t>Award: $1,780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Supports a weekly communal meal and bag of groceries, paper goods, etc., to women in the Edgewood, Joppa, and Aberdeen areas. Serves over 2,300 women and 562 children.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THE SHARING 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9" y="2387600"/>
            <a:ext cx="3888422" cy="3732213"/>
          </a:xfrm>
        </p:spPr>
      </p:pic>
    </p:spTree>
    <p:extLst>
      <p:ext uri="{BB962C8B-B14F-4D97-AF65-F5344CB8AC3E}">
        <p14:creationId xmlns:p14="http://schemas.microsoft.com/office/powerpoint/2010/main" val="333131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SUCCESS PROJECT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SUCCESS Transportation and Child Care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Award: $3,000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Employs a van driver to transport children and mothers/female guardians to three SUCCESS workshops/resource opportunities each month and supports a child care facilitator for educational activities.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THE SUCCESS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08" y="2387600"/>
            <a:ext cx="3602784" cy="3732213"/>
          </a:xfrm>
        </p:spPr>
      </p:pic>
    </p:spTree>
    <p:extLst>
      <p:ext uri="{BB962C8B-B14F-4D97-AF65-F5344CB8AC3E}">
        <p14:creationId xmlns:p14="http://schemas.microsoft.com/office/powerpoint/2010/main" val="498971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324946"/>
          </a:xfrm>
        </p:spPr>
        <p:txBody>
          <a:bodyPr/>
          <a:lstStyle/>
          <a:p>
            <a:r>
              <a:rPr lang="en-US" dirty="0" smtClean="0"/>
              <a:t>Grant Committee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2019 Grant Cycle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34 Applications, 33 Met Review Criteria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11 Grant Committee Reviewers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13 Awards Totaling $43,904</a:t>
            </a:r>
          </a:p>
          <a:p>
            <a:pPr lvl="1"/>
            <a:r>
              <a:rPr lang="en-US" dirty="0" smtClean="0"/>
              <a:t>9 Previous Grantees</a:t>
            </a:r>
          </a:p>
          <a:p>
            <a:pPr lvl="1"/>
            <a:r>
              <a:rPr lang="en-US" dirty="0" smtClean="0"/>
              <a:t>4 New Grantees</a:t>
            </a:r>
          </a:p>
          <a:p>
            <a:pPr lvl="1"/>
            <a:endParaRPr lang="en-US" dirty="0"/>
          </a:p>
          <a:p>
            <a:r>
              <a:rPr lang="en-US" dirty="0" smtClean="0"/>
              <a:t>And the grand total for 2011 – 2019 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malat\Downloads\IMG_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5739" y="2667000"/>
            <a:ext cx="49639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$353,111.76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95940-A04E-DD4C-B8EF-C2817695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General Membership Meeting </a:t>
            </a:r>
            <a:b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September 26, </a:t>
            </a:r>
            <a:r>
              <a:rPr lang="en-US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517913"/>
            <a:ext cx="7988878" cy="36750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Opening Remarks and Circle Update </a:t>
            </a:r>
          </a:p>
          <a:p>
            <a:pPr marL="109728" indent="0">
              <a:buNone/>
            </a:pPr>
            <a:r>
              <a:rPr lang="en-US" sz="2000" dirty="0"/>
              <a:t>		</a:t>
            </a:r>
            <a:r>
              <a:rPr lang="en-US" sz="2000" i="1" dirty="0">
                <a:solidFill>
                  <a:srgbClr val="66FF33"/>
                </a:solidFill>
              </a:rPr>
              <a:t>Kim Malat, Chair</a:t>
            </a:r>
          </a:p>
          <a:p>
            <a:r>
              <a:rPr lang="en-US" sz="2000" dirty="0"/>
              <a:t>Presentation of the 2019 Grantees </a:t>
            </a:r>
          </a:p>
          <a:p>
            <a:pPr marL="109728" indent="0">
              <a:buNone/>
            </a:pPr>
            <a:r>
              <a:rPr lang="en-US" sz="2000" dirty="0"/>
              <a:t>		</a:t>
            </a:r>
            <a:r>
              <a:rPr lang="en-US" sz="2000" i="1" dirty="0">
                <a:solidFill>
                  <a:srgbClr val="66FF33"/>
                </a:solidFill>
              </a:rPr>
              <a:t>Alice Welsh Leeds and </a:t>
            </a:r>
            <a:r>
              <a:rPr lang="en-US" sz="2000" i="1" dirty="0" smtClean="0">
                <a:solidFill>
                  <a:srgbClr val="66FF33"/>
                </a:solidFill>
              </a:rPr>
              <a:t>Jodi </a:t>
            </a:r>
            <a:r>
              <a:rPr lang="en-US" sz="2000" i="1" dirty="0" err="1" smtClean="0">
                <a:solidFill>
                  <a:srgbClr val="66FF33"/>
                </a:solidFill>
              </a:rPr>
              <a:t>Marschhauser</a:t>
            </a:r>
            <a:endParaRPr lang="en-US" sz="2000" i="1" dirty="0">
              <a:solidFill>
                <a:srgbClr val="66FF33"/>
              </a:solidFill>
            </a:endParaRPr>
          </a:p>
          <a:p>
            <a:r>
              <a:rPr lang="en-US" sz="2000" dirty="0"/>
              <a:t>Grant Committee Report</a:t>
            </a:r>
          </a:p>
          <a:p>
            <a:pPr marL="109728" indent="0">
              <a:buNone/>
            </a:pPr>
            <a:r>
              <a:rPr lang="en-US" sz="2000" dirty="0"/>
              <a:t>		</a:t>
            </a:r>
            <a:r>
              <a:rPr lang="en-US" sz="2000" i="1" dirty="0">
                <a:solidFill>
                  <a:srgbClr val="66FF33"/>
                </a:solidFill>
              </a:rPr>
              <a:t>Alice Welsh Leeds </a:t>
            </a:r>
          </a:p>
          <a:p>
            <a:r>
              <a:rPr lang="en-US" sz="2000" dirty="0"/>
              <a:t>Membership and Outreach Committee Report</a:t>
            </a:r>
          </a:p>
          <a:p>
            <a:pPr marL="109728" indent="0">
              <a:buNone/>
            </a:pPr>
            <a:r>
              <a:rPr lang="en-US" sz="2000" dirty="0"/>
              <a:t>		</a:t>
            </a:r>
            <a:r>
              <a:rPr lang="en-US" sz="2000" i="1" dirty="0">
                <a:solidFill>
                  <a:srgbClr val="66FF33"/>
                </a:solidFill>
              </a:rPr>
              <a:t>Lisa Fuller and Carol Wright</a:t>
            </a:r>
          </a:p>
          <a:p>
            <a:r>
              <a:rPr lang="en-US" sz="2000" dirty="0"/>
              <a:t>Closing Remarks</a:t>
            </a:r>
          </a:p>
          <a:p>
            <a:pPr marL="109728" indent="0">
              <a:buNone/>
            </a:pPr>
            <a:r>
              <a:rPr lang="en-US" sz="2000" i="1" dirty="0"/>
              <a:t>		</a:t>
            </a:r>
            <a:r>
              <a:rPr lang="en-US" sz="2000" i="1" dirty="0">
                <a:solidFill>
                  <a:srgbClr val="66FF33"/>
                </a:solidFill>
              </a:rPr>
              <a:t>Tami </a:t>
            </a:r>
            <a:r>
              <a:rPr lang="en-US" sz="2000" i="1" dirty="0" err="1">
                <a:solidFill>
                  <a:srgbClr val="66FF33"/>
                </a:solidFill>
              </a:rPr>
              <a:t>Zavislan</a:t>
            </a:r>
            <a:r>
              <a:rPr lang="en-US" sz="2000" i="1" dirty="0">
                <a:solidFill>
                  <a:srgbClr val="66FF33"/>
                </a:solidFill>
              </a:rPr>
              <a:t>, Vice-Chair</a:t>
            </a:r>
          </a:p>
        </p:txBody>
      </p:sp>
    </p:spTree>
    <p:extLst>
      <p:ext uri="{BB962C8B-B14F-4D97-AF65-F5344CB8AC3E}">
        <p14:creationId xmlns:p14="http://schemas.microsoft.com/office/powerpoint/2010/main" val="17096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324946"/>
          </a:xfrm>
        </p:spPr>
        <p:txBody>
          <a:bodyPr/>
          <a:lstStyle/>
          <a:p>
            <a:r>
              <a:rPr lang="en-US" dirty="0" smtClean="0"/>
              <a:t>Membership and Outreach Committee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6472" y="1371600"/>
            <a:ext cx="7952365" cy="4724400"/>
          </a:xfrm>
        </p:spPr>
        <p:txBody>
          <a:bodyPr>
            <a:normAutofit fontScale="25000" lnSpcReduction="20000"/>
          </a:bodyPr>
          <a:lstStyle/>
          <a:p>
            <a:pPr marL="137160" indent="0" algn="ctr">
              <a:lnSpc>
                <a:spcPct val="90000"/>
              </a:lnSpc>
              <a:buNone/>
            </a:pPr>
            <a:endParaRPr lang="en-US" sz="2600" b="1" u="sng" dirty="0"/>
          </a:p>
          <a:p>
            <a:pPr marL="137160" indent="0" algn="ctr">
              <a:lnSpc>
                <a:spcPct val="90000"/>
              </a:lnSpc>
              <a:buNone/>
            </a:pPr>
            <a:r>
              <a:rPr lang="en-US" sz="16000" i="1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greater our membership, the greater our giving!</a:t>
            </a:r>
          </a:p>
          <a:p>
            <a:pPr marL="137160" indent="0" algn="ctr">
              <a:lnSpc>
                <a:spcPct val="90000"/>
              </a:lnSpc>
              <a:buNone/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indent="-457200" algn="ctr">
              <a:lnSpc>
                <a:spcPct val="120000"/>
              </a:lnSpc>
              <a:buNone/>
            </a:pPr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you have a friend, family member or colleague that is interested in the Women’s Giving Circle? </a:t>
            </a:r>
          </a:p>
          <a:p>
            <a:pPr marL="594360" indent="-457200" algn="ctr">
              <a:lnSpc>
                <a:spcPct val="120000"/>
              </a:lnSpc>
              <a:buNone/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indent="-457200" algn="ctr">
              <a:lnSpc>
                <a:spcPct val="120000"/>
              </a:lnSpc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Share with them power of women’s philanthropy!</a:t>
            </a:r>
          </a:p>
          <a:p>
            <a:pPr marL="594360" indent="-457200" algn="ctr">
              <a:lnSpc>
                <a:spcPct val="90000"/>
              </a:lnSpc>
              <a:buNone/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indent="-457200" algn="ctr">
              <a:lnSpc>
                <a:spcPct val="90000"/>
              </a:lnSpc>
              <a:buNone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Send an email to: WGCHarfordMembership@gmail.com</a:t>
            </a:r>
          </a:p>
          <a:p>
            <a:pPr marL="594360" indent="-457200" algn="ctr">
              <a:lnSpc>
                <a:spcPct val="90000"/>
              </a:lnSpc>
              <a:buNone/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indent="-457200" algn="ctr">
              <a:lnSpc>
                <a:spcPct val="90000"/>
              </a:lnSpc>
              <a:buNone/>
            </a:pP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indent="-457200" algn="ctr">
              <a:lnSpc>
                <a:spcPct val="90000"/>
              </a:lnSpc>
              <a:buNone/>
            </a:pPr>
            <a:r>
              <a:rPr lang="en-US" sz="8000" b="1" dirty="0"/>
              <a:t> </a:t>
            </a:r>
          </a:p>
          <a:p>
            <a:pPr marL="594360" indent="-457200">
              <a:lnSpc>
                <a:spcPct val="90000"/>
              </a:lnSpc>
              <a:buNone/>
            </a:pPr>
            <a:endParaRPr lang="en-US" sz="2200" b="1" dirty="0"/>
          </a:p>
          <a:p>
            <a:pPr marL="594360" indent="-457200">
              <a:lnSpc>
                <a:spcPct val="90000"/>
              </a:lnSpc>
              <a:buNone/>
            </a:pPr>
            <a:endParaRPr lang="en-US" sz="2200" b="1" dirty="0"/>
          </a:p>
          <a:p>
            <a:pPr marL="594360" indent="-457200">
              <a:lnSpc>
                <a:spcPct val="90000"/>
              </a:lnSpc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07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Membership Drive!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event is October 24, 2019 at </a:t>
            </a:r>
            <a:r>
              <a:rPr lang="en-US" dirty="0" err="1" smtClean="0"/>
              <a:t>Liberatore’s</a:t>
            </a:r>
            <a:r>
              <a:rPr lang="en-US" dirty="0" smtClean="0"/>
              <a:t> from 5-7:30 p.m.</a:t>
            </a:r>
          </a:p>
          <a:p>
            <a:r>
              <a:rPr lang="en-US" dirty="0" smtClean="0"/>
              <a:t>1st </a:t>
            </a:r>
            <a:r>
              <a:rPr lang="en-US" dirty="0"/>
              <a:t>drink is on us for guests and members who bring a guest to introduce to us </a:t>
            </a:r>
            <a:r>
              <a:rPr lang="en-US" dirty="0" smtClean="0"/>
              <a:t>that night!</a:t>
            </a:r>
            <a:endParaRPr lang="en-US" dirty="0"/>
          </a:p>
          <a:p>
            <a:r>
              <a:rPr lang="en-US" dirty="0" smtClean="0"/>
              <a:t>Join or renew between September 22 and October 24 to be entered to win our next raffle.</a:t>
            </a:r>
            <a:endParaRPr lang="en-US" dirty="0"/>
          </a:p>
          <a:p>
            <a:r>
              <a:rPr lang="en-US" dirty="0"/>
              <a:t>Watch your inbox and Facebook for invitations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28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to Renew!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Renewal letter and </a:t>
            </a:r>
            <a:r>
              <a:rPr lang="en-US" dirty="0" smtClean="0"/>
              <a:t>invoice will be sent shortly:</a:t>
            </a:r>
          </a:p>
          <a:p>
            <a:pPr lvl="1"/>
            <a:r>
              <a:rPr lang="en-US" dirty="0" smtClean="0"/>
              <a:t>Emailed through Wild Apricot</a:t>
            </a:r>
            <a:endParaRPr lang="en-US" dirty="0"/>
          </a:p>
          <a:p>
            <a:pPr lvl="1"/>
            <a:r>
              <a:rPr lang="en-US" dirty="0" smtClean="0"/>
              <a:t>Copies </a:t>
            </a:r>
            <a:r>
              <a:rPr lang="en-US" dirty="0"/>
              <a:t>on the sign-in table</a:t>
            </a:r>
          </a:p>
          <a:p>
            <a:endParaRPr lang="en-US" dirty="0"/>
          </a:p>
          <a:p>
            <a:r>
              <a:rPr lang="en-US" dirty="0" smtClean="0"/>
              <a:t>Please </a:t>
            </a:r>
            <a:r>
              <a:rPr lang="en-US" dirty="0"/>
              <a:t>respond by December 15, 2019 for your </a:t>
            </a:r>
            <a:r>
              <a:rPr lang="en-US" dirty="0" smtClean="0"/>
              <a:t>membership contribution </a:t>
            </a:r>
            <a:r>
              <a:rPr lang="en-US" dirty="0"/>
              <a:t>to be included in the next grant cycle.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31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Renew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 to the “Join” page of our website at: www.wgchco.wildapricot.org</a:t>
            </a:r>
          </a:p>
          <a:p>
            <a:endParaRPr lang="en-US" dirty="0" smtClean="0"/>
          </a:p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Credit Card</a:t>
            </a:r>
          </a:p>
          <a:p>
            <a:pPr lvl="1"/>
            <a:r>
              <a:rPr lang="en-US" dirty="0" smtClean="0"/>
              <a:t>Electronic Check</a:t>
            </a:r>
          </a:p>
          <a:p>
            <a:pPr lvl="1"/>
            <a:r>
              <a:rPr lang="en-US" dirty="0" smtClean="0"/>
              <a:t>Paper Check</a:t>
            </a:r>
          </a:p>
          <a:p>
            <a:pPr lvl="1"/>
            <a:endParaRPr lang="en-US" dirty="0"/>
          </a:p>
          <a:p>
            <a:r>
              <a:rPr lang="en-US" dirty="0" smtClean="0"/>
              <a:t>Instructions online and on sign-in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23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E0B1-DAF4-4AB7-B33C-013A1C2E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T-Shirts!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C5F0-49CC-490E-A2CD-54C1BCA42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your WGC pride when in the community </a:t>
            </a:r>
          </a:p>
          <a:p>
            <a:r>
              <a:rPr lang="en-US" dirty="0" smtClean="0"/>
              <a:t>Wear when volunteering as a group.</a:t>
            </a:r>
          </a:p>
          <a:p>
            <a:r>
              <a:rPr lang="en-US" dirty="0" smtClean="0"/>
              <a:t>Order today at sign-in table.</a:t>
            </a:r>
          </a:p>
          <a:p>
            <a:r>
              <a:rPr lang="en-US" dirty="0" smtClean="0"/>
              <a:t>Teal with white lettering</a:t>
            </a:r>
            <a:endParaRPr lang="en-US" dirty="0"/>
          </a:p>
          <a:p>
            <a:r>
              <a:rPr lang="en-US" dirty="0"/>
              <a:t>$20 each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27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FAD5-FB95-4C85-B05D-7EF14184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Holiday </a:t>
            </a:r>
            <a:r>
              <a:rPr lang="en-US" dirty="0" smtClean="0"/>
              <a:t>Happy Hour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D581-D830-4958-B60A-ACB473BF3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66FF33"/>
                </a:solidFill>
              </a:rPr>
              <a:t>Save the Date</a:t>
            </a:r>
          </a:p>
          <a:p>
            <a:r>
              <a:rPr lang="en-US" dirty="0" smtClean="0"/>
              <a:t>December 3, 2019 from 5 p.m. to 7:30 p.m.</a:t>
            </a:r>
            <a:r>
              <a:rPr lang="en-US" baseline="30000" dirty="0" smtClean="0"/>
              <a:t> .   </a:t>
            </a:r>
          </a:p>
          <a:p>
            <a:r>
              <a:rPr lang="en-US" dirty="0" smtClean="0"/>
              <a:t>Maryland </a:t>
            </a:r>
            <a:r>
              <a:rPr lang="en-US" dirty="0"/>
              <a:t>Golf and Country Club in the Bel Air </a:t>
            </a:r>
            <a:r>
              <a:rPr lang="en-US" dirty="0" smtClean="0"/>
              <a:t>Room</a:t>
            </a:r>
          </a:p>
          <a:p>
            <a:r>
              <a:rPr lang="en-US" dirty="0" smtClean="0"/>
              <a:t>Members only mix and mingle.</a:t>
            </a:r>
          </a:p>
          <a:p>
            <a:r>
              <a:rPr lang="en-US" dirty="0"/>
              <a:t>Watch your inbox and Facebook for invitations!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47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Stay Connected!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“Like" the </a:t>
            </a:r>
            <a:r>
              <a:rPr lang="en-US" dirty="0" smtClean="0"/>
              <a:t>WGC </a:t>
            </a:r>
            <a:r>
              <a:rPr lang="en-US" dirty="0"/>
              <a:t>Facebook page and “share” the posted news and events. </a:t>
            </a:r>
          </a:p>
          <a:p>
            <a:r>
              <a:rPr lang="en-US" dirty="0"/>
              <a:t>Follow us on Instagram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Visit our website.</a:t>
            </a:r>
            <a:endParaRPr lang="en-US" dirty="0"/>
          </a:p>
          <a:p>
            <a:r>
              <a:rPr lang="en-US" dirty="0"/>
              <a:t>Forward emails </a:t>
            </a:r>
            <a:r>
              <a:rPr lang="en-US" dirty="0" smtClean="0"/>
              <a:t>and posts to </a:t>
            </a:r>
            <a:r>
              <a:rPr lang="en-US" dirty="0"/>
              <a:t>your philanthropic </a:t>
            </a:r>
            <a:r>
              <a:rPr lang="en-US" dirty="0" smtClean="0"/>
              <a:t>friends.</a:t>
            </a:r>
          </a:p>
          <a:p>
            <a:r>
              <a:rPr lang="en-US" dirty="0" smtClean="0"/>
              <a:t>Update </a:t>
            </a:r>
            <a:r>
              <a:rPr lang="en-US" dirty="0"/>
              <a:t>your email address </a:t>
            </a:r>
            <a:r>
              <a:rPr lang="en-US" dirty="0" smtClean="0"/>
              <a:t>as needed!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75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324946"/>
          </a:xfrm>
        </p:spPr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964356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Circle Update - Grants</a:t>
            </a:r>
          </a:p>
        </p:txBody>
      </p:sp>
      <p:sp>
        <p:nvSpPr>
          <p:cNvPr id="6" name="Ribbon: Curved and Tilted Up 5">
            <a:extLst>
              <a:ext uri="{FF2B5EF4-FFF2-40B4-BE49-F238E27FC236}">
                <a16:creationId xmlns:a16="http://schemas.microsoft.com/office/drawing/2014/main" id="{DAA75702-A95A-4435-86C9-F53D6DE729C5}"/>
              </a:ext>
            </a:extLst>
          </p:cNvPr>
          <p:cNvSpPr/>
          <p:nvPr/>
        </p:nvSpPr>
        <p:spPr>
          <a:xfrm>
            <a:off x="1679729" y="935943"/>
            <a:ext cx="5784541" cy="816657"/>
          </a:xfrm>
          <a:prstGeom prst="ellipseRibbon2">
            <a:avLst/>
          </a:prstGeom>
          <a:solidFill>
            <a:schemeClr val="accent1">
              <a:lumMod val="40000"/>
              <a:lumOff val="60000"/>
            </a:schemeClr>
          </a:solidFill>
          <a:ln w="54999" cap="flat">
            <a:solidFill>
              <a:schemeClr val="accent1"/>
            </a:solidFill>
            <a:prstDash val="solid"/>
            <a:round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3D1DD9-F6C9-4903-BB56-82CF3041E52E}"/>
              </a:ext>
            </a:extLst>
          </p:cNvPr>
          <p:cNvCxnSpPr/>
          <p:nvPr/>
        </p:nvCxnSpPr>
        <p:spPr>
          <a:xfrm>
            <a:off x="1090874" y="548366"/>
            <a:ext cx="7226424" cy="0"/>
          </a:xfrm>
          <a:prstGeom prst="line">
            <a:avLst/>
          </a:prstGeom>
          <a:noFill/>
          <a:ln w="54999" cap="flat">
            <a:solidFill>
              <a:schemeClr val="accent1"/>
            </a:solidFill>
            <a:prstDash val="solid"/>
            <a:round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Graphic 13" descr="Pot of gold">
            <a:extLst>
              <a:ext uri="{FF2B5EF4-FFF2-40B4-BE49-F238E27FC236}">
                <a16:creationId xmlns:a16="http://schemas.microsoft.com/office/drawing/2014/main" id="{62554C56-C1F9-45B0-9AD6-E57951B036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70812" y="3061867"/>
            <a:ext cx="1404534" cy="1404534"/>
          </a:xfrm>
          <a:prstGeom prst="rect">
            <a:avLst/>
          </a:prstGeom>
        </p:spPr>
      </p:pic>
      <p:pic>
        <p:nvPicPr>
          <p:cNvPr id="16" name="Graphic 15" descr="Wreath">
            <a:extLst>
              <a:ext uri="{FF2B5EF4-FFF2-40B4-BE49-F238E27FC236}">
                <a16:creationId xmlns:a16="http://schemas.microsoft.com/office/drawing/2014/main" id="{84DC8CC2-A602-4F1B-A298-647D85300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9546" y="2876189"/>
            <a:ext cx="1664564" cy="166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05A3A6-4816-4A01-AD7C-CC1356DA3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788" y="6292131"/>
            <a:ext cx="7358510" cy="164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9D2A3-625A-2842-B422-4ABBC9BDEFFA}"/>
              </a:ext>
            </a:extLst>
          </p:cNvPr>
          <p:cNvSpPr txBox="1"/>
          <p:nvPr/>
        </p:nvSpPr>
        <p:spPr>
          <a:xfrm>
            <a:off x="1942890" y="2903825"/>
            <a:ext cx="5258220" cy="17961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8" indent="0" algn="ctr">
              <a:spcAft>
                <a:spcPts val="600"/>
              </a:spcAft>
              <a:buClr>
                <a:srgbClr val="0070C0"/>
              </a:buClr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lvl="8" indent="0" algn="ctr">
              <a:spcAft>
                <a:spcPts val="600"/>
              </a:spcAft>
              <a:buClr>
                <a:srgbClr val="0070C0"/>
              </a:buClr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353,111.76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 indent="0" algn="ctr">
              <a:spcAft>
                <a:spcPts val="600"/>
              </a:spcAft>
              <a:buClr>
                <a:srgbClr val="0070C0"/>
              </a:buClr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</a:p>
          <a:p>
            <a:pPr lvl="8" indent="0" algn="ctr">
              <a:spcAft>
                <a:spcPts val="600"/>
              </a:spcAft>
              <a:buClr>
                <a:srgbClr val="0070C0"/>
              </a:buClr>
            </a:pP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788" y="5115806"/>
            <a:ext cx="7358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indent="0" algn="ctr">
              <a:spcAft>
                <a:spcPts val="600"/>
              </a:spcAft>
              <a:buClr>
                <a:srgbClr val="0070C0"/>
              </a:buClr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non-profits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women,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families,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in Harford County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48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41009"/>
            <a:ext cx="7886700" cy="127063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 </a:t>
            </a:r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09ACC-CAAF-44FA-BD4E-7D6AB6FBAE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404" y="5505962"/>
            <a:ext cx="9867724" cy="1552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2A4268-13FC-1945-BD4C-753BB606465C}"/>
              </a:ext>
            </a:extLst>
          </p:cNvPr>
          <p:cNvSpPr txBox="1"/>
          <p:nvPr/>
        </p:nvSpPr>
        <p:spPr>
          <a:xfrm>
            <a:off x="492369" y="2686929"/>
            <a:ext cx="8273277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indent="0">
              <a:spcAft>
                <a:spcPts val="600"/>
              </a:spcAft>
              <a:buClr>
                <a:srgbClr val="0070C0"/>
              </a:buClr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$128,396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Endowed Fund (as of 5/17/19)</a:t>
            </a:r>
          </a:p>
          <a:p>
            <a:pPr lvl="8" indent="0">
              <a:spcAft>
                <a:spcPts val="600"/>
              </a:spcAft>
              <a:buClr>
                <a:srgbClr val="0070C0"/>
              </a:buClr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7,633.12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Grant Fund (as of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9/25/19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8" indent="0">
              <a:spcAft>
                <a:spcPts val="600"/>
              </a:spcAft>
              <a:buClr>
                <a:srgbClr val="0070C0"/>
              </a:buClr>
            </a:pP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4,797.82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Administrative Fund (as of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9/25/19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Balances Subject to Reconciliation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Completed Transfer to </a:t>
            </a:r>
            <a:r>
              <a:rPr lang="en-US" dirty="0" err="1" smtClean="0"/>
              <a:t>Growfund</a:t>
            </a:r>
            <a:endParaRPr lang="en-US" dirty="0" smtClean="0"/>
          </a:p>
          <a:p>
            <a:r>
              <a:rPr lang="en-US" dirty="0" smtClean="0"/>
              <a:t>Developed New Website</a:t>
            </a:r>
          </a:p>
          <a:p>
            <a:r>
              <a:rPr lang="en-US" dirty="0" smtClean="0"/>
              <a:t>Secured New Mailing Address</a:t>
            </a:r>
          </a:p>
          <a:p>
            <a:r>
              <a:rPr lang="en-US" dirty="0" smtClean="0"/>
              <a:t>Implemented Wild Apricot Membership Management Software</a:t>
            </a:r>
          </a:p>
          <a:p>
            <a:pPr lvl="1"/>
            <a:r>
              <a:rPr lang="en-US" dirty="0" smtClean="0"/>
              <a:t>WGC Info in One Place</a:t>
            </a:r>
          </a:p>
          <a:p>
            <a:pPr lvl="1"/>
            <a:r>
              <a:rPr lang="en-US" dirty="0" smtClean="0"/>
              <a:t>Member Log-in</a:t>
            </a:r>
          </a:p>
          <a:p>
            <a:pPr lvl="1"/>
            <a:r>
              <a:rPr lang="en-US" dirty="0" smtClean="0"/>
              <a:t>RSVP to Events</a:t>
            </a:r>
          </a:p>
          <a:p>
            <a:pPr lvl="1"/>
            <a:r>
              <a:rPr lang="en-US" dirty="0" smtClean="0"/>
              <a:t>Newsletters and Other Communication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Other Revenue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dirty="0">
                <a:solidFill>
                  <a:srgbClr val="66FF33"/>
                </a:solidFill>
              </a:rPr>
              <a:t>Increases grant pool and reduces expenses.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Sponsorships and non-member donations increased year-to-date:</a:t>
            </a:r>
          </a:p>
          <a:p>
            <a:r>
              <a:rPr lang="en-US" dirty="0" smtClean="0"/>
              <a:t>$500 gift to grant fund</a:t>
            </a:r>
          </a:p>
          <a:p>
            <a:r>
              <a:rPr lang="en-US" dirty="0" smtClean="0"/>
              <a:t>$500 gift restricted to Wild Apricot license</a:t>
            </a:r>
          </a:p>
          <a:p>
            <a:r>
              <a:rPr lang="en-US" dirty="0" smtClean="0"/>
              <a:t>Holiday happy hour sponsorship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Help Wanted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 or Renew!</a:t>
            </a:r>
          </a:p>
          <a:p>
            <a:r>
              <a:rPr lang="en-US" dirty="0" smtClean="0"/>
              <a:t>Photography / Video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Graphic Design</a:t>
            </a:r>
          </a:p>
          <a:p>
            <a:r>
              <a:rPr lang="en-US" dirty="0" smtClean="0"/>
              <a:t>Committees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Anniversary!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2761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FF"/>
      </a:hlink>
      <a:folHlink>
        <a:srgbClr val="FF00FF"/>
      </a:folHlink>
    </a:clrScheme>
    <a:fontScheme name="Concourse">
      <a:majorFont>
        <a:latin typeface="Calibri"/>
        <a:ea typeface="Calibri"/>
        <a:cs typeface="Calibri"/>
      </a:majorFont>
      <a:minorFont>
        <a:latin typeface="Verdana"/>
        <a:ea typeface="Verdana"/>
        <a:cs typeface="Verdana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4999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4999" cap="flat">
          <a:solidFill>
            <a:schemeClr val="accent1"/>
          </a:solidFill>
          <a:prstDash val="solid"/>
          <a:round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1091</Words>
  <Application>Microsoft Office PowerPoint</Application>
  <PresentationFormat>On-screen Show (4:3)</PresentationFormat>
  <Paragraphs>224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Calibri Light</vt:lpstr>
      <vt:lpstr>Courier New</vt:lpstr>
      <vt:lpstr>Lucida Sans Unicode</vt:lpstr>
      <vt:lpstr>Tahoma</vt:lpstr>
      <vt:lpstr>Verdana</vt:lpstr>
      <vt:lpstr>Wingdings</vt:lpstr>
      <vt:lpstr>Title Slide</vt:lpstr>
      <vt:lpstr>Section Titles</vt:lpstr>
      <vt:lpstr>Section Content</vt:lpstr>
      <vt:lpstr>PowerPoint Presentation</vt:lpstr>
      <vt:lpstr>2019-2020  WGC Executive Board</vt:lpstr>
      <vt:lpstr>2019-2020 WGC Committee Chairs</vt:lpstr>
      <vt:lpstr>General Membership Meeting  September 26, 2019</vt:lpstr>
      <vt:lpstr>Circle Update - Grants</vt:lpstr>
      <vt:lpstr>Fund Balances</vt:lpstr>
      <vt:lpstr>Administration</vt:lpstr>
      <vt:lpstr>Other Revenue</vt:lpstr>
      <vt:lpstr>Help Wanted</vt:lpstr>
      <vt:lpstr>Presentation of the 2019 Grantees</vt:lpstr>
      <vt:lpstr> ADDICTION CONNECTIONS RESOURCE, INC.  </vt:lpstr>
      <vt:lpstr>ADDICTION CONNECTIONS RESOURCE, INC.</vt:lpstr>
      <vt:lpstr> BEN’S WISH FOUNDATION  </vt:lpstr>
      <vt:lpstr>BEN’S WISH FOUNDATION</vt:lpstr>
      <vt:lpstr> CASA OF HARFORD COUNTY  </vt:lpstr>
      <vt:lpstr>CASA OF HARFORD COUNTY</vt:lpstr>
      <vt:lpstr> FAITH COMMUNITIES AND CIVIC AGENCIES UNITED  </vt:lpstr>
      <vt:lpstr>FAITH COMMUNITIES AND CIVIC AGENCIES UNITED</vt:lpstr>
      <vt:lpstr> GIRL SCOUTS OF CENTRAL MARYLAND  </vt:lpstr>
      <vt:lpstr>GIRL SCOUTS OF CENTRAL MARYLAND </vt:lpstr>
      <vt:lpstr> HARFORD COMMUNITY ACTION AGENCY  </vt:lpstr>
      <vt:lpstr>HARFORD COMMUNITY ACTION AGENCY </vt:lpstr>
      <vt:lpstr> HARFORD COUNTY EDUCATION FOUNDATION  </vt:lpstr>
      <vt:lpstr>HARFORD COUNTY EDUCATION FOUNDATION </vt:lpstr>
      <vt:lpstr> HOMECOMING PROJECT  </vt:lpstr>
      <vt:lpstr>HOMECOMING PROJECT</vt:lpstr>
      <vt:lpstr> IMPROVING EDUCATION  </vt:lpstr>
      <vt:lpstr>IMPROVING EDUCATION</vt:lpstr>
      <vt:lpstr> JAMSQUAD CYCLING  </vt:lpstr>
      <vt:lpstr>JAMSQUAD CYCLING</vt:lpstr>
      <vt:lpstr> TASTEWISE KIDS  </vt:lpstr>
      <vt:lpstr>TASTEWISE KIDS</vt:lpstr>
      <vt:lpstr> THE SHARING TABLE  </vt:lpstr>
      <vt:lpstr>THE SHARING TABLE</vt:lpstr>
      <vt:lpstr> THE SUCCESS PROJECT  </vt:lpstr>
      <vt:lpstr>THE SUCCESS PROJECT</vt:lpstr>
      <vt:lpstr>Grant Committee Report</vt:lpstr>
      <vt:lpstr>2019 Grant Cycle</vt:lpstr>
      <vt:lpstr>PowerPoint Presentation</vt:lpstr>
      <vt:lpstr>Membership and Outreach Committee Report</vt:lpstr>
      <vt:lpstr>PowerPoint Presentation</vt:lpstr>
      <vt:lpstr>Membership Drive!</vt:lpstr>
      <vt:lpstr>Time to Renew!</vt:lpstr>
      <vt:lpstr>To Renew:</vt:lpstr>
      <vt:lpstr>T-Shirts! </vt:lpstr>
      <vt:lpstr>Holiday Happy Hour</vt:lpstr>
      <vt:lpstr>Stay Connected!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Davis</dc:creator>
  <cp:lastModifiedBy>Kim Malat</cp:lastModifiedBy>
  <cp:revision>148</cp:revision>
  <dcterms:modified xsi:type="dcterms:W3CDTF">2019-09-26T02:56:46Z</dcterms:modified>
</cp:coreProperties>
</file>