
<file path=[Content_Types].xml><?xml version="1.0" encoding="utf-8"?>
<Types xmlns="http://schemas.openxmlformats.org/package/2006/content-types">
  <Default Extension="xml" ContentType="application/xml"/>
  <Default Extension="svg" ContentType="image/svg+xml"/>
  <Default Extension="jpeg" ContentType="image/jpeg"/>
  <Default Extension="jpg" ContentType="image/jpeg"/>
  <Default Extension="emf" ContentType="image/x-emf"/>
  <Default Extension="rels" ContentType="application/vnd.openxmlformats-package.relationships+xml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3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>
  <p:sldMasterIdLst>
    <p:sldMasterId id="2147483744" r:id="rId1"/>
    <p:sldMasterId id="2147483759" r:id="rId2"/>
    <p:sldMasterId id="2147483771" r:id="rId3"/>
    <p:sldMasterId id="2147483791" r:id="rId4"/>
  </p:sldMasterIdLst>
  <p:notesMasterIdLst>
    <p:notesMasterId r:id="rId34"/>
  </p:notesMasterIdLst>
  <p:sldIdLst>
    <p:sldId id="507" r:id="rId5"/>
    <p:sldId id="475" r:id="rId6"/>
    <p:sldId id="353" r:id="rId7"/>
    <p:sldId id="500" r:id="rId8"/>
    <p:sldId id="503" r:id="rId9"/>
    <p:sldId id="497" r:id="rId10"/>
    <p:sldId id="354" r:id="rId11"/>
    <p:sldId id="473" r:id="rId12"/>
    <p:sldId id="528" r:id="rId13"/>
    <p:sldId id="517" r:id="rId14"/>
    <p:sldId id="518" r:id="rId15"/>
    <p:sldId id="520" r:id="rId16"/>
    <p:sldId id="526" r:id="rId17"/>
    <p:sldId id="519" r:id="rId18"/>
    <p:sldId id="521" r:id="rId19"/>
    <p:sldId id="522" r:id="rId20"/>
    <p:sldId id="523" r:id="rId21"/>
    <p:sldId id="472" r:id="rId22"/>
    <p:sldId id="455" r:id="rId23"/>
    <p:sldId id="489" r:id="rId24"/>
    <p:sldId id="449" r:id="rId25"/>
    <p:sldId id="527" r:id="rId26"/>
    <p:sldId id="409" r:id="rId27"/>
    <p:sldId id="493" r:id="rId28"/>
    <p:sldId id="448" r:id="rId29"/>
    <p:sldId id="516" r:id="rId30"/>
    <p:sldId id="524" r:id="rId31"/>
    <p:sldId id="453" r:id="rId32"/>
    <p:sldId id="430" r:id="rId33"/>
  </p:sldIdLst>
  <p:sldSz cx="9144000" cy="6858000" type="screen4x3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Verdana"/>
      </a:defRPr>
    </a:lvl1pPr>
    <a:lvl2pPr marL="0" marR="0" indent="457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Verdana"/>
      </a:defRPr>
    </a:lvl2pPr>
    <a:lvl3pPr marL="0" marR="0" indent="914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Verdana"/>
      </a:defRPr>
    </a:lvl3pPr>
    <a:lvl4pPr marL="0" marR="0" indent="1371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Verdana"/>
      </a:defRPr>
    </a:lvl4pPr>
    <a:lvl5pPr marL="0" marR="0" indent="18288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Verdana"/>
      </a:defRPr>
    </a:lvl5pPr>
    <a:lvl6pPr marL="0" marR="0" indent="22860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Verdana"/>
      </a:defRPr>
    </a:lvl6pPr>
    <a:lvl7pPr marL="0" marR="0" indent="2743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Verdana"/>
      </a:defRPr>
    </a:lvl7pPr>
    <a:lvl8pPr marL="0" marR="0" indent="3200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Verdana"/>
      </a:defRPr>
    </a:lvl8pPr>
    <a:lvl9pPr marL="0" marR="0" indent="3657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Verdana"/>
      </a:defRPr>
    </a:lvl9pPr>
  </p:defaultTextStyle>
  <p:extLst>
    <p:ext uri="{521415D9-36F7-43E2-AB2F-B90AF26B5E84}">
      <p14:sectionLst xmlns:p14="http://schemas.microsoft.com/office/powerpoint/2010/main">
        <p14:section name="Default Section" id="{36760F21-DCDB-4103-997F-2DCEB5306F29}">
          <p14:sldIdLst>
            <p14:sldId id="507"/>
            <p14:sldId id="475"/>
            <p14:sldId id="353"/>
            <p14:sldId id="500"/>
            <p14:sldId id="503"/>
            <p14:sldId id="497"/>
            <p14:sldId id="354"/>
            <p14:sldId id="473"/>
            <p14:sldId id="528"/>
            <p14:sldId id="517"/>
            <p14:sldId id="518"/>
            <p14:sldId id="520"/>
            <p14:sldId id="526"/>
            <p14:sldId id="519"/>
            <p14:sldId id="521"/>
            <p14:sldId id="522"/>
            <p14:sldId id="523"/>
            <p14:sldId id="472"/>
            <p14:sldId id="455"/>
            <p14:sldId id="489"/>
            <p14:sldId id="449"/>
            <p14:sldId id="527"/>
            <p14:sldId id="409"/>
            <p14:sldId id="493"/>
            <p14:sldId id="448"/>
            <p14:sldId id="516"/>
            <p14:sldId id="524"/>
            <p14:sldId id="453"/>
            <p14:sldId id="430"/>
          </p14:sldIdLst>
        </p14:section>
        <p14:section name="Untitled Section" id="{A3F28CDA-62D0-4352-8559-2DAD62523A13}">
          <p14:sldIdLst/>
        </p14:section>
      </p14:sectionLst>
    </p:ex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FF33"/>
    <a:srgbClr val="2DA2BF"/>
    <a:srgbClr val="005493"/>
    <a:srgbClr val="0096FF"/>
    <a:srgbClr val="009193"/>
    <a:srgbClr val="2D2AE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>
          <a:latin typeface="Lucida Sans Unicode"/>
          <a:ea typeface="Lucida Sans Unicode"/>
          <a:cs typeface="Lucida Sans Unicode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CDFE8"/>
          </a:solidFill>
        </a:fill>
      </a:tcStyle>
    </a:wholeTbl>
    <a:band2H>
      <a:tcTxStyle/>
      <a:tcStyle>
        <a:tcBdr/>
        <a:fill>
          <a:solidFill>
            <a:srgbClr val="E7F0F4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Lucida Sans Unicode"/>
          <a:ea typeface="Lucida Sans Unicode"/>
          <a:cs typeface="Lucida Sans Unicode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7D2CB"/>
          </a:solidFill>
        </a:fill>
      </a:tcStyle>
    </a:wholeTbl>
    <a:band2H>
      <a:tcTxStyle/>
      <a:tcStyle>
        <a:tcBdr/>
        <a:fill>
          <a:solidFill>
            <a:srgbClr val="FBEAE7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Lucida Sans Unicode"/>
          <a:ea typeface="Lucida Sans Unicode"/>
          <a:cs typeface="Lucida Sans Unicode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6CDCE"/>
          </a:solidFill>
        </a:fill>
      </a:tcStyle>
    </a:wholeTbl>
    <a:band2H>
      <a:tcTxStyle/>
      <a:tcStyle>
        <a:tcBdr/>
        <a:fill>
          <a:solidFill>
            <a:srgbClr val="ECE7E8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Lucida Sans Unicode"/>
          <a:ea typeface="Lucida Sans Unicode"/>
          <a:cs typeface="Lucida Sans Unicod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Lucida Sans Unicode"/>
          <a:ea typeface="Lucida Sans Unicode"/>
          <a:cs typeface="Lucida Sans Unicode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Lucida Sans Unicode"/>
          <a:ea typeface="Lucida Sans Unicode"/>
          <a:cs typeface="Lucida Sans Unicod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140" autoAdjust="0"/>
    <p:restoredTop sz="94749" autoAdjust="0"/>
  </p:normalViewPr>
  <p:slideViewPr>
    <p:cSldViewPr snapToGrid="0" snapToObjects="1">
      <p:cViewPr varScale="1">
        <p:scale>
          <a:sx n="118" d="100"/>
          <a:sy n="118" d="100"/>
        </p:scale>
        <p:origin x="-1760" y="-11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20472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-699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6.xml"/><Relationship Id="rId21" Type="http://schemas.openxmlformats.org/officeDocument/2006/relationships/slide" Target="slides/slide17.xml"/><Relationship Id="rId22" Type="http://schemas.openxmlformats.org/officeDocument/2006/relationships/slide" Target="slides/slide18.xml"/><Relationship Id="rId23" Type="http://schemas.openxmlformats.org/officeDocument/2006/relationships/slide" Target="slides/slide19.xml"/><Relationship Id="rId24" Type="http://schemas.openxmlformats.org/officeDocument/2006/relationships/slide" Target="slides/slide20.xml"/><Relationship Id="rId25" Type="http://schemas.openxmlformats.org/officeDocument/2006/relationships/slide" Target="slides/slide21.xml"/><Relationship Id="rId26" Type="http://schemas.openxmlformats.org/officeDocument/2006/relationships/slide" Target="slides/slide22.xml"/><Relationship Id="rId27" Type="http://schemas.openxmlformats.org/officeDocument/2006/relationships/slide" Target="slides/slide23.xml"/><Relationship Id="rId28" Type="http://schemas.openxmlformats.org/officeDocument/2006/relationships/slide" Target="slides/slide24.xml"/><Relationship Id="rId29" Type="http://schemas.openxmlformats.org/officeDocument/2006/relationships/slide" Target="slides/slide25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Master" Target="slideMasters/slideMaster3.xml"/><Relationship Id="rId4" Type="http://schemas.openxmlformats.org/officeDocument/2006/relationships/slideMaster" Target="slideMasters/slideMaster4.xml"/><Relationship Id="rId5" Type="http://schemas.openxmlformats.org/officeDocument/2006/relationships/slide" Target="slides/slide1.xml"/><Relationship Id="rId30" Type="http://schemas.openxmlformats.org/officeDocument/2006/relationships/slide" Target="slides/slide26.xml"/><Relationship Id="rId31" Type="http://schemas.openxmlformats.org/officeDocument/2006/relationships/slide" Target="slides/slide27.xml"/><Relationship Id="rId32" Type="http://schemas.openxmlformats.org/officeDocument/2006/relationships/slide" Target="slides/slide28.xml"/><Relationship Id="rId9" Type="http://schemas.openxmlformats.org/officeDocument/2006/relationships/slide" Target="slides/slide5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33" Type="http://schemas.openxmlformats.org/officeDocument/2006/relationships/slide" Target="slides/slide29.xml"/><Relationship Id="rId34" Type="http://schemas.openxmlformats.org/officeDocument/2006/relationships/notesMaster" Target="notesMasters/notesMaster1.xml"/><Relationship Id="rId35" Type="http://schemas.openxmlformats.org/officeDocument/2006/relationships/printerSettings" Target="printerSettings/printerSettings1.bin"/><Relationship Id="rId36" Type="http://schemas.openxmlformats.org/officeDocument/2006/relationships/presProps" Target="presProps.xml"/><Relationship Id="rId10" Type="http://schemas.openxmlformats.org/officeDocument/2006/relationships/slide" Target="slides/slide6.xml"/><Relationship Id="rId11" Type="http://schemas.openxmlformats.org/officeDocument/2006/relationships/slide" Target="slides/slide7.xml"/><Relationship Id="rId12" Type="http://schemas.openxmlformats.org/officeDocument/2006/relationships/slide" Target="slides/slide8.xml"/><Relationship Id="rId13" Type="http://schemas.openxmlformats.org/officeDocument/2006/relationships/slide" Target="slides/slide9.xml"/><Relationship Id="rId14" Type="http://schemas.openxmlformats.org/officeDocument/2006/relationships/slide" Target="slides/slide10.xml"/><Relationship Id="rId15" Type="http://schemas.openxmlformats.org/officeDocument/2006/relationships/slide" Target="slides/slide11.xml"/><Relationship Id="rId16" Type="http://schemas.openxmlformats.org/officeDocument/2006/relationships/slide" Target="slides/slide12.xml"/><Relationship Id="rId17" Type="http://schemas.openxmlformats.org/officeDocument/2006/relationships/slide" Target="slides/slide13.xml"/><Relationship Id="rId18" Type="http://schemas.openxmlformats.org/officeDocument/2006/relationships/slide" Target="slides/slide14.xml"/><Relationship Id="rId19" Type="http://schemas.openxmlformats.org/officeDocument/2006/relationships/slide" Target="slides/slide15.xml"/><Relationship Id="rId37" Type="http://schemas.openxmlformats.org/officeDocument/2006/relationships/viewProps" Target="viewProps.xml"/><Relationship Id="rId38" Type="http://schemas.openxmlformats.org/officeDocument/2006/relationships/theme" Target="theme/theme1.xml"/><Relationship Id="rId39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Shape 19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 dirty="0"/>
          </a:p>
        </p:txBody>
      </p:sp>
      <p:sp>
        <p:nvSpPr>
          <p:cNvPr id="192" name="Shape 192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552865895"/>
      </p:ext>
    </p:extLst>
  </p:cSld>
  <p:clrMap bg1="lt1" tx1="dk1" bg2="lt2" tx2="dk2" accent1="accent1" accent2="accent2" accent3="accent3" accent4="accent4" accent5="accent5" accent6="accent6" hlink="hlink" folHlink="folHlink"/>
  <p:notesStyle>
    <a:lvl1pPr latinLnBrk="0">
      <a:defRPr sz="1200">
        <a:latin typeface="+mj-lt"/>
        <a:ea typeface="+mj-ea"/>
        <a:cs typeface="+mj-cs"/>
        <a:sym typeface="Calibri"/>
      </a:defRPr>
    </a:lvl1pPr>
    <a:lvl2pPr indent="228600" latinLnBrk="0">
      <a:defRPr sz="1200">
        <a:latin typeface="+mj-lt"/>
        <a:ea typeface="+mj-ea"/>
        <a:cs typeface="+mj-cs"/>
        <a:sym typeface="Calibri"/>
      </a:defRPr>
    </a:lvl2pPr>
    <a:lvl3pPr indent="457200" latinLnBrk="0">
      <a:defRPr sz="1200">
        <a:latin typeface="+mj-lt"/>
        <a:ea typeface="+mj-ea"/>
        <a:cs typeface="+mj-cs"/>
        <a:sym typeface="Calibri"/>
      </a:defRPr>
    </a:lvl3pPr>
    <a:lvl4pPr indent="685800" latinLnBrk="0">
      <a:defRPr sz="1200">
        <a:latin typeface="+mj-lt"/>
        <a:ea typeface="+mj-ea"/>
        <a:cs typeface="+mj-cs"/>
        <a:sym typeface="Calibri"/>
      </a:defRPr>
    </a:lvl4pPr>
    <a:lvl5pPr indent="914400" latinLnBrk="0">
      <a:defRPr sz="1200">
        <a:latin typeface="+mj-lt"/>
        <a:ea typeface="+mj-ea"/>
        <a:cs typeface="+mj-cs"/>
        <a:sym typeface="Calibri"/>
      </a:defRPr>
    </a:lvl5pPr>
    <a:lvl6pPr indent="1143000" latinLnBrk="0">
      <a:defRPr sz="1200">
        <a:latin typeface="+mj-lt"/>
        <a:ea typeface="+mj-ea"/>
        <a:cs typeface="+mj-cs"/>
        <a:sym typeface="Calibri"/>
      </a:defRPr>
    </a:lvl6pPr>
    <a:lvl7pPr indent="1371600" latinLnBrk="0">
      <a:defRPr sz="1200">
        <a:latin typeface="+mj-lt"/>
        <a:ea typeface="+mj-ea"/>
        <a:cs typeface="+mj-cs"/>
        <a:sym typeface="Calibri"/>
      </a:defRPr>
    </a:lvl7pPr>
    <a:lvl8pPr indent="1600200" latinLnBrk="0">
      <a:defRPr sz="1200">
        <a:latin typeface="+mj-lt"/>
        <a:ea typeface="+mj-ea"/>
        <a:cs typeface="+mj-cs"/>
        <a:sym typeface="Calibri"/>
      </a:defRPr>
    </a:lvl8pPr>
    <a:lvl9pPr indent="1828800" latinLnBrk="0">
      <a:defRPr sz="1200">
        <a:latin typeface="+mj-lt"/>
        <a:ea typeface="+mj-ea"/>
        <a:cs typeface="+mj-cs"/>
        <a:sym typeface="Calibri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2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2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2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696452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Kim</a:t>
            </a:r>
          </a:p>
          <a:p>
            <a:endParaRPr lang="en-US" dirty="0"/>
          </a:p>
          <a:p>
            <a:r>
              <a:rPr lang="en-US" dirty="0"/>
              <a:t>We are</a:t>
            </a:r>
            <a:r>
              <a:rPr lang="en-US" baseline="0" dirty="0"/>
              <a:t> pivoting to adapt to changes necessitated by COVID-19</a:t>
            </a:r>
          </a:p>
          <a:p>
            <a:endParaRPr lang="en-US" baseline="0" dirty="0"/>
          </a:p>
          <a:p>
            <a:r>
              <a:rPr lang="en-US" baseline="0" dirty="0"/>
              <a:t>New opportunities are presented</a:t>
            </a:r>
          </a:p>
          <a:p>
            <a:endParaRPr lang="en-US" baseline="0" dirty="0"/>
          </a:p>
          <a:p>
            <a:r>
              <a:rPr lang="en-US" baseline="0" dirty="0"/>
              <a:t>Some uncertainty regarding events</a:t>
            </a:r>
          </a:p>
          <a:p>
            <a:endParaRPr lang="en-US" baseline="0" dirty="0"/>
          </a:p>
          <a:p>
            <a:r>
              <a:rPr lang="en-US" baseline="0" dirty="0"/>
              <a:t>We want to celebrate our successes, but we need to be safe</a:t>
            </a:r>
          </a:p>
          <a:p>
            <a:endParaRPr lang="en-US" baseline="0" dirty="0"/>
          </a:p>
          <a:p>
            <a:r>
              <a:rPr lang="en-US" baseline="0" dirty="0"/>
              <a:t>Committed to grant making, but celebrations may look different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86307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Kim</a:t>
            </a:r>
          </a:p>
          <a:p>
            <a:endParaRPr lang="en-US" dirty="0"/>
          </a:p>
          <a:p>
            <a:r>
              <a:rPr lang="en-US" dirty="0"/>
              <a:t>We are</a:t>
            </a:r>
            <a:r>
              <a:rPr lang="en-US" baseline="0" dirty="0"/>
              <a:t> pivoting to adapt to changes necessitated by COVID-19</a:t>
            </a:r>
          </a:p>
          <a:p>
            <a:endParaRPr lang="en-US" baseline="0" dirty="0"/>
          </a:p>
          <a:p>
            <a:r>
              <a:rPr lang="en-US" baseline="0" dirty="0"/>
              <a:t>New opportunities are presented</a:t>
            </a:r>
          </a:p>
          <a:p>
            <a:endParaRPr lang="en-US" baseline="0" dirty="0"/>
          </a:p>
          <a:p>
            <a:r>
              <a:rPr lang="en-US" baseline="0" dirty="0"/>
              <a:t>Some uncertainty regarding events</a:t>
            </a:r>
          </a:p>
          <a:p>
            <a:endParaRPr lang="en-US" baseline="0" dirty="0"/>
          </a:p>
          <a:p>
            <a:r>
              <a:rPr lang="en-US" baseline="0" dirty="0"/>
              <a:t>We want to celebrate our successes, but we need to be safe</a:t>
            </a:r>
          </a:p>
          <a:p>
            <a:endParaRPr lang="en-US" baseline="0" dirty="0"/>
          </a:p>
          <a:p>
            <a:r>
              <a:rPr lang="en-US" baseline="0" dirty="0"/>
              <a:t>Committed to grant making, but celebrations may look different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483884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Kim</a:t>
            </a:r>
          </a:p>
          <a:p>
            <a:endParaRPr lang="en-US" dirty="0"/>
          </a:p>
          <a:p>
            <a:r>
              <a:rPr lang="en-US" dirty="0"/>
              <a:t>We are</a:t>
            </a:r>
            <a:r>
              <a:rPr lang="en-US" baseline="0" dirty="0"/>
              <a:t> pivoting to adapt to changes necessitated by COVID-19</a:t>
            </a:r>
          </a:p>
          <a:p>
            <a:endParaRPr lang="en-US" baseline="0" dirty="0"/>
          </a:p>
          <a:p>
            <a:r>
              <a:rPr lang="en-US" baseline="0" dirty="0"/>
              <a:t>New opportunities are presented</a:t>
            </a:r>
          </a:p>
          <a:p>
            <a:endParaRPr lang="en-US" baseline="0" dirty="0"/>
          </a:p>
          <a:p>
            <a:r>
              <a:rPr lang="en-US" baseline="0" dirty="0"/>
              <a:t>Some uncertainty regarding events</a:t>
            </a:r>
          </a:p>
          <a:p>
            <a:endParaRPr lang="en-US" baseline="0" dirty="0"/>
          </a:p>
          <a:p>
            <a:r>
              <a:rPr lang="en-US" baseline="0" dirty="0"/>
              <a:t>We want to celebrate our successes, but we need to be safe</a:t>
            </a:r>
          </a:p>
          <a:p>
            <a:endParaRPr lang="en-US" baseline="0" dirty="0"/>
          </a:p>
          <a:p>
            <a:r>
              <a:rPr lang="en-US" baseline="0" dirty="0"/>
              <a:t>Committed to grant making, but celebrations may look different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001606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Kim</a:t>
            </a:r>
          </a:p>
          <a:p>
            <a:endParaRPr lang="en-US" dirty="0"/>
          </a:p>
          <a:p>
            <a:r>
              <a:rPr lang="en-US" dirty="0"/>
              <a:t>We are</a:t>
            </a:r>
            <a:r>
              <a:rPr lang="en-US" baseline="0" dirty="0"/>
              <a:t> pivoting to adapt to changes necessitated by COVID-19</a:t>
            </a:r>
          </a:p>
          <a:p>
            <a:endParaRPr lang="en-US" baseline="0" dirty="0"/>
          </a:p>
          <a:p>
            <a:r>
              <a:rPr lang="en-US" baseline="0" dirty="0"/>
              <a:t>New opportunities are presented</a:t>
            </a:r>
          </a:p>
          <a:p>
            <a:endParaRPr lang="en-US" baseline="0" dirty="0"/>
          </a:p>
          <a:p>
            <a:r>
              <a:rPr lang="en-US" baseline="0" dirty="0"/>
              <a:t>Some uncertainty regarding events</a:t>
            </a:r>
          </a:p>
          <a:p>
            <a:endParaRPr lang="en-US" baseline="0" dirty="0"/>
          </a:p>
          <a:p>
            <a:r>
              <a:rPr lang="en-US" baseline="0" dirty="0"/>
              <a:t>We want to celebrate our successes, but we need to be safe</a:t>
            </a:r>
          </a:p>
          <a:p>
            <a:endParaRPr lang="en-US" baseline="0" dirty="0"/>
          </a:p>
          <a:p>
            <a:r>
              <a:rPr lang="en-US" baseline="0" dirty="0"/>
              <a:t>Committed to grant making, but celebrations may look different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343591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Kim</a:t>
            </a:r>
          </a:p>
          <a:p>
            <a:endParaRPr lang="en-US" dirty="0"/>
          </a:p>
          <a:p>
            <a:r>
              <a:rPr lang="en-US" dirty="0"/>
              <a:t>We are</a:t>
            </a:r>
            <a:r>
              <a:rPr lang="en-US" baseline="0" dirty="0"/>
              <a:t> pivoting to adapt to changes necessitated by COVID-19</a:t>
            </a:r>
          </a:p>
          <a:p>
            <a:endParaRPr lang="en-US" baseline="0" dirty="0"/>
          </a:p>
          <a:p>
            <a:r>
              <a:rPr lang="en-US" baseline="0" dirty="0"/>
              <a:t>New opportunities are presented</a:t>
            </a:r>
          </a:p>
          <a:p>
            <a:endParaRPr lang="en-US" baseline="0" dirty="0"/>
          </a:p>
          <a:p>
            <a:r>
              <a:rPr lang="en-US" baseline="0" dirty="0"/>
              <a:t>Some uncertainty regarding events</a:t>
            </a:r>
          </a:p>
          <a:p>
            <a:endParaRPr lang="en-US" baseline="0" dirty="0"/>
          </a:p>
          <a:p>
            <a:r>
              <a:rPr lang="en-US" baseline="0" dirty="0"/>
              <a:t>We want to celebrate our successes, but we need to be safe</a:t>
            </a:r>
          </a:p>
          <a:p>
            <a:endParaRPr lang="en-US" baseline="0" dirty="0"/>
          </a:p>
          <a:p>
            <a:r>
              <a:rPr lang="en-US" baseline="0" dirty="0"/>
              <a:t>Committed to grant making, but celebrations may look different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377914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Kim</a:t>
            </a:r>
          </a:p>
          <a:p>
            <a:endParaRPr lang="en-US" dirty="0"/>
          </a:p>
          <a:p>
            <a:r>
              <a:rPr lang="en-US" dirty="0"/>
              <a:t>We are</a:t>
            </a:r>
            <a:r>
              <a:rPr lang="en-US" baseline="0" dirty="0"/>
              <a:t> pivoting to adapt to changes necessitated by COVID-19</a:t>
            </a:r>
          </a:p>
          <a:p>
            <a:endParaRPr lang="en-US" baseline="0" dirty="0"/>
          </a:p>
          <a:p>
            <a:r>
              <a:rPr lang="en-US" baseline="0" dirty="0"/>
              <a:t>New opportunities are presented</a:t>
            </a:r>
          </a:p>
          <a:p>
            <a:endParaRPr lang="en-US" baseline="0" dirty="0"/>
          </a:p>
          <a:p>
            <a:r>
              <a:rPr lang="en-US" baseline="0" dirty="0"/>
              <a:t>Some uncertainty regarding events</a:t>
            </a:r>
          </a:p>
          <a:p>
            <a:endParaRPr lang="en-US" baseline="0" dirty="0"/>
          </a:p>
          <a:p>
            <a:r>
              <a:rPr lang="en-US" baseline="0" dirty="0"/>
              <a:t>We want to celebrate our successes, but we need to be safe</a:t>
            </a:r>
          </a:p>
          <a:p>
            <a:endParaRPr lang="en-US" baseline="0" dirty="0"/>
          </a:p>
          <a:p>
            <a:r>
              <a:rPr lang="en-US" baseline="0" dirty="0"/>
              <a:t>Committed to grant making, but celebrations may look different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628839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Donna introduce Rosemary</a:t>
            </a:r>
          </a:p>
        </p:txBody>
      </p:sp>
    </p:spTree>
    <p:extLst>
      <p:ext uri="{BB962C8B-B14F-4D97-AF65-F5344CB8AC3E}">
        <p14:creationId xmlns:p14="http://schemas.microsoft.com/office/powerpoint/2010/main" val="352652866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Rosemary</a:t>
            </a:r>
          </a:p>
        </p:txBody>
      </p:sp>
    </p:spTree>
    <p:extLst>
      <p:ext uri="{BB962C8B-B14F-4D97-AF65-F5344CB8AC3E}">
        <p14:creationId xmlns:p14="http://schemas.microsoft.com/office/powerpoint/2010/main" val="139161317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Tami introduce Lisa and Carol</a:t>
            </a:r>
          </a:p>
        </p:txBody>
      </p:sp>
    </p:spTree>
    <p:extLst>
      <p:ext uri="{BB962C8B-B14F-4D97-AF65-F5344CB8AC3E}">
        <p14:creationId xmlns:p14="http://schemas.microsoft.com/office/powerpoint/2010/main" val="153931182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Lisa/Carol</a:t>
            </a:r>
          </a:p>
          <a:p>
            <a:endParaRPr lang="en-US" dirty="0"/>
          </a:p>
          <a:p>
            <a:r>
              <a:rPr lang="en-US" dirty="0"/>
              <a:t>Stress importance  of membership – members = grants</a:t>
            </a:r>
          </a:p>
        </p:txBody>
      </p:sp>
    </p:spTree>
    <p:extLst>
      <p:ext uri="{BB962C8B-B14F-4D97-AF65-F5344CB8AC3E}">
        <p14:creationId xmlns:p14="http://schemas.microsoft.com/office/powerpoint/2010/main" val="304887102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Donna</a:t>
            </a:r>
          </a:p>
        </p:txBody>
      </p:sp>
    </p:spTree>
    <p:extLst>
      <p:ext uri="{BB962C8B-B14F-4D97-AF65-F5344CB8AC3E}">
        <p14:creationId xmlns:p14="http://schemas.microsoft.com/office/powerpoint/2010/main" val="400580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Lisa/Carol</a:t>
            </a:r>
          </a:p>
          <a:p>
            <a:endParaRPr lang="en-US" dirty="0"/>
          </a:p>
          <a:p>
            <a:r>
              <a:rPr lang="en-US" dirty="0"/>
              <a:t>Stress importance  of membership – members = grants</a:t>
            </a:r>
          </a:p>
        </p:txBody>
      </p:sp>
    </p:spTree>
    <p:extLst>
      <p:ext uri="{BB962C8B-B14F-4D97-AF65-F5344CB8AC3E}">
        <p14:creationId xmlns:p14="http://schemas.microsoft.com/office/powerpoint/2010/main" val="234440064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Lisa/Carol</a:t>
            </a:r>
          </a:p>
          <a:p>
            <a:endParaRPr lang="en-US" dirty="0"/>
          </a:p>
          <a:p>
            <a:r>
              <a:rPr lang="en-US" dirty="0"/>
              <a:t>Important to maintain</a:t>
            </a:r>
            <a:r>
              <a:rPr lang="en-US" baseline="0" dirty="0"/>
              <a:t> a presence for membership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0AAA30-92F2-4E02-B937-A72EE9A9BFFE}" type="slidenum">
              <a:rPr lang="en-US" smtClean="0"/>
              <a:pPr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515265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Lisa/Carol</a:t>
            </a:r>
          </a:p>
        </p:txBody>
      </p:sp>
    </p:spTree>
    <p:extLst>
      <p:ext uri="{BB962C8B-B14F-4D97-AF65-F5344CB8AC3E}">
        <p14:creationId xmlns:p14="http://schemas.microsoft.com/office/powerpoint/2010/main" val="2293889254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Lisa/Carol</a:t>
            </a:r>
          </a:p>
        </p:txBody>
      </p:sp>
    </p:spTree>
    <p:extLst>
      <p:ext uri="{BB962C8B-B14F-4D97-AF65-F5344CB8AC3E}">
        <p14:creationId xmlns:p14="http://schemas.microsoft.com/office/powerpoint/2010/main" val="3042502302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Tami introduce Lisa and Carol</a:t>
            </a:r>
          </a:p>
        </p:txBody>
      </p:sp>
    </p:spTree>
    <p:extLst>
      <p:ext uri="{BB962C8B-B14F-4D97-AF65-F5344CB8AC3E}">
        <p14:creationId xmlns:p14="http://schemas.microsoft.com/office/powerpoint/2010/main" val="2022753775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Kim</a:t>
            </a:r>
          </a:p>
        </p:txBody>
      </p:sp>
    </p:spTree>
    <p:extLst>
      <p:ext uri="{BB962C8B-B14F-4D97-AF65-F5344CB8AC3E}">
        <p14:creationId xmlns:p14="http://schemas.microsoft.com/office/powerpoint/2010/main" val="3256103116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Kim</a:t>
            </a:r>
          </a:p>
        </p:txBody>
      </p:sp>
    </p:spTree>
    <p:extLst>
      <p:ext uri="{BB962C8B-B14F-4D97-AF65-F5344CB8AC3E}">
        <p14:creationId xmlns:p14="http://schemas.microsoft.com/office/powerpoint/2010/main" val="1246155427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677333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Kim</a:t>
            </a:r>
          </a:p>
        </p:txBody>
      </p:sp>
    </p:spTree>
    <p:extLst>
      <p:ext uri="{BB962C8B-B14F-4D97-AF65-F5344CB8AC3E}">
        <p14:creationId xmlns:p14="http://schemas.microsoft.com/office/powerpoint/2010/main" val="229370076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Kim</a:t>
            </a:r>
          </a:p>
        </p:txBody>
      </p:sp>
    </p:spTree>
    <p:extLst>
      <p:ext uri="{BB962C8B-B14F-4D97-AF65-F5344CB8AC3E}">
        <p14:creationId xmlns:p14="http://schemas.microsoft.com/office/powerpoint/2010/main" val="64147839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Kim</a:t>
            </a:r>
          </a:p>
        </p:txBody>
      </p:sp>
    </p:spTree>
    <p:extLst>
      <p:ext uri="{BB962C8B-B14F-4D97-AF65-F5344CB8AC3E}">
        <p14:creationId xmlns:p14="http://schemas.microsoft.com/office/powerpoint/2010/main" val="36164333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Kim introduce Donna</a:t>
            </a:r>
          </a:p>
        </p:txBody>
      </p:sp>
    </p:spTree>
    <p:extLst>
      <p:ext uri="{BB962C8B-B14F-4D97-AF65-F5344CB8AC3E}">
        <p14:creationId xmlns:p14="http://schemas.microsoft.com/office/powerpoint/2010/main" val="344632188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Donna</a:t>
            </a:r>
          </a:p>
        </p:txBody>
      </p:sp>
    </p:spTree>
    <p:extLst>
      <p:ext uri="{BB962C8B-B14F-4D97-AF65-F5344CB8AC3E}">
        <p14:creationId xmlns:p14="http://schemas.microsoft.com/office/powerpoint/2010/main" val="119591602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Kim introduce Donna</a:t>
            </a:r>
          </a:p>
        </p:txBody>
      </p:sp>
    </p:spTree>
    <p:extLst>
      <p:ext uri="{BB962C8B-B14F-4D97-AF65-F5344CB8AC3E}">
        <p14:creationId xmlns:p14="http://schemas.microsoft.com/office/powerpoint/2010/main" val="291688181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Kim</a:t>
            </a:r>
          </a:p>
          <a:p>
            <a:endParaRPr lang="en-US" dirty="0"/>
          </a:p>
          <a:p>
            <a:r>
              <a:rPr lang="en-US" dirty="0"/>
              <a:t>We are</a:t>
            </a:r>
            <a:r>
              <a:rPr lang="en-US" baseline="0" dirty="0"/>
              <a:t> pivoting to adapt to changes necessitated by COVID-19</a:t>
            </a:r>
          </a:p>
          <a:p>
            <a:endParaRPr lang="en-US" baseline="0" dirty="0"/>
          </a:p>
          <a:p>
            <a:r>
              <a:rPr lang="en-US" baseline="0" dirty="0"/>
              <a:t>New opportunities are presented</a:t>
            </a:r>
          </a:p>
          <a:p>
            <a:endParaRPr lang="en-US" baseline="0" dirty="0"/>
          </a:p>
          <a:p>
            <a:r>
              <a:rPr lang="en-US" baseline="0" dirty="0"/>
              <a:t>Some uncertainty regarding events</a:t>
            </a:r>
          </a:p>
          <a:p>
            <a:endParaRPr lang="en-US" baseline="0" dirty="0"/>
          </a:p>
          <a:p>
            <a:r>
              <a:rPr lang="en-US" baseline="0" dirty="0"/>
              <a:t>We want to celebrate our successes, but we need to be safe</a:t>
            </a:r>
          </a:p>
          <a:p>
            <a:endParaRPr lang="en-US" baseline="0" dirty="0"/>
          </a:p>
          <a:p>
            <a:r>
              <a:rPr lang="en-US" baseline="0" dirty="0"/>
              <a:t>Committed to grant making, but celebrations may look different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38530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2.png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hape 16"/>
          <p:cNvSpPr>
            <a:spLocks noGrp="1"/>
          </p:cNvSpPr>
          <p:nvPr>
            <p:ph type="title"/>
          </p:nvPr>
        </p:nvSpPr>
        <p:spPr>
          <a:xfrm>
            <a:off x="685800" y="1752600"/>
            <a:ext cx="7772400" cy="1829762"/>
          </a:xfrm>
          <a:prstGeom prst="rect">
            <a:avLst/>
          </a:prstGeom>
        </p:spPr>
        <p:txBody>
          <a:bodyPr anchor="b"/>
          <a:lstStyle>
            <a:lvl1pPr algn="r">
              <a:defRPr sz="4800" b="0">
                <a:solidFill>
                  <a:schemeClr val="bg1"/>
                </a:solidFill>
                <a:latin typeface="Lucida Sans Unicode"/>
                <a:ea typeface="Lucida Sans Unicode"/>
                <a:cs typeface="Lucida Sans Unicode"/>
                <a:sym typeface="Lucida Sans Unicode"/>
              </a:defRPr>
            </a:lvl1pPr>
          </a:lstStyle>
          <a:p>
            <a:r>
              <a:rPr dirty="0"/>
              <a:t>Title Text</a:t>
            </a:r>
          </a:p>
        </p:txBody>
      </p:sp>
      <p:sp>
        <p:nvSpPr>
          <p:cNvPr id="17" name="Shape 17"/>
          <p:cNvSpPr>
            <a:spLocks noGrp="1"/>
          </p:cNvSpPr>
          <p:nvPr>
            <p:ph type="body" sz="quarter" idx="1"/>
          </p:nvPr>
        </p:nvSpPr>
        <p:spPr>
          <a:xfrm>
            <a:off x="685800" y="3611607"/>
            <a:ext cx="7772400" cy="1199705"/>
          </a:xfrm>
          <a:prstGeom prst="rect">
            <a:avLst/>
          </a:prstGeom>
        </p:spPr>
        <p:txBody>
          <a:bodyPr/>
          <a:lstStyle>
            <a:lvl1pPr marR="64007" indent="0" algn="r" defTabSz="914400">
              <a:spcBef>
                <a:spcPts val="400"/>
              </a:spcBef>
              <a:buClrTx/>
              <a:buFontTx/>
              <a:defRPr sz="2700">
                <a:solidFill>
                  <a:schemeClr val="bg1"/>
                </a:solidFill>
                <a:latin typeface="Lucida Sans Unicode"/>
                <a:ea typeface="Lucida Sans Unicode"/>
                <a:cs typeface="Lucida Sans Unicode"/>
                <a:sym typeface="Lucida Sans Unicode"/>
              </a:defRPr>
            </a:lvl1pPr>
            <a:lvl2pPr marR="64007" indent="457200" algn="r" defTabSz="914400">
              <a:spcBef>
                <a:spcPts val="400"/>
              </a:spcBef>
              <a:buClrTx/>
              <a:buFontTx/>
              <a:defRPr sz="2700">
                <a:solidFill>
                  <a:schemeClr val="bg1"/>
                </a:solidFill>
                <a:latin typeface="Lucida Sans Unicode"/>
                <a:ea typeface="Lucida Sans Unicode"/>
                <a:cs typeface="Lucida Sans Unicode"/>
                <a:sym typeface="Lucida Sans Unicode"/>
              </a:defRPr>
            </a:lvl2pPr>
            <a:lvl3pPr marR="64007" indent="914400" algn="r" defTabSz="914400">
              <a:spcBef>
                <a:spcPts val="400"/>
              </a:spcBef>
              <a:buClrTx/>
              <a:buFontTx/>
              <a:defRPr sz="2700">
                <a:solidFill>
                  <a:schemeClr val="bg1"/>
                </a:solidFill>
                <a:latin typeface="Lucida Sans Unicode"/>
                <a:ea typeface="Lucida Sans Unicode"/>
                <a:cs typeface="Lucida Sans Unicode"/>
                <a:sym typeface="Lucida Sans Unicode"/>
              </a:defRPr>
            </a:lvl3pPr>
            <a:lvl4pPr marR="64007" indent="1371600" algn="r" defTabSz="914400">
              <a:spcBef>
                <a:spcPts val="400"/>
              </a:spcBef>
              <a:buClrTx/>
              <a:buFontTx/>
              <a:defRPr sz="2700">
                <a:solidFill>
                  <a:schemeClr val="bg1"/>
                </a:solidFill>
                <a:latin typeface="Lucida Sans Unicode"/>
                <a:ea typeface="Lucida Sans Unicode"/>
                <a:cs typeface="Lucida Sans Unicode"/>
                <a:sym typeface="Lucida Sans Unicode"/>
              </a:defRPr>
            </a:lvl4pPr>
            <a:lvl5pPr marR="64007" indent="1828800" algn="r" defTabSz="914400">
              <a:spcBef>
                <a:spcPts val="400"/>
              </a:spcBef>
              <a:buClrTx/>
              <a:buFontTx/>
              <a:defRPr sz="2700">
                <a:solidFill>
                  <a:schemeClr val="bg1"/>
                </a:solidFill>
                <a:latin typeface="Lucida Sans Unicode"/>
                <a:ea typeface="Lucida Sans Unicode"/>
                <a:cs typeface="Lucida Sans Unicode"/>
                <a:sym typeface="Lucida Sans Unicode"/>
              </a:defRPr>
            </a:lvl5pPr>
          </a:lstStyle>
          <a:p>
            <a:r>
              <a:rPr dirty="0"/>
              <a:t>Body Level One</a:t>
            </a:r>
          </a:p>
          <a:p>
            <a:pPr lvl="1"/>
            <a:r>
              <a:rPr dirty="0"/>
              <a:t>Body Level Two</a:t>
            </a:r>
          </a:p>
          <a:p>
            <a:pPr lvl="2"/>
            <a:r>
              <a:rPr dirty="0"/>
              <a:t>Body Level Three</a:t>
            </a:r>
          </a:p>
          <a:p>
            <a:pPr lvl="3"/>
            <a:r>
              <a:rPr dirty="0"/>
              <a:t>Body Level Four</a:t>
            </a:r>
          </a:p>
          <a:p>
            <a:pPr lvl="4"/>
            <a:r>
              <a:rPr dirty="0"/>
              <a:t>Body Level Five</a:t>
            </a:r>
          </a:p>
        </p:txBody>
      </p:sp>
      <p:sp>
        <p:nvSpPr>
          <p:cNvPr id="23" name="Shape 23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175705598"/>
      </p:ext>
    </p:extLst>
  </p:cSld>
  <p:clrMapOvr>
    <a:masterClrMapping/>
  </p:clrMapOvr>
  <p:transition xmlns:p14="http://schemas.microsoft.com/office/powerpoint/2010/main"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77DDC87-40EB-A544-8191-1B8B82024A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DE829DF1-C34C-D84A-B10E-156D4745362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3FB2BD74-F722-0644-A8BB-0EC92892398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922C327F-6B31-A348-AF81-461DB6FFCBB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BD7A944C-8693-5F40-8713-FE83DBD213B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621909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17CF8AB-7C43-A145-8768-FFFE1C6F54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05666900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3791040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347F333-968B-A349-A307-DFFCD483E3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24E45829-FD83-804F-9FE4-0DB919C4A4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A17B64CC-BEAD-FC49-B027-8C0E2EA8ED6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12092137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BF2A8D2-9CC9-4B47-8AB0-23D790E9FD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D7238AD9-DF29-7144-AE9F-DF67BDF8BD6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4412F43E-3A04-B347-84DB-2A49EF30FA0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87184491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528FDEE-3270-A942-B7D7-7C2EFC78A55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8F5C04AA-FF21-0B4B-B255-11F9DB0C35D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59938203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171A54B-5A7A-9446-8711-90B52ED340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B899651C-40B4-D847-964C-E3535CD65A5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33254171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6FF8382-1688-514F-90F1-DB89DDAE54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654C673B-B2EF-B64D-9F0F-F6F87A02F7F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37725754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A394498-0B7A-7445-BC3C-BBD91DACE8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C4370BA1-7D80-9447-83DD-E5654EF9D4A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374B548C-65F3-7B49-B53B-51F5669E3E0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73766616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B964287-8F70-1E42-B46E-C342A99096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96DE6396-31F6-6341-A436-EC23C9DB585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9C0D4B34-1725-EA4E-809A-452ABC3B68C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7F4A4185-85A1-D747-81D0-3A5CB13E0AE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537D2CC7-74E1-DE45-918B-57C09916004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1970495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_AND_BODY_1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hape 20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200"/>
          </a:xfrm>
          <a:prstGeom prst="rect">
            <a:avLst/>
          </a:prstGeom>
          <a:noFill/>
          <a:ln>
            <a:noFill/>
          </a:ln>
        </p:spPr>
        <p:txBody>
          <a:bodyPr lIns="68575" tIns="68575" rIns="68575" bIns="68575" anchor="b" anchorCtr="0"/>
          <a:lstStyle>
            <a:lvl1pPr rtl="0">
              <a:spcBef>
                <a:spcPts val="0"/>
              </a:spcBef>
              <a:buClr>
                <a:srgbClr val="666666"/>
              </a:buClr>
              <a:buSzPct val="100000"/>
              <a:buNone/>
              <a:defRPr sz="3000" b="0">
                <a:solidFill>
                  <a:srgbClr val="666666"/>
                </a:solidFill>
                <a:latin typeface="Arial"/>
                <a:ea typeface="Arial"/>
                <a:cs typeface="Arial"/>
                <a:sym typeface="Arial"/>
              </a:defRPr>
            </a:lvl1pPr>
            <a:lvl2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1" name="Shape 21"/>
          <p:cNvSpPr txBox="1">
            <a:spLocks noGrp="1"/>
          </p:cNvSpPr>
          <p:nvPr>
            <p:ph type="body" idx="1"/>
          </p:nvPr>
        </p:nvSpPr>
        <p:spPr>
          <a:xfrm>
            <a:off x="457200" y="1600201"/>
            <a:ext cx="8229600" cy="49675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spcBef>
                <a:spcPts val="0"/>
              </a:spcBef>
              <a:buClr>
                <a:srgbClr val="A1CC89"/>
              </a:buClr>
              <a:buSzPct val="90000"/>
              <a:defRPr sz="2000" b="1">
                <a:solidFill>
                  <a:srgbClr val="666666"/>
                </a:solidFill>
              </a:defRPr>
            </a:lvl1pPr>
            <a:lvl2pPr rtl="0">
              <a:spcBef>
                <a:spcPts val="0"/>
              </a:spcBef>
              <a:buClr>
                <a:srgbClr val="A1CC89"/>
              </a:buClr>
              <a:buSzPct val="88888"/>
              <a:defRPr sz="1800" b="1">
                <a:solidFill>
                  <a:srgbClr val="666666"/>
                </a:solidFill>
              </a:defRPr>
            </a:lvl2pPr>
            <a:lvl3pPr rtl="0">
              <a:spcBef>
                <a:spcPts val="0"/>
              </a:spcBef>
              <a:buClr>
                <a:srgbClr val="A1CC89"/>
              </a:buClr>
              <a:buSzPct val="88888"/>
              <a:defRPr sz="1800">
                <a:solidFill>
                  <a:srgbClr val="666666"/>
                </a:solidFill>
              </a:defRPr>
            </a:lvl3pPr>
            <a:lvl4pPr rtl="0">
              <a:spcBef>
                <a:spcPts val="0"/>
              </a:spcBef>
              <a:buClr>
                <a:srgbClr val="A1CC89"/>
              </a:buClr>
              <a:buSzPct val="88888"/>
              <a:defRPr sz="1800">
                <a:solidFill>
                  <a:srgbClr val="666666"/>
                </a:solidFill>
              </a:defRPr>
            </a:lvl4pPr>
            <a:lvl5pPr rtl="0">
              <a:spcBef>
                <a:spcPts val="0"/>
              </a:spcBef>
              <a:buClr>
                <a:srgbClr val="A1CC89"/>
              </a:buClr>
              <a:buSzPct val="88888"/>
              <a:defRPr sz="1800">
                <a:solidFill>
                  <a:srgbClr val="666666"/>
                </a:solidFill>
              </a:defRPr>
            </a:lvl5pPr>
            <a:lvl6pPr rtl="0">
              <a:spcBef>
                <a:spcPts val="0"/>
              </a:spcBef>
              <a:buClr>
                <a:srgbClr val="A1CC89"/>
              </a:buClr>
              <a:buSzPct val="88888"/>
              <a:defRPr sz="1800">
                <a:solidFill>
                  <a:srgbClr val="666666"/>
                </a:solidFill>
              </a:defRPr>
            </a:lvl6pPr>
            <a:lvl7pPr rtl="0">
              <a:spcBef>
                <a:spcPts val="0"/>
              </a:spcBef>
              <a:buClr>
                <a:srgbClr val="A1CC89"/>
              </a:buClr>
              <a:buSzPct val="88888"/>
              <a:defRPr sz="1800">
                <a:solidFill>
                  <a:srgbClr val="666666"/>
                </a:solidFill>
              </a:defRPr>
            </a:lvl7pPr>
            <a:lvl8pPr rtl="0">
              <a:spcBef>
                <a:spcPts val="0"/>
              </a:spcBef>
              <a:buClr>
                <a:srgbClr val="A1CC89"/>
              </a:buClr>
              <a:buSzPct val="88888"/>
              <a:defRPr sz="1800">
                <a:solidFill>
                  <a:srgbClr val="666666"/>
                </a:solidFill>
              </a:defRPr>
            </a:lvl8pPr>
            <a:lvl9pPr rtl="0">
              <a:spcBef>
                <a:spcPts val="0"/>
              </a:spcBef>
              <a:buClr>
                <a:srgbClr val="A1CC89"/>
              </a:buClr>
              <a:buSzPct val="88888"/>
              <a:defRPr sz="1800">
                <a:solidFill>
                  <a:srgbClr val="666666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60035519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0DA3DB4-FC47-9040-B77C-B0A8D47A54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90318119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2159044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992DB62-72D6-9640-A66B-DAFBDD2719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02DA3D94-B2EF-8C44-972A-397D2E46A94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6360B58D-AB07-C544-B22B-09439D709D8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51146313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3443761-4F3D-6A48-A1EC-2977141823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F2BDC51B-C707-E343-BE1E-37C6DF95E09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D187659C-FA59-D34B-B06D-FF8C88E9858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94471126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Shape 32"/>
          <p:cNvSpPr>
            <a:spLocks noGrp="1"/>
          </p:cNvSpPr>
          <p:nvPr>
            <p:ph type="sldNum" sz="quarter" idx="2"/>
          </p:nvPr>
        </p:nvSpPr>
        <p:spPr>
          <a:xfrm>
            <a:off x="8752386" y="6526848"/>
            <a:ext cx="260647" cy="246221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6CB4B4D-7CA3-9044-876B-883B54F8677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562699"/>
      </p:ext>
    </p:extLst>
  </p:cSld>
  <p:clrMapOvr>
    <a:masterClrMapping/>
  </p:clrMapOvr>
  <p:transition xmlns:p14="http://schemas.microsoft.com/office/powerpoint/2010/main" spd="med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_AND_BODY_1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hape 20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200"/>
          </a:xfrm>
          <a:prstGeom prst="rect">
            <a:avLst/>
          </a:prstGeom>
          <a:noFill/>
          <a:ln>
            <a:noFill/>
          </a:ln>
        </p:spPr>
        <p:txBody>
          <a:bodyPr lIns="68575" tIns="68575" rIns="68575" bIns="68575" anchor="b" anchorCtr="0"/>
          <a:lstStyle>
            <a:lvl1pPr rtl="0">
              <a:spcBef>
                <a:spcPts val="0"/>
              </a:spcBef>
              <a:buClr>
                <a:srgbClr val="666666"/>
              </a:buClr>
              <a:buSzPct val="100000"/>
              <a:buNone/>
              <a:defRPr sz="3000" b="0">
                <a:solidFill>
                  <a:srgbClr val="666666"/>
                </a:solidFill>
                <a:latin typeface="Arial"/>
                <a:ea typeface="Arial"/>
                <a:cs typeface="Arial"/>
                <a:sym typeface="Arial"/>
              </a:defRPr>
            </a:lvl1pPr>
            <a:lvl2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1" name="Shape 21"/>
          <p:cNvSpPr txBox="1">
            <a:spLocks noGrp="1"/>
          </p:cNvSpPr>
          <p:nvPr>
            <p:ph type="body" idx="1"/>
          </p:nvPr>
        </p:nvSpPr>
        <p:spPr>
          <a:xfrm>
            <a:off x="457200" y="1600201"/>
            <a:ext cx="8229600" cy="49675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spcBef>
                <a:spcPts val="0"/>
              </a:spcBef>
              <a:buClr>
                <a:srgbClr val="A1CC89"/>
              </a:buClr>
              <a:buSzPct val="90000"/>
              <a:defRPr sz="2000" b="1">
                <a:solidFill>
                  <a:srgbClr val="666666"/>
                </a:solidFill>
              </a:defRPr>
            </a:lvl1pPr>
            <a:lvl2pPr rtl="0">
              <a:spcBef>
                <a:spcPts val="0"/>
              </a:spcBef>
              <a:buClr>
                <a:srgbClr val="A1CC89"/>
              </a:buClr>
              <a:buSzPct val="88888"/>
              <a:defRPr sz="1800" b="1">
                <a:solidFill>
                  <a:srgbClr val="666666"/>
                </a:solidFill>
              </a:defRPr>
            </a:lvl2pPr>
            <a:lvl3pPr rtl="0">
              <a:spcBef>
                <a:spcPts val="0"/>
              </a:spcBef>
              <a:buClr>
                <a:srgbClr val="A1CC89"/>
              </a:buClr>
              <a:buSzPct val="88888"/>
              <a:defRPr sz="1800">
                <a:solidFill>
                  <a:srgbClr val="666666"/>
                </a:solidFill>
              </a:defRPr>
            </a:lvl3pPr>
            <a:lvl4pPr rtl="0">
              <a:spcBef>
                <a:spcPts val="0"/>
              </a:spcBef>
              <a:buClr>
                <a:srgbClr val="A1CC89"/>
              </a:buClr>
              <a:buSzPct val="88888"/>
              <a:defRPr sz="1800">
                <a:solidFill>
                  <a:srgbClr val="666666"/>
                </a:solidFill>
              </a:defRPr>
            </a:lvl4pPr>
            <a:lvl5pPr rtl="0">
              <a:spcBef>
                <a:spcPts val="0"/>
              </a:spcBef>
              <a:buClr>
                <a:srgbClr val="A1CC89"/>
              </a:buClr>
              <a:buSzPct val="88888"/>
              <a:defRPr sz="1800">
                <a:solidFill>
                  <a:srgbClr val="666666"/>
                </a:solidFill>
              </a:defRPr>
            </a:lvl5pPr>
            <a:lvl6pPr rtl="0">
              <a:spcBef>
                <a:spcPts val="0"/>
              </a:spcBef>
              <a:buClr>
                <a:srgbClr val="A1CC89"/>
              </a:buClr>
              <a:buSzPct val="88888"/>
              <a:defRPr sz="1800">
                <a:solidFill>
                  <a:srgbClr val="666666"/>
                </a:solidFill>
              </a:defRPr>
            </a:lvl6pPr>
            <a:lvl7pPr rtl="0">
              <a:spcBef>
                <a:spcPts val="0"/>
              </a:spcBef>
              <a:buClr>
                <a:srgbClr val="A1CC89"/>
              </a:buClr>
              <a:buSzPct val="88888"/>
              <a:defRPr sz="1800">
                <a:solidFill>
                  <a:srgbClr val="666666"/>
                </a:solidFill>
              </a:defRPr>
            </a:lvl7pPr>
            <a:lvl8pPr rtl="0">
              <a:spcBef>
                <a:spcPts val="0"/>
              </a:spcBef>
              <a:buClr>
                <a:srgbClr val="A1CC89"/>
              </a:buClr>
              <a:buSzPct val="88888"/>
              <a:defRPr sz="1800">
                <a:solidFill>
                  <a:srgbClr val="666666"/>
                </a:solidFill>
              </a:defRPr>
            </a:lvl8pPr>
            <a:lvl9pPr rtl="0">
              <a:spcBef>
                <a:spcPts val="0"/>
              </a:spcBef>
              <a:buClr>
                <a:srgbClr val="A1CC89"/>
              </a:buClr>
              <a:buSzPct val="88888"/>
              <a:defRPr sz="1800">
                <a:solidFill>
                  <a:srgbClr val="666666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18191109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GF-blurred-background-blue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-1"/>
            <a:ext cx="9144000" cy="6858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343281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Shape 30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dirty="0"/>
              <a:t>Body Level One</a:t>
            </a:r>
          </a:p>
          <a:p>
            <a:pPr lvl="1"/>
            <a:r>
              <a:rPr dirty="0"/>
              <a:t>Body Level Two</a:t>
            </a:r>
          </a:p>
          <a:p>
            <a:pPr lvl="2"/>
            <a:r>
              <a:rPr dirty="0"/>
              <a:t>Body Level Three</a:t>
            </a:r>
          </a:p>
          <a:p>
            <a:pPr lvl="3"/>
            <a:r>
              <a:rPr dirty="0"/>
              <a:t>Body Level Four</a:t>
            </a:r>
          </a:p>
          <a:p>
            <a:pPr lvl="4"/>
            <a:r>
              <a:rPr dirty="0"/>
              <a:t>Body Level Five</a:t>
            </a:r>
          </a:p>
        </p:txBody>
      </p:sp>
      <p:sp>
        <p:nvSpPr>
          <p:cNvPr id="31" name="Shape 31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32" name="Shape 32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47365689"/>
      </p:ext>
    </p:extLst>
  </p:cSld>
  <p:clrMapOvr>
    <a:masterClrMapping/>
  </p:clrMapOvr>
  <p:transition xmlns:p14="http://schemas.microsoft.com/office/powerpoint/2010/main"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GF-blurred-background-blue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-1"/>
            <a:ext cx="9144000" cy="6858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80975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Shape 30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1" name="Shape 31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32" name="Shape 32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797907834"/>
      </p:ext>
    </p:extLst>
  </p:cSld>
  <p:clrMapOvr>
    <a:masterClrMapping/>
  </p:clrMapOvr>
  <p:transition xmlns:p14="http://schemas.microsoft.com/office/powerpoint/2010/main"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67747B7-ECC4-CB4A-9125-A6AC2560F3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36438453-9D89-BF46-8897-45FA5BB5C77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2pPr marL="685800" indent="-228600">
              <a:buFont typeface="Wingdings" panose="05000000000000000000" pitchFamily="2" charset="2"/>
              <a:buChar char="§"/>
              <a:defRPr/>
            </a:lvl2pPr>
            <a:lvl3pPr marL="1143000" indent="-228600">
              <a:buFont typeface="Courier New" panose="02070309020205020404" pitchFamily="49" charset="0"/>
              <a:buChar char="o"/>
              <a:defRPr/>
            </a:lvl3pPr>
            <a:lvl4pPr marL="1600200" indent="-228600">
              <a:buFont typeface="Wingdings" panose="05000000000000000000" pitchFamily="2" charset="2"/>
              <a:buChar char="Ø"/>
              <a:defRPr/>
            </a:lvl4pPr>
            <a:lvl5pPr marL="2057400" indent="-228600">
              <a:buFont typeface="Wingdings" panose="05000000000000000000" pitchFamily="2" charset="2"/>
              <a:buChar char="ü"/>
              <a:defRPr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2840192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3A072FA-CF7A-6A43-A265-655E0829DF6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066B7B75-D384-4E4E-A77D-DA97A27E482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4852121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67747B7-ECC4-CB4A-9125-A6AC2560F3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36438453-9D89-BF46-8897-45FA5BB5C77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2pPr marL="685800" indent="-228600">
              <a:buFont typeface="Wingdings" panose="05000000000000000000" pitchFamily="2" charset="2"/>
              <a:buChar char="§"/>
              <a:defRPr/>
            </a:lvl2pPr>
            <a:lvl3pPr marL="1143000" indent="-228600">
              <a:buFont typeface="Courier New" panose="02070309020205020404" pitchFamily="49" charset="0"/>
              <a:buChar char="o"/>
              <a:defRPr/>
            </a:lvl3pPr>
            <a:lvl4pPr marL="1600200" indent="-228600">
              <a:buFont typeface="Wingdings" panose="05000000000000000000" pitchFamily="2" charset="2"/>
              <a:buChar char="Ø"/>
              <a:defRPr/>
            </a:lvl4pPr>
            <a:lvl5pPr marL="2057400" indent="-228600">
              <a:buFont typeface="Wingdings" panose="05000000000000000000" pitchFamily="2" charset="2"/>
              <a:buChar char="ü"/>
              <a:defRPr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5828457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29734FD-7C62-3D4B-A57A-0A1B27CD1C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C4FA9067-6FF3-8A4A-AF4C-D19BBB158A1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4788263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8332AA1-252F-9740-BB26-39B7D08220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28B8E4D5-0058-5246-8FE4-5B14EA12F70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684C9654-5D9C-CC44-BDD2-65786FD720F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2268897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1.xml"/><Relationship Id="rId7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4" Type="http://schemas.openxmlformats.org/officeDocument/2006/relationships/slideLayout" Target="../slideLayouts/slideLayout9.xml"/><Relationship Id="rId5" Type="http://schemas.openxmlformats.org/officeDocument/2006/relationships/slideLayout" Target="../slideLayouts/slideLayout10.xml"/><Relationship Id="rId6" Type="http://schemas.openxmlformats.org/officeDocument/2006/relationships/slideLayout" Target="../slideLayouts/slideLayout11.xml"/><Relationship Id="rId7" Type="http://schemas.openxmlformats.org/officeDocument/2006/relationships/slideLayout" Target="../slideLayouts/slideLayout12.xml"/><Relationship Id="rId8" Type="http://schemas.openxmlformats.org/officeDocument/2006/relationships/slideLayout" Target="../slideLayouts/slideLayout13.xml"/><Relationship Id="rId9" Type="http://schemas.openxmlformats.org/officeDocument/2006/relationships/slideLayout" Target="../slideLayouts/slideLayout14.xml"/><Relationship Id="rId10" Type="http://schemas.openxmlformats.org/officeDocument/2006/relationships/theme" Target="../theme/theme2.xml"/><Relationship Id="rId11" Type="http://schemas.openxmlformats.org/officeDocument/2006/relationships/image" Target="../media/image3.emf"/><Relationship Id="rId1" Type="http://schemas.openxmlformats.org/officeDocument/2006/relationships/slideLayout" Target="../slideLayouts/slideLayout6.xml"/><Relationship Id="rId2" Type="http://schemas.openxmlformats.org/officeDocument/2006/relationships/slideLayout" Target="../slideLayouts/slideLayout7.xml"/></Relationships>
</file>

<file path=ppt/slideMasters/_rels/slideMaster3.xml.rels><?xml version="1.0" encoding="UTF-8" standalone="yes"?>
<Relationships xmlns="http://schemas.openxmlformats.org/package/2006/relationships"><Relationship Id="rId11" Type="http://schemas.openxmlformats.org/officeDocument/2006/relationships/image" Target="../media/image4.png"/><Relationship Id="rId12" Type="http://schemas.openxmlformats.org/officeDocument/2006/relationships/image" Target="../media/image5.png"/><Relationship Id="rId13" Type="http://schemas.openxmlformats.org/officeDocument/2006/relationships/image" Target="../media/image6.jpeg"/><Relationship Id="rId1" Type="http://schemas.openxmlformats.org/officeDocument/2006/relationships/slideLayout" Target="../slideLayouts/slideLayout15.xml"/><Relationship Id="rId2" Type="http://schemas.openxmlformats.org/officeDocument/2006/relationships/slideLayout" Target="../slideLayouts/slideLayout16.xml"/><Relationship Id="rId3" Type="http://schemas.openxmlformats.org/officeDocument/2006/relationships/slideLayout" Target="../slideLayouts/slideLayout17.xml"/><Relationship Id="rId4" Type="http://schemas.openxmlformats.org/officeDocument/2006/relationships/slideLayout" Target="../slideLayouts/slideLayout18.xml"/><Relationship Id="rId5" Type="http://schemas.openxmlformats.org/officeDocument/2006/relationships/slideLayout" Target="../slideLayouts/slideLayout19.xml"/><Relationship Id="rId6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1.xml"/><Relationship Id="rId8" Type="http://schemas.openxmlformats.org/officeDocument/2006/relationships/slideLayout" Target="../slideLayouts/slideLayout22.xml"/><Relationship Id="rId9" Type="http://schemas.openxmlformats.org/officeDocument/2006/relationships/slideLayout" Target="../slideLayouts/slideLayout23.xml"/><Relationship Id="rId10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7.xml"/><Relationship Id="rId5" Type="http://schemas.openxmlformats.org/officeDocument/2006/relationships/theme" Target="../theme/theme4.xml"/><Relationship Id="rId6" Type="http://schemas.openxmlformats.org/officeDocument/2006/relationships/image" Target="../media/image7.jpg"/><Relationship Id="rId1" Type="http://schemas.openxmlformats.org/officeDocument/2006/relationships/slideLayout" Target="../slideLayouts/slideLayout24.xml"/><Relationship Id="rId2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>
          <a:gsLst>
            <a:gs pos="0">
              <a:srgbClr val="2DA2BF"/>
            </a:gs>
            <a:gs pos="35000">
              <a:srgbClr val="177BA9"/>
            </a:gs>
            <a:gs pos="59000">
              <a:srgbClr val="005493">
                <a:alpha val="80000"/>
              </a:srgbClr>
            </a:gs>
            <a:gs pos="100000">
              <a:srgbClr val="00ADB6">
                <a:alpha val="56000"/>
              </a:srgb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xmlns="" id="{466B4DCB-358C-C045-A893-110ECA001692}"/>
              </a:ext>
            </a:extLst>
          </p:cNvPr>
          <p:cNvGrpSpPr/>
          <p:nvPr userDrawn="1"/>
        </p:nvGrpSpPr>
        <p:grpSpPr>
          <a:xfrm>
            <a:off x="1286368" y="382641"/>
            <a:ext cx="6571265" cy="6063176"/>
            <a:chOff x="1350495" y="562708"/>
            <a:chExt cx="6136738" cy="5662246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xmlns="" id="{96841586-7F09-7C46-A5BD-15A2DD29E780}"/>
                </a:ext>
              </a:extLst>
            </p:cNvPr>
            <p:cNvSpPr/>
            <p:nvPr/>
          </p:nvSpPr>
          <p:spPr>
            <a:xfrm>
              <a:off x="1350495" y="562708"/>
              <a:ext cx="6136738" cy="5662246"/>
            </a:xfrm>
            <a:prstGeom prst="rect">
              <a:avLst/>
            </a:prstGeom>
            <a:solidFill>
              <a:srgbClr val="FFFFFF"/>
            </a:solidFill>
            <a:ln w="244475" cap="rnd">
              <a:solidFill>
                <a:srgbClr val="2DA2BF"/>
              </a:solidFill>
              <a:prstDash val="solid"/>
              <a:round/>
            </a:ln>
            <a:effectLst>
              <a:outerShdw blurRad="127000" sx="103000" sy="103000" algn="ctr" rotWithShape="0">
                <a:srgbClr val="002060">
                  <a:alpha val="40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ctr">
              <a:spAutoFit/>
            </a:bodyPr>
            <a:lstStyle/>
            <a:p>
              <a: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Lucida Sans Unicode"/>
                <a:ea typeface="Lucida Sans Unicode"/>
                <a:cs typeface="Lucida Sans Unicode"/>
                <a:sym typeface="Lucida Sans Unicode"/>
              </a:endParaRPr>
            </a:p>
          </p:txBody>
        </p:sp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xmlns="" id="{F8606520-C12C-754D-AA6B-45BE162B4B46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66430" y="885103"/>
              <a:ext cx="5104868" cy="5017456"/>
            </a:xfrm>
            <a:prstGeom prst="rect">
              <a:avLst/>
            </a:prstGeom>
            <a:effectLst/>
          </p:spPr>
        </p:pic>
      </p:grpSp>
    </p:spTree>
    <p:extLst>
      <p:ext uri="{BB962C8B-B14F-4D97-AF65-F5344CB8AC3E}">
        <p14:creationId xmlns:p14="http://schemas.microsoft.com/office/powerpoint/2010/main" val="20007237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6" r:id="rId1"/>
    <p:sldLayoutId id="2147483788" r:id="rId2"/>
    <p:sldLayoutId id="2147483724" r:id="rId3"/>
    <p:sldLayoutId id="2147483789" r:id="rId4"/>
    <p:sldLayoutId id="2147483790" r:id="rId5"/>
  </p:sldLayoutIdLst>
  <p:hf sldNum="0"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16B85585-A1D4-3C4A-9C95-0B9EF33BE8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927834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9A3234AA-C719-1946-9CF4-A3ACAD8BA48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2388334"/>
            <a:ext cx="7886700" cy="37311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9424331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0" r:id="rId1"/>
    <p:sldLayoutId id="2147483761" r:id="rId2"/>
    <p:sldLayoutId id="2147483762" r:id="rId3"/>
    <p:sldLayoutId id="2147483763" r:id="rId4"/>
    <p:sldLayoutId id="2147483764" r:id="rId5"/>
    <p:sldLayoutId id="2147483765" r:id="rId6"/>
    <p:sldLayoutId id="2147483766" r:id="rId7"/>
    <p:sldLayoutId id="2147483767" r:id="rId8"/>
    <p:sldLayoutId id="2147483768" r:id="rId9"/>
  </p:sldLayoutIdLst>
  <p:hf sldNum="0"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bg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bg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bg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bg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21F4DEB7-715E-3C4D-A62D-F0678ADACE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06FD6B0A-513E-0C49-901B-72DC99FCBCF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xmlns="" id="{8481EDB4-B29E-E14F-8B4A-450A2946331F}"/>
              </a:ext>
            </a:extLst>
          </p:cNvPr>
          <p:cNvGrpSpPr/>
          <p:nvPr userDrawn="1"/>
        </p:nvGrpSpPr>
        <p:grpSpPr>
          <a:xfrm>
            <a:off x="-9525" y="-24383"/>
            <a:ext cx="9163050" cy="1057846"/>
            <a:chOff x="-9525" y="-24383"/>
            <a:chExt cx="9163050" cy="1057846"/>
          </a:xfrm>
        </p:grpSpPr>
        <p:grpSp>
          <p:nvGrpSpPr>
            <p:cNvPr id="8" name="Group 137">
              <a:extLst>
                <a:ext uri="{FF2B5EF4-FFF2-40B4-BE49-F238E27FC236}">
                  <a16:creationId xmlns:a16="http://schemas.microsoft.com/office/drawing/2014/main" xmlns="" id="{B9C8239D-4239-6C44-AB8B-3F36636AF2E0}"/>
                </a:ext>
              </a:extLst>
            </p:cNvPr>
            <p:cNvGrpSpPr/>
            <p:nvPr/>
          </p:nvGrpSpPr>
          <p:grpSpPr>
            <a:xfrm>
              <a:off x="-6097" y="-24383"/>
              <a:ext cx="9156194" cy="1048513"/>
              <a:chOff x="0" y="0"/>
              <a:chExt cx="13022141" cy="1491218"/>
            </a:xfrm>
          </p:grpSpPr>
          <p:pic>
            <p:nvPicPr>
              <p:cNvPr id="12" name="image.png">
                <a:extLst>
                  <a:ext uri="{FF2B5EF4-FFF2-40B4-BE49-F238E27FC236}">
                    <a16:creationId xmlns:a16="http://schemas.microsoft.com/office/drawing/2014/main" xmlns="" id="{DD1CA3B9-EE05-9743-AF2A-E88C6056E53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0" y="0"/>
                <a:ext cx="12996130" cy="1491218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  <p:pic>
            <p:nvPicPr>
              <p:cNvPr id="13" name="image.png">
                <a:extLst>
                  <a:ext uri="{FF2B5EF4-FFF2-40B4-BE49-F238E27FC236}">
                    <a16:creationId xmlns:a16="http://schemas.microsoft.com/office/drawing/2014/main" xmlns="" id="{8004C894-1165-E94C-A898-852B3632216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0" y="104038"/>
                <a:ext cx="13022141" cy="1291811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</p:grpSp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xmlns="" id="{EAC6C2B6-2FBB-E947-BDFE-12C877867179}"/>
                </a:ext>
              </a:extLst>
            </p:cNvPr>
            <p:cNvGrpSpPr/>
            <p:nvPr/>
          </p:nvGrpSpPr>
          <p:grpSpPr>
            <a:xfrm>
              <a:off x="-9525" y="-7938"/>
              <a:ext cx="9163050" cy="1041401"/>
              <a:chOff x="-9525" y="-7938"/>
              <a:chExt cx="9163050" cy="1041401"/>
            </a:xfrm>
          </p:grpSpPr>
          <p:sp>
            <p:nvSpPr>
              <p:cNvPr id="10" name="Shape 133">
                <a:extLst>
                  <a:ext uri="{FF2B5EF4-FFF2-40B4-BE49-F238E27FC236}">
                    <a16:creationId xmlns:a16="http://schemas.microsoft.com/office/drawing/2014/main" xmlns="" id="{592A0B64-A866-F64A-B247-D9FE52E46411}"/>
                  </a:ext>
                </a:extLst>
              </p:cNvPr>
              <p:cNvSpPr/>
              <p:nvPr/>
            </p:nvSpPr>
            <p:spPr>
              <a:xfrm>
                <a:off x="-9525" y="-7938"/>
                <a:ext cx="9163050" cy="10414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2" y="66"/>
                    </a:moveTo>
                    <a:lnTo>
                      <a:pt x="9513" y="0"/>
                    </a:lnTo>
                    <a:cubicBezTo>
                      <a:pt x="10276" y="3326"/>
                      <a:pt x="14325" y="12084"/>
                      <a:pt x="16368" y="12084"/>
                    </a:cubicBezTo>
                    <a:cubicBezTo>
                      <a:pt x="18412" y="12084"/>
                      <a:pt x="20679" y="5005"/>
                      <a:pt x="21578" y="1811"/>
                    </a:cubicBezTo>
                    <a:lnTo>
                      <a:pt x="21600" y="7013"/>
                    </a:lnTo>
                    <a:cubicBezTo>
                      <a:pt x="21218" y="8462"/>
                      <a:pt x="18771" y="14521"/>
                      <a:pt x="16099" y="14455"/>
                    </a:cubicBezTo>
                    <a:cubicBezTo>
                      <a:pt x="13427" y="14389"/>
                      <a:pt x="8252" y="5433"/>
                      <a:pt x="5568" y="6618"/>
                    </a:cubicBezTo>
                    <a:cubicBezTo>
                      <a:pt x="2807" y="6882"/>
                      <a:pt x="1010" y="15871"/>
                      <a:pt x="0" y="21600"/>
                    </a:cubicBezTo>
                    <a:lnTo>
                      <a:pt x="22" y="66"/>
                    </a:lnTo>
                    <a:close/>
                  </a:path>
                </a:pathLst>
              </a:custGeom>
              <a:gradFill>
                <a:gsLst>
                  <a:gs pos="0">
                    <a:srgbClr val="00EBF8">
                      <a:alpha val="54998"/>
                    </a:srgbClr>
                  </a:gs>
                  <a:gs pos="100000">
                    <a:srgbClr val="0079AF">
                      <a:alpha val="44999"/>
                    </a:srgbClr>
                  </a:gs>
                </a:gsLst>
                <a:lin ang="16200000"/>
              </a:gradFill>
            </p:spPr>
            <p:txBody>
              <a:bodyPr lIns="50799" tIns="50799" rIns="50799" bIns="50799" anchor="ctr"/>
              <a:lstStyle/>
              <a:p>
                <a:pPr defTabSz="584179">
                  <a:defRPr sz="3413">
                    <a:solidFill>
                      <a:srgbClr val="FFFFFF"/>
                    </a:solidFill>
                  </a:defRPr>
                </a:pPr>
                <a:endParaRPr sz="2400"/>
              </a:p>
            </p:txBody>
          </p:sp>
          <p:sp>
            <p:nvSpPr>
              <p:cNvPr id="11" name="Shape 134">
                <a:extLst>
                  <a:ext uri="{FF2B5EF4-FFF2-40B4-BE49-F238E27FC236}">
                    <a16:creationId xmlns:a16="http://schemas.microsoft.com/office/drawing/2014/main" xmlns="" id="{5657425D-FBF1-9341-86D7-21027127F0C3}"/>
                  </a:ext>
                </a:extLst>
              </p:cNvPr>
              <p:cNvSpPr/>
              <p:nvPr/>
            </p:nvSpPr>
            <p:spPr>
              <a:xfrm>
                <a:off x="4381500" y="-7938"/>
                <a:ext cx="4762501" cy="60721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0552" extrusionOk="0">
                    <a:moveTo>
                      <a:pt x="0" y="0"/>
                    </a:moveTo>
                    <a:cubicBezTo>
                      <a:pt x="1253" y="3703"/>
                      <a:pt x="8410" y="19349"/>
                      <a:pt x="12010" y="20475"/>
                    </a:cubicBezTo>
                    <a:cubicBezTo>
                      <a:pt x="15610" y="21600"/>
                      <a:pt x="20002" y="10128"/>
                      <a:pt x="21600" y="6752"/>
                    </a:cubicBezTo>
                    <a:lnTo>
                      <a:pt x="21600" y="218"/>
                    </a:lnTo>
                    <a:lnTo>
                      <a:pt x="0" y="0"/>
                    </a:lnTo>
                    <a:close/>
                  </a:path>
                </a:pathLst>
              </a:custGeom>
              <a:gradFill>
                <a:gsLst>
                  <a:gs pos="0">
                    <a:srgbClr val="009BE5">
                      <a:alpha val="29998"/>
                    </a:srgbClr>
                  </a:gs>
                  <a:gs pos="19999">
                    <a:srgbClr val="009BE5">
                      <a:alpha val="32998"/>
                    </a:srgbClr>
                  </a:gs>
                  <a:gs pos="100000">
                    <a:srgbClr val="00ADB6">
                      <a:alpha val="44999"/>
                    </a:srgbClr>
                  </a:gs>
                </a:gsLst>
                <a:lin ang="16200000"/>
              </a:gradFill>
            </p:spPr>
            <p:txBody>
              <a:bodyPr lIns="50799" tIns="50799" rIns="50799" bIns="50799" anchor="ctr"/>
              <a:lstStyle/>
              <a:p>
                <a:pPr defTabSz="584179">
                  <a:defRPr sz="3413">
                    <a:solidFill>
                      <a:srgbClr val="FFFFFF"/>
                    </a:solidFill>
                  </a:defRPr>
                </a:pPr>
                <a:endParaRPr sz="2400"/>
              </a:p>
            </p:txBody>
          </p:sp>
        </p:grpSp>
      </p:grpSp>
      <p:pic>
        <p:nvPicPr>
          <p:cNvPr id="14" name="Picture 13" descr="C:\Documents and Settings\jdavis\Local Settings\Temporary Internet Files\Content.Outlook\LJA38MVU\WGCLogoCLIENT-ksm.jpg">
            <a:extLst>
              <a:ext uri="{FF2B5EF4-FFF2-40B4-BE49-F238E27FC236}">
                <a16:creationId xmlns:a16="http://schemas.microsoft.com/office/drawing/2014/main" xmlns="" id="{989618BC-1EF6-9040-A7E2-DB7E4E36735A}"/>
              </a:ext>
            </a:extLst>
          </p:cNvPr>
          <p:cNvPicPr/>
          <p:nvPr userDrawn="1"/>
        </p:nvPicPr>
        <p:blipFill>
          <a:blip r:embed="rId13" cstate="print"/>
          <a:stretch>
            <a:fillRect/>
          </a:stretch>
        </p:blipFill>
        <p:spPr bwMode="auto">
          <a:xfrm>
            <a:off x="7793501" y="5674149"/>
            <a:ext cx="1114865" cy="10291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2997033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2" r:id="rId1"/>
    <p:sldLayoutId id="2147483773" r:id="rId2"/>
    <p:sldLayoutId id="2147483774" r:id="rId3"/>
    <p:sldLayoutId id="2147483775" r:id="rId4"/>
    <p:sldLayoutId id="2147483776" r:id="rId5"/>
    <p:sldLayoutId id="2147483777" r:id="rId6"/>
    <p:sldLayoutId id="2147483778" r:id="rId7"/>
    <p:sldLayoutId id="2147483779" r:id="rId8"/>
    <p:sldLayoutId id="2147483780" r:id="rId9"/>
  </p:sldLayoutIdLst>
  <p:hf sldNum="0"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>
          <a:gsLst>
            <a:gs pos="0">
              <a:srgbClr val="2DA2BF"/>
            </a:gs>
            <a:gs pos="35000">
              <a:srgbClr val="177BA9"/>
            </a:gs>
            <a:gs pos="59000">
              <a:srgbClr val="005493">
                <a:alpha val="80000"/>
              </a:srgbClr>
            </a:gs>
            <a:gs pos="100000">
              <a:srgbClr val="00ADB6">
                <a:alpha val="56000"/>
              </a:srgb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96841586-7F09-7C46-A5BD-15A2DD29E780}"/>
              </a:ext>
            </a:extLst>
          </p:cNvPr>
          <p:cNvSpPr/>
          <p:nvPr/>
        </p:nvSpPr>
        <p:spPr>
          <a:xfrm>
            <a:off x="1286368" y="382641"/>
            <a:ext cx="6571265" cy="6063176"/>
          </a:xfrm>
          <a:prstGeom prst="rect">
            <a:avLst/>
          </a:prstGeom>
          <a:solidFill>
            <a:srgbClr val="FFFFFF"/>
          </a:solidFill>
          <a:ln w="244475" cap="rnd">
            <a:solidFill>
              <a:srgbClr val="2DA2BF"/>
            </a:solidFill>
            <a:prstDash val="solid"/>
            <a:round/>
          </a:ln>
          <a:effectLst>
            <a:outerShdw blurRad="127000" sx="103000" sy="103000" algn="ctr" rotWithShape="0">
              <a:srgbClr val="002060">
                <a:alpha val="40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Lucida Sans Unicode"/>
              <a:ea typeface="Lucida Sans Unicode"/>
              <a:cs typeface="Lucida Sans Unicode"/>
              <a:sym typeface="Lucida Sans Unicode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F8606520-C12C-754D-AA6B-45BE162B4B4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0075" y="727864"/>
            <a:ext cx="5023851" cy="5372730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3240856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2" r:id="rId1"/>
    <p:sldLayoutId id="2147483793" r:id="rId2"/>
    <p:sldLayoutId id="2147483794" r:id="rId3"/>
    <p:sldLayoutId id="2147483795" r:id="rId4"/>
  </p:sldLayoutIdLst>
  <p:hf sldNum="0"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8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9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0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5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1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18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9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0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24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5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6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4" Type="http://schemas.openxmlformats.org/officeDocument/2006/relationships/image" Target="../media/image9.svg"/><Relationship Id="rId5" Type="http://schemas.openxmlformats.org/officeDocument/2006/relationships/image" Target="../media/image9.png"/><Relationship Id="rId6" Type="http://schemas.openxmlformats.org/officeDocument/2006/relationships/image" Target="../media/image11.svg"/><Relationship Id="rId7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1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15013066"/>
      </p:ext>
    </p:extLst>
  </p:cSld>
  <p:clrMapOvr>
    <a:masterClrMapping/>
  </p:clrMapOvr>
  <p:transition xmlns:p14="http://schemas.microsoft.com/office/powerpoint/2010/main"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1719262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/>
              <a:t>Proposal to Transfer Administrative Fund’s Fiscal Sponsor</a:t>
            </a:r>
          </a:p>
        </p:txBody>
      </p:sp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200" dirty="0">
                <a:solidFill>
                  <a:srgbClr val="66FF33"/>
                </a:solidFill>
              </a:rPr>
              <a:t>Donna Kreis</a:t>
            </a:r>
          </a:p>
        </p:txBody>
      </p:sp>
    </p:spTree>
    <p:extLst>
      <p:ext uri="{BB962C8B-B14F-4D97-AF65-F5344CB8AC3E}">
        <p14:creationId xmlns:p14="http://schemas.microsoft.com/office/powerpoint/2010/main" val="169967842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Our Purses</a:t>
            </a:r>
          </a:p>
        </p:txBody>
      </p:sp>
      <p:graphicFrame>
        <p:nvGraphicFramePr>
          <p:cNvPr id="6" name="Table 6">
            <a:extLst>
              <a:ext uri="{FF2B5EF4-FFF2-40B4-BE49-F238E27FC236}">
                <a16:creationId xmlns:a16="http://schemas.microsoft.com/office/drawing/2014/main" xmlns="" id="{DFB842A6-E3C1-4640-9CF9-C5C7D0C4A52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20356622"/>
              </p:ext>
            </p:extLst>
          </p:nvPr>
        </p:nvGraphicFramePr>
        <p:xfrm>
          <a:off x="462224" y="2749840"/>
          <a:ext cx="8330085" cy="1889759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871566">
                  <a:extLst>
                    <a:ext uri="{9D8B030D-6E8A-4147-A177-3AD203B41FA5}">
                      <a16:colId xmlns:a16="http://schemas.microsoft.com/office/drawing/2014/main" xmlns="" val="2421300521"/>
                    </a:ext>
                  </a:extLst>
                </a:gridCol>
                <a:gridCol w="5458519">
                  <a:extLst>
                    <a:ext uri="{9D8B030D-6E8A-4147-A177-3AD203B41FA5}">
                      <a16:colId xmlns:a16="http://schemas.microsoft.com/office/drawing/2014/main" xmlns="" val="1014831933"/>
                    </a:ext>
                  </a:extLst>
                </a:gridCol>
              </a:tblGrid>
              <a:tr h="356884">
                <a:tc>
                  <a:txBody>
                    <a:bodyPr/>
                    <a:lstStyle/>
                    <a:p>
                      <a:r>
                        <a:rPr lang="en-US" sz="2800" kern="1200" dirty="0">
                          <a:solidFill>
                            <a:srgbClr val="66FF33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Purse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2800" kern="1200" dirty="0">
                          <a:solidFill>
                            <a:srgbClr val="66FF33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Fiscal Sponsor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907172683"/>
                  </a:ext>
                </a:extLst>
              </a:tr>
              <a:tr h="393784">
                <a:tc>
                  <a:txBody>
                    <a:bodyPr/>
                    <a:lstStyle/>
                    <a:p>
                      <a:r>
                        <a:rPr lang="en-US" sz="2400" dirty="0">
                          <a:solidFill>
                            <a:schemeClr val="bg1"/>
                          </a:solidFill>
                        </a:rPr>
                        <a:t>Endowed Fund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solidFill>
                            <a:schemeClr val="bg1"/>
                          </a:solidFill>
                        </a:rPr>
                        <a:t>Community Foundation of Harford County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7036651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>
                          <a:solidFill>
                            <a:schemeClr val="bg1"/>
                          </a:solidFill>
                        </a:rPr>
                        <a:t>Grant Fund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err="1">
                          <a:solidFill>
                            <a:schemeClr val="bg1"/>
                          </a:solidFill>
                        </a:rPr>
                        <a:t>Growfund</a:t>
                      </a:r>
                      <a:r>
                        <a:rPr lang="en-US" sz="2400" dirty="0">
                          <a:solidFill>
                            <a:schemeClr val="bg1"/>
                          </a:solidFill>
                        </a:rPr>
                        <a:t> (a Global Impact platform)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94490159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>
                          <a:solidFill>
                            <a:schemeClr val="bg1"/>
                          </a:solidFill>
                        </a:rPr>
                        <a:t>Administrative Fund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solidFill>
                            <a:schemeClr val="bg1"/>
                          </a:solidFill>
                        </a:rPr>
                        <a:t>Global Impact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16571007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3106920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Proposal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Transfer the Administrative Fund from Global Impact to the Faith Based Nonprofit Resource Center.</a:t>
            </a:r>
          </a:p>
          <a:p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490681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What is the Faith Based Nonprofit Resource Center?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2513936"/>
            <a:ext cx="7886700" cy="3731112"/>
          </a:xfrm>
        </p:spPr>
        <p:txBody>
          <a:bodyPr>
            <a:normAutofit/>
          </a:bodyPr>
          <a:lstStyle/>
          <a:p>
            <a:r>
              <a:rPr lang="en-US" dirty="0"/>
              <a:t>A </a:t>
            </a:r>
            <a:r>
              <a:rPr lang="en-US" u="sng" dirty="0"/>
              <a:t>local</a:t>
            </a:r>
            <a:r>
              <a:rPr lang="en-US" dirty="0"/>
              <a:t>, 501(c)(3) nonprofit organization.</a:t>
            </a:r>
          </a:p>
          <a:p>
            <a:r>
              <a:rPr lang="en-US" dirty="0"/>
              <a:t>Their mission is to help organizations fulfill their missions and thrive.</a:t>
            </a:r>
          </a:p>
          <a:p>
            <a:r>
              <a:rPr lang="en-US" dirty="0"/>
              <a:t>While their focus is primarily supporting faith-based organizations, they offer fiscal sponsorship to groups who share the same mission.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076425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Impact to Members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For electronic payment, no change. </a:t>
            </a:r>
          </a:p>
          <a:p>
            <a:r>
              <a:rPr lang="en-US" dirty="0"/>
              <a:t>For check payment, endorse the check to the Faith Based Nonprofit Resource Center.</a:t>
            </a:r>
          </a:p>
          <a:p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786116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Advantages to WGC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Reduced fees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xmlns="" id="{B982BD1F-EEAE-4511-8B06-B98030CE84E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30739069"/>
              </p:ext>
            </p:extLst>
          </p:nvPr>
        </p:nvGraphicFramePr>
        <p:xfrm>
          <a:off x="376812" y="3309346"/>
          <a:ext cx="8415494" cy="2529839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805164">
                  <a:extLst>
                    <a:ext uri="{9D8B030D-6E8A-4147-A177-3AD203B41FA5}">
                      <a16:colId xmlns:a16="http://schemas.microsoft.com/office/drawing/2014/main" xmlns="" val="3476577596"/>
                    </a:ext>
                  </a:extLst>
                </a:gridCol>
                <a:gridCol w="3039602">
                  <a:extLst>
                    <a:ext uri="{9D8B030D-6E8A-4147-A177-3AD203B41FA5}">
                      <a16:colId xmlns:a16="http://schemas.microsoft.com/office/drawing/2014/main" xmlns="" val="1770101075"/>
                    </a:ext>
                  </a:extLst>
                </a:gridCol>
                <a:gridCol w="2570728">
                  <a:extLst>
                    <a:ext uri="{9D8B030D-6E8A-4147-A177-3AD203B41FA5}">
                      <a16:colId xmlns:a16="http://schemas.microsoft.com/office/drawing/2014/main" xmlns="" val="329998797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2800" kern="1200" dirty="0">
                          <a:solidFill>
                            <a:srgbClr val="66FF33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Fiscal Sponsor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2800" kern="1200" dirty="0">
                          <a:solidFill>
                            <a:srgbClr val="66FF33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Fees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2800" kern="1200" dirty="0">
                          <a:solidFill>
                            <a:srgbClr val="66FF33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Cost Savings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16757644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>
                          <a:solidFill>
                            <a:schemeClr val="bg1"/>
                          </a:solidFill>
                        </a:rPr>
                        <a:t>Global Impact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solidFill>
                            <a:schemeClr val="bg1"/>
                          </a:solidFill>
                        </a:rPr>
                        <a:t>$200/</a:t>
                      </a:r>
                      <a:r>
                        <a:rPr lang="en-US" sz="2400" dirty="0" err="1">
                          <a:solidFill>
                            <a:schemeClr val="bg1"/>
                          </a:solidFill>
                        </a:rPr>
                        <a:t>mth</a:t>
                      </a:r>
                      <a:r>
                        <a:rPr lang="en-US" sz="2400" dirty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n-US" sz="2400" dirty="0">
                          <a:solidFill>
                            <a:schemeClr val="bg1"/>
                          </a:solidFill>
                          <a:sym typeface="Wingdings" panose="05000000000000000000" pitchFamily="2" charset="2"/>
                        </a:rPr>
                        <a:t> $2,400/</a:t>
                      </a:r>
                      <a:r>
                        <a:rPr lang="en-US" sz="2400" dirty="0" err="1">
                          <a:solidFill>
                            <a:schemeClr val="bg1"/>
                          </a:solidFill>
                          <a:sym typeface="Wingdings" panose="05000000000000000000" pitchFamily="2" charset="2"/>
                        </a:rPr>
                        <a:t>yr</a:t>
                      </a:r>
                      <a:endParaRPr lang="en-US" sz="24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</a:rPr>
                        <a:t>$2,080/</a:t>
                      </a:r>
                      <a:r>
                        <a:rPr lang="en-US" sz="2400" dirty="0" err="1">
                          <a:solidFill>
                            <a:schemeClr val="bg1"/>
                          </a:solidFill>
                        </a:rPr>
                        <a:t>yr</a:t>
                      </a:r>
                      <a:endParaRPr lang="en-US" sz="2400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49430466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>
                          <a:solidFill>
                            <a:schemeClr val="bg1"/>
                          </a:solidFill>
                        </a:rPr>
                        <a:t>Faith Based Nonprofit Resource Center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solidFill>
                            <a:schemeClr val="bg1"/>
                          </a:solidFill>
                        </a:rPr>
                        <a:t>8% of $$ received </a:t>
                      </a:r>
                      <a:r>
                        <a:rPr lang="en-US" sz="2400" dirty="0">
                          <a:solidFill>
                            <a:schemeClr val="bg1"/>
                          </a:solidFill>
                          <a:sym typeface="Wingdings" panose="05000000000000000000" pitchFamily="2" charset="2"/>
                        </a:rPr>
                        <a:t> $320/</a:t>
                      </a:r>
                      <a:r>
                        <a:rPr lang="en-US" sz="2400" dirty="0" err="1">
                          <a:solidFill>
                            <a:schemeClr val="bg1"/>
                          </a:solidFill>
                          <a:sym typeface="Wingdings" panose="05000000000000000000" pitchFamily="2" charset="2"/>
                        </a:rPr>
                        <a:t>yr</a:t>
                      </a:r>
                      <a:r>
                        <a:rPr lang="en-US" sz="2400" dirty="0">
                          <a:solidFill>
                            <a:schemeClr val="bg1"/>
                          </a:solidFill>
                          <a:sym typeface="Wingdings" panose="05000000000000000000" pitchFamily="2" charset="2"/>
                        </a:rPr>
                        <a:t> (80 members)</a:t>
                      </a:r>
                      <a:endParaRPr lang="en-US" sz="24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81515857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2246715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Advantages to WGC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More frequent reporting and reimbursements</a:t>
            </a:r>
          </a:p>
          <a:p>
            <a:pPr lvl="1"/>
            <a:r>
              <a:rPr lang="en-US" dirty="0"/>
              <a:t>Global Impact – quarterly</a:t>
            </a:r>
          </a:p>
          <a:p>
            <a:pPr lvl="1"/>
            <a:r>
              <a:rPr lang="en-US" dirty="0"/>
              <a:t>Faith Based Nonprofit Resource Center – monthly</a:t>
            </a:r>
          </a:p>
          <a:p>
            <a:r>
              <a:rPr lang="en-US" dirty="0"/>
              <a:t>Bill payment</a:t>
            </a:r>
          </a:p>
          <a:p>
            <a:r>
              <a:rPr lang="en-US" dirty="0"/>
              <a:t>Can cover payment transaction fees </a:t>
            </a:r>
          </a:p>
          <a:p>
            <a:endParaRPr lang="en-US" dirty="0"/>
          </a:p>
          <a:p>
            <a:pPr marL="457200" lvl="1" indent="0">
              <a:buNone/>
            </a:pPr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075350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Next Steps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Member vote</a:t>
            </a:r>
          </a:p>
          <a:p>
            <a:r>
              <a:rPr lang="en-US" dirty="0"/>
              <a:t>Submit Application for Fiscal Sponsorship</a:t>
            </a:r>
          </a:p>
          <a:p>
            <a:r>
              <a:rPr lang="en-US" dirty="0"/>
              <a:t>$79 application fee</a:t>
            </a:r>
          </a:p>
          <a:p>
            <a:r>
              <a:rPr lang="en-US" dirty="0"/>
              <a:t>Contact Global Impact to request transfer of administrative fund to Faith Based Nonprofit Resource Center</a:t>
            </a:r>
          </a:p>
          <a:p>
            <a:r>
              <a:rPr lang="en-US" dirty="0"/>
              <a:t>Update the hyperlink to the Administrative Fund payment on WGC website</a:t>
            </a:r>
          </a:p>
          <a:p>
            <a:endParaRPr lang="en-US" dirty="0"/>
          </a:p>
          <a:p>
            <a:pPr marL="457200" lvl="1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671261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/>
          <p:cNvSpPr>
            <a:spLocks noGrp="1"/>
          </p:cNvSpPr>
          <p:nvPr>
            <p:ph type="title"/>
          </p:nvPr>
        </p:nvSpPr>
        <p:spPr>
          <a:xfrm>
            <a:off x="623888" y="418523"/>
            <a:ext cx="7886700" cy="2852737"/>
          </a:xfrm>
        </p:spPr>
        <p:txBody>
          <a:bodyPr>
            <a:normAutofit/>
          </a:bodyPr>
          <a:lstStyle/>
          <a:p>
            <a:pPr algn="ctr"/>
            <a:r>
              <a:rPr lang="en-US" dirty="0"/>
              <a:t>Grant Committee Report</a:t>
            </a:r>
          </a:p>
        </p:txBody>
      </p:sp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n-US" sz="3200" dirty="0">
                <a:solidFill>
                  <a:srgbClr val="66FF33"/>
                </a:solidFill>
              </a:rPr>
              <a:t>Sara Burley</a:t>
            </a:r>
          </a:p>
          <a:p>
            <a:pPr algn="ctr"/>
            <a:r>
              <a:rPr lang="en-US" sz="3200" dirty="0">
                <a:solidFill>
                  <a:srgbClr val="66FF33"/>
                </a:solidFill>
              </a:rPr>
              <a:t>Sarah Ortiz-Brown</a:t>
            </a:r>
          </a:p>
        </p:txBody>
      </p:sp>
    </p:spTree>
    <p:extLst>
      <p:ext uri="{BB962C8B-B14F-4D97-AF65-F5344CB8AC3E}">
        <p14:creationId xmlns:p14="http://schemas.microsoft.com/office/powerpoint/2010/main" val="151721599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67875" y="2112720"/>
            <a:ext cx="8301039" cy="4112479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ü"/>
            </a:pPr>
            <a:r>
              <a:rPr lang="en-US" sz="2200" dirty="0"/>
              <a:t>January 11 –  Guidelines and application posted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sz="2200" dirty="0"/>
              <a:t>January 25 – Pre-application meeting for potential applicants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sz="2200" dirty="0"/>
              <a:t>February 4 – Grant Committee meeting</a:t>
            </a:r>
          </a:p>
          <a:p>
            <a:r>
              <a:rPr lang="en-US" sz="2200" dirty="0"/>
              <a:t>March 12 – Applications due </a:t>
            </a:r>
          </a:p>
          <a:p>
            <a:r>
              <a:rPr lang="en-US" sz="2200" dirty="0"/>
              <a:t>March 17 to  April 21 – Individual reviews by Committee</a:t>
            </a:r>
          </a:p>
          <a:p>
            <a:r>
              <a:rPr lang="en-US" sz="2200" dirty="0"/>
              <a:t>April 23 – Committee meeting - discussion and recommendations</a:t>
            </a:r>
          </a:p>
          <a:p>
            <a:r>
              <a:rPr lang="en-US" sz="2200" dirty="0"/>
              <a:t>April 28 – Recommendations to Board</a:t>
            </a:r>
          </a:p>
          <a:p>
            <a:r>
              <a:rPr lang="en-US" sz="2200" dirty="0"/>
              <a:t>May 19 – General membership meeting vote on recommendations</a:t>
            </a:r>
          </a:p>
          <a:p>
            <a:r>
              <a:rPr lang="en-US" sz="2200" dirty="0"/>
              <a:t>June – Notification to grantees, funds disbursed, press release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563336" y="787157"/>
            <a:ext cx="7886700" cy="1325563"/>
          </a:xfrm>
        </p:spPr>
        <p:txBody>
          <a:bodyPr/>
          <a:lstStyle/>
          <a:p>
            <a:pPr algn="ctr"/>
            <a:r>
              <a:rPr lang="en-US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2021 Grant Year Timeline</a:t>
            </a:r>
          </a:p>
        </p:txBody>
      </p:sp>
    </p:spTree>
    <p:extLst>
      <p:ext uri="{BB962C8B-B14F-4D97-AF65-F5344CB8AC3E}">
        <p14:creationId xmlns:p14="http://schemas.microsoft.com/office/powerpoint/2010/main" val="31339995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2268537"/>
            <a:ext cx="7886700" cy="1313979"/>
          </a:xfrm>
        </p:spPr>
        <p:txBody>
          <a:bodyPr/>
          <a:lstStyle/>
          <a:p>
            <a:pPr algn="ctr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Welcome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349310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/>
          <p:cNvSpPr>
            <a:spLocks noGrp="1"/>
          </p:cNvSpPr>
          <p:nvPr>
            <p:ph type="title"/>
          </p:nvPr>
        </p:nvSpPr>
        <p:spPr>
          <a:xfrm>
            <a:off x="623888" y="1242490"/>
            <a:ext cx="7886700" cy="2852737"/>
          </a:xfrm>
        </p:spPr>
        <p:txBody>
          <a:bodyPr/>
          <a:lstStyle/>
          <a:p>
            <a:pPr algn="ctr"/>
            <a:r>
              <a:rPr lang="en-US" dirty="0"/>
              <a:t>Membership and Outreach Committee Report</a:t>
            </a:r>
          </a:p>
        </p:txBody>
      </p:sp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200" dirty="0">
                <a:solidFill>
                  <a:srgbClr val="66FF33"/>
                </a:solidFill>
              </a:rPr>
              <a:t>Donna Kahoe</a:t>
            </a:r>
          </a:p>
        </p:txBody>
      </p:sp>
    </p:spTree>
    <p:extLst>
      <p:ext uri="{BB962C8B-B14F-4D97-AF65-F5344CB8AC3E}">
        <p14:creationId xmlns:p14="http://schemas.microsoft.com/office/powerpoint/2010/main" val="305769317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Membership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2020 – 81 Members</a:t>
            </a:r>
          </a:p>
          <a:p>
            <a:pPr marL="457200" lvl="1" indent="0">
              <a:buNone/>
            </a:pPr>
            <a:endParaRPr lang="en-US" dirty="0">
              <a:solidFill>
                <a:srgbClr val="66FF33"/>
              </a:solidFill>
            </a:endParaRPr>
          </a:p>
          <a:p>
            <a:r>
              <a:rPr lang="en-US" dirty="0"/>
              <a:t>2021 – </a:t>
            </a:r>
            <a:r>
              <a:rPr lang="en-US" dirty="0">
                <a:solidFill>
                  <a:srgbClr val="66FF33"/>
                </a:solidFill>
              </a:rPr>
              <a:t>5 New Members to date this year!</a:t>
            </a:r>
          </a:p>
          <a:p>
            <a:pPr marL="457200" lvl="1" indent="0">
              <a:buNone/>
            </a:pPr>
            <a:endParaRPr lang="en-US" dirty="0">
              <a:solidFill>
                <a:srgbClr val="66FF33"/>
              </a:solidFill>
            </a:endParaRPr>
          </a:p>
          <a:p>
            <a:r>
              <a:rPr lang="en-US" dirty="0"/>
              <a:t>2021– Members Renewed</a:t>
            </a:r>
          </a:p>
          <a:p>
            <a:pPr lvl="1"/>
            <a:r>
              <a:rPr lang="en-US" dirty="0">
                <a:solidFill>
                  <a:srgbClr val="66FF33"/>
                </a:solidFill>
              </a:rPr>
              <a:t>8 members renewed or starting monthly payment</a:t>
            </a:r>
          </a:p>
          <a:p>
            <a:pPr marL="457200" lvl="1" indent="0">
              <a:buNone/>
            </a:pPr>
            <a:endParaRPr lang="en-US" dirty="0">
              <a:solidFill>
                <a:srgbClr val="66FF33"/>
              </a:solidFill>
            </a:endParaRPr>
          </a:p>
          <a:p>
            <a:pPr lvl="1"/>
            <a:endParaRPr lang="en-US" dirty="0">
              <a:solidFill>
                <a:srgbClr val="66FF33"/>
              </a:solidFill>
            </a:endParaRPr>
          </a:p>
          <a:p>
            <a:pPr marL="457200" lvl="1" indent="0">
              <a:buNone/>
            </a:pPr>
            <a:endParaRPr lang="en-US" dirty="0">
              <a:solidFill>
                <a:srgbClr val="66FF3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602839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6659" y="738554"/>
            <a:ext cx="7886700" cy="1325563"/>
          </a:xfrm>
        </p:spPr>
        <p:txBody>
          <a:bodyPr/>
          <a:lstStyle/>
          <a:p>
            <a:pPr algn="ctr"/>
            <a:r>
              <a:rPr lang="en-US" dirty="0"/>
              <a:t>Schedule – Committee Meetings &amp; Member Events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lvl="1" indent="0">
              <a:buNone/>
            </a:pPr>
            <a:endParaRPr lang="en-US" dirty="0">
              <a:solidFill>
                <a:srgbClr val="66FF33"/>
              </a:solidFill>
            </a:endParaRPr>
          </a:p>
          <a:p>
            <a:pPr lvl="1"/>
            <a:endParaRPr lang="en-US" dirty="0">
              <a:solidFill>
                <a:srgbClr val="66FF33"/>
              </a:solidFill>
            </a:endParaRPr>
          </a:p>
          <a:p>
            <a:pPr marL="457200" lvl="1" indent="0">
              <a:buNone/>
            </a:pPr>
            <a:endParaRPr lang="en-US" dirty="0">
              <a:solidFill>
                <a:srgbClr val="66FF33"/>
              </a:solidFill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A9443709-B1F7-416F-8830-0217F68178DA}"/>
              </a:ext>
            </a:extLst>
          </p:cNvPr>
          <p:cNvSpPr/>
          <p:nvPr/>
        </p:nvSpPr>
        <p:spPr>
          <a:xfrm>
            <a:off x="226089" y="2325316"/>
            <a:ext cx="9008346" cy="43704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spcBef>
                <a:spcPts val="900"/>
              </a:spcBef>
              <a:buFont typeface="Arial" panose="020B0604020202020204" pitchFamily="34" charset="0"/>
              <a:buChar char="•"/>
            </a:pPr>
            <a:r>
              <a:rPr lang="en-US" sz="2800" kern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April 15, 2021 @ 6pm (virtual) Committee meeting</a:t>
            </a:r>
          </a:p>
          <a:p>
            <a:pPr marL="285750" indent="-285750">
              <a:spcBef>
                <a:spcPts val="900"/>
              </a:spcBef>
              <a:buFont typeface="Arial" panose="020B0604020202020204" pitchFamily="34" charset="0"/>
              <a:buChar char="•"/>
            </a:pPr>
            <a:r>
              <a:rPr lang="en-US" sz="2800" kern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May 13, 2021 @ 6pm (virtual) Open Invitation      Meet &amp; Greet to showcase 2020 Grantees</a:t>
            </a:r>
          </a:p>
          <a:p>
            <a:pPr marL="285750" indent="-285750">
              <a:spcBef>
                <a:spcPts val="900"/>
              </a:spcBef>
              <a:buFont typeface="Arial" panose="020B0604020202020204" pitchFamily="34" charset="0"/>
              <a:buChar char="•"/>
            </a:pPr>
            <a:r>
              <a:rPr lang="en-US" sz="2800" kern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June 17, 2021 @ 6pm (virtual) Committee meeting</a:t>
            </a:r>
          </a:p>
          <a:p>
            <a:pPr marL="285750" indent="-285750">
              <a:spcBef>
                <a:spcPts val="900"/>
              </a:spcBef>
              <a:buFont typeface="Arial" panose="020B0604020202020204" pitchFamily="34" charset="0"/>
              <a:buChar char="•"/>
            </a:pPr>
            <a:r>
              <a:rPr lang="en-US" sz="2800" kern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July 15, 2021 @ 6pm Open Invitation Meet &amp; Greet (location tba)</a:t>
            </a:r>
          </a:p>
          <a:p>
            <a:pPr marL="285750" indent="-285750">
              <a:spcBef>
                <a:spcPts val="900"/>
              </a:spcBef>
              <a:buFont typeface="Arial" panose="020B0604020202020204" pitchFamily="34" charset="0"/>
              <a:buChar char="•"/>
            </a:pPr>
            <a:r>
              <a:rPr lang="en-US" sz="2800" kern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August 19, 2021 @ 6pm (virtual) Committee meeting  </a:t>
            </a:r>
          </a:p>
          <a:p>
            <a:endParaRPr lang="en-US" sz="2800" kern="1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Watch the WGC website for more Event dates and details!</a:t>
            </a:r>
          </a:p>
        </p:txBody>
      </p:sp>
    </p:spTree>
    <p:extLst>
      <p:ext uri="{BB962C8B-B14F-4D97-AF65-F5344CB8AC3E}">
        <p14:creationId xmlns:p14="http://schemas.microsoft.com/office/powerpoint/2010/main" val="419917296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526472" y="1371600"/>
            <a:ext cx="7952365" cy="4724400"/>
          </a:xfrm>
        </p:spPr>
        <p:txBody>
          <a:bodyPr>
            <a:normAutofit fontScale="25000" lnSpcReduction="20000"/>
          </a:bodyPr>
          <a:lstStyle/>
          <a:p>
            <a:pPr marL="137160" indent="0" algn="ctr">
              <a:lnSpc>
                <a:spcPct val="90000"/>
              </a:lnSpc>
              <a:buNone/>
            </a:pPr>
            <a:endParaRPr lang="en-US" sz="2600" b="1" u="sng" dirty="0"/>
          </a:p>
          <a:p>
            <a:pPr marL="137160" indent="0" algn="ctr">
              <a:lnSpc>
                <a:spcPct val="90000"/>
              </a:lnSpc>
              <a:buNone/>
            </a:pPr>
            <a:r>
              <a:rPr lang="en-US" sz="16000" i="1" dirty="0">
                <a:solidFill>
                  <a:srgbClr val="66FF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greater our membership, the greater our giving!</a:t>
            </a:r>
          </a:p>
          <a:p>
            <a:pPr marL="137160" indent="0" algn="ctr">
              <a:lnSpc>
                <a:spcPct val="90000"/>
              </a:lnSpc>
              <a:buNone/>
            </a:pPr>
            <a:endParaRPr lang="en-US" sz="9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94360" indent="-457200" algn="ctr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9600" dirty="0">
                <a:latin typeface="Arial" panose="020B0604020202020204" pitchFamily="34" charset="0"/>
                <a:cs typeface="Arial" panose="020B0604020202020204" pitchFamily="34" charset="0"/>
              </a:rPr>
              <a:t>Do you have a friend, family member or colleague who is interested in the Women’s Giving Circle? </a:t>
            </a:r>
            <a:br>
              <a:rPr lang="en-US" sz="96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9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94360" indent="-457200" algn="ctr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9600" dirty="0">
                <a:latin typeface="Arial" panose="020B0604020202020204" pitchFamily="34" charset="0"/>
                <a:cs typeface="Arial" panose="020B0604020202020204" pitchFamily="34" charset="0"/>
              </a:rPr>
              <a:t>Share with them power of women’s philanthropy!</a:t>
            </a:r>
            <a:br>
              <a:rPr lang="en-US" sz="96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9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94360" indent="-457200" algn="ctr">
              <a:lnSpc>
                <a:spcPct val="90000"/>
              </a:lnSpc>
              <a:spcBef>
                <a:spcPts val="0"/>
              </a:spcBef>
              <a:buNone/>
            </a:pPr>
            <a:r>
              <a:rPr lang="en-US" sz="9600" dirty="0">
                <a:latin typeface="Arial" panose="020B0604020202020204" pitchFamily="34" charset="0"/>
                <a:cs typeface="Arial" panose="020B0604020202020204" pitchFamily="34" charset="0"/>
              </a:rPr>
              <a:t>We are neighbors helping neighbors!</a:t>
            </a:r>
          </a:p>
          <a:p>
            <a:pPr marL="594360" indent="-457200" algn="ctr">
              <a:lnSpc>
                <a:spcPct val="90000"/>
              </a:lnSpc>
              <a:buNone/>
            </a:pPr>
            <a:endParaRPr lang="en-US" sz="9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94360" indent="-457200" algn="ctr">
              <a:lnSpc>
                <a:spcPct val="90000"/>
              </a:lnSpc>
              <a:buNone/>
            </a:pPr>
            <a:r>
              <a:rPr lang="en-US" sz="8000" b="1" dirty="0"/>
              <a:t> </a:t>
            </a:r>
          </a:p>
          <a:p>
            <a:pPr marL="594360" indent="-457200">
              <a:lnSpc>
                <a:spcPct val="90000"/>
              </a:lnSpc>
              <a:buNone/>
            </a:pPr>
            <a:endParaRPr lang="en-US" sz="2200" b="1" dirty="0"/>
          </a:p>
          <a:p>
            <a:pPr marL="594360" indent="-457200">
              <a:lnSpc>
                <a:spcPct val="90000"/>
              </a:lnSpc>
              <a:buNone/>
            </a:pPr>
            <a:endParaRPr lang="en-US" sz="2200" b="1" dirty="0"/>
          </a:p>
          <a:p>
            <a:pPr marL="594360" indent="-457200">
              <a:lnSpc>
                <a:spcPct val="90000"/>
              </a:lnSpc>
              <a:buNone/>
            </a:pPr>
            <a:r>
              <a:rPr lang="en-US" dirty="0"/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26072178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Renew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Go to the “Join/Renew” page of our website at: www.harfordwomengiving.org</a:t>
            </a:r>
          </a:p>
          <a:p>
            <a:endParaRPr lang="en-US" dirty="0"/>
          </a:p>
          <a:p>
            <a:r>
              <a:rPr lang="en-US" dirty="0"/>
              <a:t>Options:</a:t>
            </a:r>
          </a:p>
          <a:p>
            <a:pPr lvl="1"/>
            <a:r>
              <a:rPr lang="en-US" dirty="0">
                <a:solidFill>
                  <a:srgbClr val="66FF33"/>
                </a:solidFill>
              </a:rPr>
              <a:t>Credit Card</a:t>
            </a:r>
          </a:p>
          <a:p>
            <a:pPr lvl="1"/>
            <a:r>
              <a:rPr lang="en-US" dirty="0">
                <a:solidFill>
                  <a:srgbClr val="66FF33"/>
                </a:solidFill>
              </a:rPr>
              <a:t>Electronic Check</a:t>
            </a:r>
          </a:p>
          <a:p>
            <a:pPr lvl="1"/>
            <a:r>
              <a:rPr lang="en-US" dirty="0">
                <a:solidFill>
                  <a:srgbClr val="66FF33"/>
                </a:solidFill>
              </a:rPr>
              <a:t>Paper Check – Grant Check Requires Registration with </a:t>
            </a:r>
            <a:r>
              <a:rPr lang="en-US" dirty="0" err="1">
                <a:solidFill>
                  <a:srgbClr val="66FF33"/>
                </a:solidFill>
              </a:rPr>
              <a:t>Growfund</a:t>
            </a:r>
            <a:endParaRPr lang="en-US" dirty="0">
              <a:solidFill>
                <a:srgbClr val="66FF33"/>
              </a:solidFill>
            </a:endParaRPr>
          </a:p>
          <a:p>
            <a:pPr lvl="1"/>
            <a:endParaRPr lang="en-US" dirty="0"/>
          </a:p>
          <a:p>
            <a:r>
              <a:rPr lang="en-US" dirty="0"/>
              <a:t>Instructions online or send an email to: wgcharfordmembership@gmail.com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518249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Stay Connected!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“Like" the WGC Facebook page and “share” the posted news and events</a:t>
            </a:r>
          </a:p>
          <a:p>
            <a:r>
              <a:rPr lang="en-US" dirty="0"/>
              <a:t>Follow us on Instagram</a:t>
            </a:r>
          </a:p>
          <a:p>
            <a:r>
              <a:rPr lang="en-US" dirty="0"/>
              <a:t>Visit our website</a:t>
            </a:r>
          </a:p>
          <a:p>
            <a:r>
              <a:rPr lang="en-US" dirty="0"/>
              <a:t>Forward emails and posts to your philanthropic friends</a:t>
            </a:r>
          </a:p>
          <a:p>
            <a:r>
              <a:rPr lang="en-US" dirty="0"/>
              <a:t>Update your email address as needed!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487553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/>
          <p:cNvSpPr>
            <a:spLocks noGrp="1"/>
          </p:cNvSpPr>
          <p:nvPr>
            <p:ph type="title"/>
          </p:nvPr>
        </p:nvSpPr>
        <p:spPr>
          <a:xfrm>
            <a:off x="623888" y="882267"/>
            <a:ext cx="7886700" cy="2852737"/>
          </a:xfrm>
        </p:spPr>
        <p:txBody>
          <a:bodyPr>
            <a:normAutofit/>
          </a:bodyPr>
          <a:lstStyle/>
          <a:p>
            <a:pPr algn="ctr"/>
            <a:r>
              <a:rPr lang="en-US" dirty="0"/>
              <a:t>10</a:t>
            </a:r>
            <a:r>
              <a:rPr lang="en-US" baseline="30000" dirty="0"/>
              <a:t>th</a:t>
            </a:r>
            <a:r>
              <a:rPr lang="en-US" dirty="0"/>
              <a:t> Anniversary Committee Report</a:t>
            </a:r>
          </a:p>
        </p:txBody>
      </p:sp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200" dirty="0">
                <a:solidFill>
                  <a:srgbClr val="66FF33"/>
                </a:solidFill>
              </a:rPr>
              <a:t>Sherifa Clarke</a:t>
            </a:r>
          </a:p>
          <a:p>
            <a:pPr algn="ctr"/>
            <a:r>
              <a:rPr lang="en-US" sz="3200" dirty="0">
                <a:solidFill>
                  <a:srgbClr val="66FF33"/>
                </a:solidFill>
              </a:rPr>
              <a:t>Robin Tomechko</a:t>
            </a:r>
          </a:p>
        </p:txBody>
      </p:sp>
    </p:spTree>
    <p:extLst>
      <p:ext uri="{BB962C8B-B14F-4D97-AF65-F5344CB8AC3E}">
        <p14:creationId xmlns:p14="http://schemas.microsoft.com/office/powerpoint/2010/main" val="36787868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dirty="0"/>
              <a:t>10</a:t>
            </a:r>
            <a:r>
              <a:rPr lang="en-US" baseline="30000" dirty="0"/>
              <a:t>th</a:t>
            </a:r>
            <a:r>
              <a:rPr lang="en-US" dirty="0"/>
              <a:t> Anniversary and Grantee Recognition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October 7</a:t>
            </a:r>
            <a:r>
              <a:rPr lang="en-US" baseline="30000" dirty="0"/>
              <a:t>th</a:t>
            </a:r>
            <a:r>
              <a:rPr lang="en-US" dirty="0"/>
              <a:t> at Vandiver Inn in Havre de Grace</a:t>
            </a:r>
          </a:p>
          <a:p>
            <a:pPr lvl="1"/>
            <a:r>
              <a:rPr lang="en-US" dirty="0"/>
              <a:t>Open to members, 2020/2021 grantees, guests</a:t>
            </a:r>
          </a:p>
          <a:p>
            <a:r>
              <a:rPr lang="en-US" dirty="0"/>
              <a:t>Will recognize 2020 and 2021 grantees</a:t>
            </a:r>
          </a:p>
          <a:p>
            <a:r>
              <a:rPr lang="en-US" dirty="0"/>
              <a:t>Join the committee for its kick-off meeting on March 29</a:t>
            </a:r>
            <a:r>
              <a:rPr lang="en-US" baseline="30000" dirty="0"/>
              <a:t>th</a:t>
            </a:r>
            <a:r>
              <a:rPr lang="en-US" dirty="0"/>
              <a:t> at 6 p.m.</a:t>
            </a:r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155201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Help Wanted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Photography / Video</a:t>
            </a:r>
          </a:p>
          <a:p>
            <a:r>
              <a:rPr lang="en-US" dirty="0"/>
              <a:t>Graphic Design</a:t>
            </a:r>
          </a:p>
          <a:p>
            <a:r>
              <a:rPr lang="en-US" dirty="0"/>
              <a:t>Communications</a:t>
            </a:r>
          </a:p>
          <a:p>
            <a:r>
              <a:rPr lang="en-US" dirty="0"/>
              <a:t>Committees</a:t>
            </a:r>
          </a:p>
          <a:p>
            <a:pPr lvl="1"/>
            <a:r>
              <a:rPr lang="en-US" dirty="0"/>
              <a:t>10</a:t>
            </a:r>
            <a:r>
              <a:rPr lang="en-US" baseline="30000" dirty="0"/>
              <a:t>th</a:t>
            </a:r>
            <a:r>
              <a:rPr lang="en-US" dirty="0"/>
              <a:t> Anniversary</a:t>
            </a:r>
          </a:p>
          <a:p>
            <a:pPr lvl="1"/>
            <a:r>
              <a:rPr lang="en-US" dirty="0"/>
              <a:t>Membership</a:t>
            </a:r>
          </a:p>
          <a:p>
            <a:pPr lvl="1"/>
            <a:r>
              <a:rPr lang="en-US" dirty="0"/>
              <a:t>Grant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372761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3324946"/>
          </a:xfrm>
        </p:spPr>
        <p:txBody>
          <a:bodyPr/>
          <a:lstStyle/>
          <a:p>
            <a:r>
              <a:rPr lang="en-US" dirty="0"/>
              <a:t>Thank you!</a:t>
            </a:r>
          </a:p>
        </p:txBody>
      </p:sp>
    </p:spTree>
    <p:extLst>
      <p:ext uri="{BB962C8B-B14F-4D97-AF65-F5344CB8AC3E}">
        <p14:creationId xmlns:p14="http://schemas.microsoft.com/office/powerpoint/2010/main" val="294392492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>
            <a:noAutofit/>
          </a:bodyPr>
          <a:lstStyle/>
          <a:p>
            <a:pPr algn="ctr"/>
            <a:r>
              <a:rPr lang="en-US" sz="40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General Membership Meeting </a:t>
            </a:r>
            <a:br>
              <a:rPr lang="en-US" sz="40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000" dirty="0"/>
              <a:t>March 11</a:t>
            </a:r>
            <a:r>
              <a:rPr lang="en-US" sz="40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, 2021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77091" y="2510572"/>
            <a:ext cx="8575963" cy="3675069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en-US" sz="2400" dirty="0"/>
              <a:t>Opening Remarks  </a:t>
            </a:r>
            <a:endParaRPr lang="en-US" sz="2400" i="1" dirty="0">
              <a:solidFill>
                <a:srgbClr val="66FF33"/>
              </a:solidFill>
            </a:endParaRPr>
          </a:p>
          <a:p>
            <a:r>
              <a:rPr lang="en-US" sz="2400" dirty="0"/>
              <a:t>Finance Update </a:t>
            </a:r>
            <a:endParaRPr lang="en-US" sz="2400" i="1" dirty="0">
              <a:solidFill>
                <a:srgbClr val="66FF33"/>
              </a:solidFill>
            </a:endParaRPr>
          </a:p>
          <a:p>
            <a:r>
              <a:rPr lang="en-US" sz="2400" dirty="0"/>
              <a:t>Proposal to Transfer Administrative Fund’s Fiscal Sponsor</a:t>
            </a:r>
          </a:p>
          <a:p>
            <a:r>
              <a:rPr lang="en-US" sz="2400" dirty="0"/>
              <a:t>Grant Committee Report</a:t>
            </a:r>
          </a:p>
          <a:p>
            <a:r>
              <a:rPr lang="en-US" sz="2400" dirty="0"/>
              <a:t>Membership and Outreach Committee Report </a:t>
            </a:r>
          </a:p>
          <a:p>
            <a:r>
              <a:rPr lang="en-US" sz="2400" dirty="0"/>
              <a:t>10</a:t>
            </a:r>
            <a:r>
              <a:rPr lang="en-US" sz="2400" baseline="30000" dirty="0"/>
              <a:t>th</a:t>
            </a:r>
            <a:r>
              <a:rPr lang="en-US" sz="2400" dirty="0"/>
              <a:t> Anniversary Committee Report</a:t>
            </a:r>
          </a:p>
          <a:p>
            <a:r>
              <a:rPr lang="en-US" sz="2400" dirty="0"/>
              <a:t>Closing Remarks </a:t>
            </a:r>
          </a:p>
          <a:p>
            <a:pPr marL="457200" lvl="1" indent="0">
              <a:buNone/>
            </a:pPr>
            <a:endParaRPr lang="en-US" sz="2000" i="1" dirty="0">
              <a:solidFill>
                <a:srgbClr val="66FF3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961558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Shape 213"/>
          <p:cNvSpPr>
            <a:spLocks noGrp="1"/>
          </p:cNvSpPr>
          <p:nvPr>
            <p:ph type="body" sz="half" idx="1"/>
          </p:nvPr>
        </p:nvSpPr>
        <p:spPr>
          <a:xfrm>
            <a:off x="609600" y="2571750"/>
            <a:ext cx="7924799" cy="3771900"/>
          </a:xfrm>
          <a:prstGeom prst="rect">
            <a:avLst/>
          </a:prstGeom>
        </p:spPr>
        <p:txBody>
          <a:bodyPr>
            <a:normAutofit fontScale="85000" lnSpcReduction="20000"/>
          </a:bodyPr>
          <a:lstStyle/>
          <a:p>
            <a:pPr marL="0" marR="64007" lvl="2" indent="0" algn="ctr" defTabSz="914400">
              <a:spcBef>
                <a:spcPts val="400"/>
              </a:spcBef>
              <a:buClrTx/>
              <a:buNone/>
              <a:defRPr sz="2700"/>
            </a:pPr>
            <a:r>
              <a:rPr lang="en-US" sz="3200" dirty="0"/>
              <a:t>Donna </a:t>
            </a:r>
            <a:r>
              <a:rPr lang="en-US" sz="3200" dirty="0" err="1"/>
              <a:t>Kreis</a:t>
            </a:r>
            <a:endParaRPr lang="en-US" sz="3200" dirty="0"/>
          </a:p>
          <a:p>
            <a:pPr marL="0" marR="64007" lvl="2" indent="0" algn="ctr" defTabSz="914400">
              <a:spcBef>
                <a:spcPts val="400"/>
              </a:spcBef>
              <a:buClrTx/>
              <a:buNone/>
              <a:defRPr sz="2700"/>
            </a:pPr>
            <a:r>
              <a:rPr lang="en-US" sz="3200" dirty="0">
                <a:solidFill>
                  <a:srgbClr val="66FF33"/>
                </a:solidFill>
              </a:rPr>
              <a:t>Chair</a:t>
            </a:r>
          </a:p>
          <a:p>
            <a:pPr marL="0" marR="64007" lvl="2" indent="0" algn="ctr" defTabSz="914400">
              <a:spcBef>
                <a:spcPts val="400"/>
              </a:spcBef>
              <a:buClrTx/>
              <a:buNone/>
              <a:defRPr sz="2700"/>
            </a:pPr>
            <a:endParaRPr lang="en-US" sz="3200" dirty="0"/>
          </a:p>
          <a:p>
            <a:pPr marL="0" marR="64007" lvl="2" indent="0" algn="ctr" defTabSz="914400">
              <a:spcBef>
                <a:spcPts val="400"/>
              </a:spcBef>
              <a:buClrTx/>
              <a:buNone/>
              <a:defRPr sz="2700"/>
            </a:pPr>
            <a:r>
              <a:rPr lang="en-US" sz="3200" dirty="0"/>
              <a:t>Bonnie Miranda</a:t>
            </a:r>
          </a:p>
          <a:p>
            <a:pPr marL="0" marR="64007" lvl="2" indent="0" algn="ctr" defTabSz="914400">
              <a:spcBef>
                <a:spcPts val="400"/>
              </a:spcBef>
              <a:buClrTx/>
              <a:buNone/>
              <a:defRPr sz="2700"/>
            </a:pPr>
            <a:r>
              <a:rPr lang="en-US" sz="3200" dirty="0">
                <a:solidFill>
                  <a:srgbClr val="66FF33"/>
                </a:solidFill>
              </a:rPr>
              <a:t>Vice-Chair and Secretary</a:t>
            </a:r>
          </a:p>
          <a:p>
            <a:pPr marL="0" marR="64007" lvl="2" indent="0" algn="ctr" defTabSz="914400">
              <a:spcBef>
                <a:spcPts val="400"/>
              </a:spcBef>
              <a:buClrTx/>
              <a:buNone/>
              <a:defRPr sz="2700"/>
            </a:pPr>
            <a:endParaRPr lang="en-US" sz="3200" dirty="0"/>
          </a:p>
          <a:p>
            <a:pPr marL="0" marR="64007" lvl="2" indent="0" algn="ctr" defTabSz="914400">
              <a:spcBef>
                <a:spcPts val="400"/>
              </a:spcBef>
              <a:buClrTx/>
              <a:buNone/>
              <a:defRPr sz="2700"/>
            </a:pPr>
            <a:r>
              <a:rPr lang="en-US" sz="3200" dirty="0"/>
              <a:t>Monica Worrell</a:t>
            </a:r>
          </a:p>
          <a:p>
            <a:pPr marL="0" marR="64007" lvl="2" indent="0" algn="ctr" defTabSz="914400">
              <a:spcBef>
                <a:spcPts val="400"/>
              </a:spcBef>
              <a:buClrTx/>
              <a:buNone/>
              <a:defRPr sz="2700"/>
            </a:pPr>
            <a:r>
              <a:rPr lang="en-US" sz="3200" dirty="0">
                <a:solidFill>
                  <a:srgbClr val="66FF33"/>
                </a:solidFill>
              </a:rPr>
              <a:t>Treasurer </a:t>
            </a:r>
          </a:p>
          <a:p>
            <a:pPr marL="0" marR="64007" lvl="2" indent="0" algn="ctr" defTabSz="914400">
              <a:spcBef>
                <a:spcPts val="400"/>
              </a:spcBef>
              <a:buClrTx/>
              <a:buNone/>
              <a:defRPr sz="2700"/>
            </a:pPr>
            <a:endParaRPr lang="en-US" sz="3200" dirty="0">
              <a:solidFill>
                <a:srgbClr val="66FF33"/>
              </a:solidFill>
            </a:endParaRPr>
          </a:p>
          <a:p>
            <a:pPr marL="0" marR="64007" lvl="2" indent="0" algn="ctr" defTabSz="914400">
              <a:spcBef>
                <a:spcPts val="400"/>
              </a:spcBef>
              <a:buClrTx/>
              <a:buNone/>
              <a:defRPr sz="2700"/>
            </a:pPr>
            <a:r>
              <a:rPr lang="en-US" sz="3200" dirty="0"/>
              <a:t>Kim Malat</a:t>
            </a:r>
          </a:p>
          <a:p>
            <a:pPr marL="0" marR="64007" lvl="2" indent="0" algn="ctr" defTabSz="914400">
              <a:spcBef>
                <a:spcPts val="400"/>
              </a:spcBef>
              <a:buClrTx/>
              <a:buNone/>
              <a:defRPr sz="2700"/>
            </a:pPr>
            <a:r>
              <a:rPr lang="en-US" sz="3200" dirty="0">
                <a:solidFill>
                  <a:srgbClr val="66FF33"/>
                </a:solidFill>
              </a:rPr>
              <a:t>Past Chair</a:t>
            </a:r>
            <a:endParaRPr sz="3200" dirty="0">
              <a:solidFill>
                <a:srgbClr val="66FF33"/>
              </a:solidFill>
            </a:endParaRPr>
          </a:p>
        </p:txBody>
      </p:sp>
      <p:sp>
        <p:nvSpPr>
          <p:cNvPr id="214" name="Shape 214"/>
          <p:cNvSpPr>
            <a:spLocks noGrp="1"/>
          </p:cNvSpPr>
          <p:nvPr>
            <p:ph type="title"/>
          </p:nvPr>
        </p:nvSpPr>
        <p:spPr>
          <a:xfrm>
            <a:off x="609600" y="994091"/>
            <a:ext cx="7924800" cy="1143001"/>
          </a:xfrm>
          <a:prstGeom prst="rect">
            <a:avLst/>
          </a:prstGeom>
        </p:spPr>
        <p:txBody>
          <a:bodyPr>
            <a:normAutofit/>
          </a:bodyPr>
          <a:lstStyle>
            <a:lvl1pPr algn="ctr"/>
          </a:lstStyle>
          <a:p>
            <a:r>
              <a:rPr lang="en-US" dirty="0">
                <a:latin typeface="Arial"/>
                <a:cs typeface="Arial"/>
              </a:rPr>
              <a:t>2021-2022 </a:t>
            </a:r>
            <a:r>
              <a:rPr dirty="0">
                <a:latin typeface="Arial"/>
                <a:cs typeface="Arial"/>
              </a:rPr>
              <a:t>Executive Board</a:t>
            </a:r>
          </a:p>
        </p:txBody>
      </p:sp>
    </p:spTree>
    <p:extLst>
      <p:ext uri="{BB962C8B-B14F-4D97-AF65-F5344CB8AC3E}">
        <p14:creationId xmlns:p14="http://schemas.microsoft.com/office/powerpoint/2010/main" val="9490519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92881" y="927834"/>
            <a:ext cx="8758238" cy="1325563"/>
          </a:xfrm>
        </p:spPr>
        <p:txBody>
          <a:bodyPr/>
          <a:lstStyle/>
          <a:p>
            <a:pPr algn="ctr"/>
            <a:r>
              <a:rPr lang="en-US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2021-2022 Committee Chairs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28649" y="2388334"/>
            <a:ext cx="8322469" cy="3731112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3200" u="sng" dirty="0">
                <a:solidFill>
                  <a:srgbClr val="66FF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Grant Committee Co-Chairs</a:t>
            </a:r>
          </a:p>
          <a:p>
            <a:pPr marL="0" indent="0" algn="ctr">
              <a:buNone/>
            </a:pP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Sara Burley</a:t>
            </a:r>
          </a:p>
          <a:p>
            <a:pPr marL="0" indent="0" algn="ctr">
              <a:buNone/>
            </a:pP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Sarah Ortiz-Brown</a:t>
            </a:r>
          </a:p>
          <a:p>
            <a:pPr marL="0" indent="0" algn="ctr">
              <a:buNone/>
            </a:pP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0" indent="0" algn="ctr">
              <a:buNone/>
            </a:pPr>
            <a:r>
              <a:rPr lang="en-US" sz="3200" u="sng" dirty="0">
                <a:solidFill>
                  <a:srgbClr val="66FF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Membership and Outreach Committee Chair</a:t>
            </a:r>
            <a:endParaRPr lang="en-US" sz="3200" dirty="0">
              <a:solidFill>
                <a:srgbClr val="66FF3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Donna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Kahoe</a:t>
            </a: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09728" indent="0" algn="ctr">
              <a:buNone/>
            </a:pP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09728" indent="0" algn="ctr">
              <a:buNone/>
            </a:pPr>
            <a:endParaRPr lang="en-US" sz="3200" b="1" u="sng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09728" indent="0" algn="ctr">
              <a:buNone/>
            </a:pPr>
            <a:endParaRPr lang="en-US" sz="3200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09728" indent="0" algn="ctr">
              <a:buNone/>
            </a:pPr>
            <a:endParaRPr lang="en-US" sz="3200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09728" indent="0" algn="ctr">
              <a:buNone/>
            </a:pPr>
            <a:endParaRPr lang="en-US" sz="3200" b="1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09728" indent="0">
              <a:buNone/>
            </a:pP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198014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algn="ctr"/>
            <a:r>
              <a:rPr lang="en-US" dirty="0"/>
              <a:t>2021-2022 </a:t>
            </a:r>
            <a:r>
              <a:rPr lang="en-US" dirty="0">
                <a:effectLst/>
              </a:rPr>
              <a:t>Committee Chairs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28650" y="2653377"/>
            <a:ext cx="7886700" cy="3731112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u="sng" dirty="0">
                <a:solidFill>
                  <a:srgbClr val="66FF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</a:t>
            </a:r>
            <a:r>
              <a:rPr lang="en-US" u="sng" baseline="30000" dirty="0">
                <a:solidFill>
                  <a:srgbClr val="66FF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</a:t>
            </a:r>
            <a:r>
              <a:rPr lang="en-US" u="sng" dirty="0">
                <a:solidFill>
                  <a:srgbClr val="66FF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Anniversary Committee Co-Chairs</a:t>
            </a:r>
            <a:endParaRPr lang="en-US" dirty="0">
              <a:solidFill>
                <a:srgbClr val="66FF3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Sherifa Clarke</a:t>
            </a:r>
            <a:b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Robin Tomechko</a:t>
            </a:r>
          </a:p>
          <a:p>
            <a:pPr marL="0" indent="0" algn="ctr">
              <a:buNone/>
            </a:pPr>
            <a:endParaRPr lang="en-US" u="sng" dirty="0">
              <a:solidFill>
                <a:srgbClr val="66FF33"/>
              </a:solidFill>
            </a:endParaRPr>
          </a:p>
          <a:p>
            <a:pPr marL="0" indent="0" algn="ctr">
              <a:buNone/>
            </a:pPr>
            <a:r>
              <a:rPr lang="en-US" u="sng" dirty="0">
                <a:solidFill>
                  <a:srgbClr val="66FF33"/>
                </a:solidFill>
              </a:rPr>
              <a:t>Members’ Choice Award Committee Chair</a:t>
            </a:r>
          </a:p>
          <a:p>
            <a:pPr marL="0" indent="0" algn="ctr">
              <a:buNone/>
            </a:pPr>
            <a:r>
              <a:rPr lang="en-US" dirty="0"/>
              <a:t>Terri Garland</a:t>
            </a:r>
          </a:p>
          <a:p>
            <a:pPr marL="0" indent="0" algn="ctr">
              <a:buNone/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7196826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1752600"/>
            <a:ext cx="7876309" cy="964356"/>
          </a:xfrm>
        </p:spPr>
        <p:txBody>
          <a:bodyPr>
            <a:noAutofit/>
          </a:bodyPr>
          <a:lstStyle/>
          <a:p>
            <a:pPr algn="ctr"/>
            <a:r>
              <a:rPr lang="en-US" sz="4400" dirty="0">
                <a:effectLst/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Circle Update – Grants to Date</a:t>
            </a:r>
          </a:p>
        </p:txBody>
      </p:sp>
      <p:sp>
        <p:nvSpPr>
          <p:cNvPr id="6" name="Ribbon: Curved and Tilted Up 5">
            <a:extLst>
              <a:ext uri="{FF2B5EF4-FFF2-40B4-BE49-F238E27FC236}">
                <a16:creationId xmlns:a16="http://schemas.microsoft.com/office/drawing/2014/main" xmlns="" id="{DAA75702-A95A-4435-86C9-F53D6DE729C5}"/>
              </a:ext>
            </a:extLst>
          </p:cNvPr>
          <p:cNvSpPr/>
          <p:nvPr/>
        </p:nvSpPr>
        <p:spPr>
          <a:xfrm>
            <a:off x="1679729" y="935943"/>
            <a:ext cx="5784541" cy="816657"/>
          </a:xfrm>
          <a:prstGeom prst="ellipseRibbon2">
            <a:avLst/>
          </a:prstGeom>
          <a:solidFill>
            <a:schemeClr val="accent1">
              <a:lumMod val="40000"/>
              <a:lumOff val="60000"/>
            </a:schemeClr>
          </a:solidFill>
          <a:ln w="54999" cap="flat">
            <a:solidFill>
              <a:schemeClr val="accent1"/>
            </a:solidFill>
            <a:prstDash val="solid"/>
            <a:round/>
          </a:ln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Lucida Sans Unicode"/>
              <a:ea typeface="Lucida Sans Unicode"/>
              <a:cs typeface="Lucida Sans Unicode"/>
              <a:sym typeface="Lucida Sans Unicode"/>
            </a:endParaRP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xmlns="" id="{503D1DD9-F6C9-4903-BB56-82CF3041E52E}"/>
              </a:ext>
            </a:extLst>
          </p:cNvPr>
          <p:cNvCxnSpPr/>
          <p:nvPr/>
        </p:nvCxnSpPr>
        <p:spPr>
          <a:xfrm>
            <a:off x="1090874" y="548366"/>
            <a:ext cx="7226424" cy="0"/>
          </a:xfrm>
          <a:prstGeom prst="line">
            <a:avLst/>
          </a:prstGeom>
          <a:noFill/>
          <a:ln w="54999" cap="flat">
            <a:solidFill>
              <a:schemeClr val="accent1"/>
            </a:solidFill>
            <a:prstDash val="solid"/>
            <a:round/>
          </a:ln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pic>
        <p:nvPicPr>
          <p:cNvPr id="14" name="Graphic 13" descr="Pot of gold">
            <a:extLst>
              <a:ext uri="{FF2B5EF4-FFF2-40B4-BE49-F238E27FC236}">
                <a16:creationId xmlns:a16="http://schemas.microsoft.com/office/drawing/2014/main" xmlns="" id="{62554C56-C1F9-45B0-9AD6-E57951B0367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7270812" y="3061867"/>
            <a:ext cx="1404534" cy="1404534"/>
          </a:xfrm>
          <a:prstGeom prst="rect">
            <a:avLst/>
          </a:prstGeom>
        </p:spPr>
      </p:pic>
      <p:pic>
        <p:nvPicPr>
          <p:cNvPr id="16" name="Graphic 15" descr="Wreath">
            <a:extLst>
              <a:ext uri="{FF2B5EF4-FFF2-40B4-BE49-F238E27FC236}">
                <a16:creationId xmlns:a16="http://schemas.microsoft.com/office/drawing/2014/main" xmlns="" id="{84DC8CC2-A602-4F1B-A298-647D85300E6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p:blipFill>
        <p:spPr>
          <a:xfrm>
            <a:off x="359546" y="2876189"/>
            <a:ext cx="1664564" cy="1664564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xmlns="" id="{D905A3A6-4816-4A01-AD7C-CC1356DA347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58788" y="6292131"/>
            <a:ext cx="7358510" cy="164606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C709D2A3-625A-2842-B422-4ABBC9BDEFFA}"/>
              </a:ext>
            </a:extLst>
          </p:cNvPr>
          <p:cNvSpPr txBox="1"/>
          <p:nvPr/>
        </p:nvSpPr>
        <p:spPr>
          <a:xfrm>
            <a:off x="958788" y="2903825"/>
            <a:ext cx="7358510" cy="3067484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lvl="8" indent="0" algn="ctr">
              <a:spcAft>
                <a:spcPts val="600"/>
              </a:spcAft>
              <a:buClr>
                <a:srgbClr val="0070C0"/>
              </a:buClr>
            </a:pPr>
            <a:r>
              <a:rPr lang="en-US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 Years</a:t>
            </a:r>
          </a:p>
          <a:p>
            <a:pPr lvl="8" indent="0" algn="ctr">
              <a:spcAft>
                <a:spcPts val="600"/>
              </a:spcAft>
              <a:buClr>
                <a:srgbClr val="0070C0"/>
              </a:buClr>
            </a:pPr>
            <a:r>
              <a:rPr lang="en-US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$402,067.30</a:t>
            </a:r>
          </a:p>
          <a:p>
            <a:pPr lvl="8" indent="0" algn="ctr">
              <a:spcAft>
                <a:spcPts val="600"/>
              </a:spcAft>
              <a:buClr>
                <a:srgbClr val="0070C0"/>
              </a:buClr>
            </a:pPr>
            <a:r>
              <a:rPr lang="en-US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122 Grants</a:t>
            </a:r>
          </a:p>
          <a:p>
            <a:pPr lvl="8" indent="0" algn="ctr">
              <a:spcAft>
                <a:spcPts val="600"/>
              </a:spcAft>
              <a:buClr>
                <a:srgbClr val="0070C0"/>
              </a:buClr>
            </a:pPr>
            <a:endParaRPr lang="en-US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8" indent="0" algn="ctr">
              <a:spcAft>
                <a:spcPts val="600"/>
              </a:spcAft>
              <a:buClr>
                <a:srgbClr val="0070C0"/>
              </a:buClr>
            </a:pPr>
            <a:r>
              <a:rPr lang="en-US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53 Nonprofits serving women, families, and children in Harford County</a:t>
            </a:r>
          </a:p>
          <a:p>
            <a:pPr lvl="8" indent="0" algn="ctr">
              <a:spcAft>
                <a:spcPts val="600"/>
              </a:spcAft>
              <a:buClr>
                <a:srgbClr val="0070C0"/>
              </a:buClr>
            </a:pPr>
            <a:endParaRPr lang="en-US" sz="3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8" indent="0" algn="ctr">
              <a:spcAft>
                <a:spcPts val="600"/>
              </a:spcAft>
              <a:buClr>
                <a:srgbClr val="0070C0"/>
              </a:buClr>
            </a:pPr>
            <a:endParaRPr lang="en-US" sz="3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8" indent="0" algn="ctr">
              <a:spcAft>
                <a:spcPts val="600"/>
              </a:spcAft>
              <a:buClr>
                <a:srgbClr val="0070C0"/>
              </a:buClr>
            </a:pPr>
            <a:endParaRPr lang="en-US" sz="3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09848740"/>
      </p:ext>
    </p:extLst>
  </p:cSld>
  <p:clrMapOvr>
    <a:masterClrMapping/>
  </p:clrMapOvr>
  <p:transition xmlns:p14="http://schemas.microsoft.com/office/powerpoint/2010/main"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1719262"/>
          </a:xfrm>
        </p:spPr>
        <p:txBody>
          <a:bodyPr>
            <a:normAutofit/>
          </a:bodyPr>
          <a:lstStyle/>
          <a:p>
            <a:pPr algn="ctr"/>
            <a:r>
              <a:rPr lang="en-US" dirty="0"/>
              <a:t>Finance Update</a:t>
            </a:r>
          </a:p>
        </p:txBody>
      </p:sp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200" dirty="0">
                <a:solidFill>
                  <a:srgbClr val="66FF33"/>
                </a:solidFill>
              </a:rPr>
              <a:t>Monica Worrell</a:t>
            </a:r>
          </a:p>
        </p:txBody>
      </p:sp>
    </p:spTree>
    <p:extLst>
      <p:ext uri="{BB962C8B-B14F-4D97-AF65-F5344CB8AC3E}">
        <p14:creationId xmlns:p14="http://schemas.microsoft.com/office/powerpoint/2010/main" val="405054745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041009"/>
            <a:ext cx="7886700" cy="1270635"/>
          </a:xfrm>
        </p:spPr>
        <p:txBody>
          <a:bodyPr anchor="ctr">
            <a:noAutofit/>
          </a:bodyPr>
          <a:lstStyle/>
          <a:p>
            <a:pPr algn="ctr"/>
            <a:r>
              <a:rPr lang="en-US" sz="44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Fund Balances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C6709ACC-CAAF-44FA-BD4E-7D6AB6FBAE26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6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74404" y="5812437"/>
            <a:ext cx="9867724" cy="1552575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602A4268-13FC-1945-BD4C-753BB606465C}"/>
              </a:ext>
            </a:extLst>
          </p:cNvPr>
          <p:cNvSpPr txBox="1"/>
          <p:nvPr/>
        </p:nvSpPr>
        <p:spPr>
          <a:xfrm>
            <a:off x="232323" y="2089046"/>
            <a:ext cx="8881533" cy="37087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8" indent="0">
              <a:spcAft>
                <a:spcPts val="600"/>
              </a:spcAft>
              <a:buClr>
                <a:srgbClr val="0070C0"/>
              </a:buClr>
            </a:pPr>
            <a:r>
              <a:rPr lang="en-US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$159,065.15    Endowed Fund (</a:t>
            </a:r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 of 12/31/2020</a:t>
            </a:r>
            <a:r>
              <a:rPr lang="en-US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marL="858838" lvl="8" indent="396875">
              <a:spcAft>
                <a:spcPts val="600"/>
              </a:spcAft>
              <a:buClr>
                <a:srgbClr val="66FF33"/>
              </a:buClr>
              <a:buFont typeface="Wingdings" panose="05000000000000000000" pitchFamily="2" charset="2"/>
              <a:buChar char="Ø"/>
            </a:pPr>
            <a:r>
              <a:rPr lang="en-US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2021 distribution amount is $ 4,639.58 for      	   2</a:t>
            </a:r>
            <a:r>
              <a:rPr lang="en-US" sz="2800" baseline="30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nd</a:t>
            </a:r>
            <a:r>
              <a:rPr lang="en-US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Member’s Choice Award </a:t>
            </a:r>
          </a:p>
          <a:p>
            <a:pPr lvl="8" indent="0">
              <a:spcAft>
                <a:spcPts val="600"/>
              </a:spcAft>
              <a:buClr>
                <a:srgbClr val="0070C0"/>
              </a:buClr>
            </a:pPr>
            <a:r>
              <a:rPr lang="en-US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$43,015.56    Grant Fund for 2021 (</a:t>
            </a:r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official balance</a:t>
            </a:r>
            <a:r>
              <a:rPr lang="en-US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lvl="8" indent="0">
              <a:spcAft>
                <a:spcPts val="600"/>
              </a:spcAft>
              <a:buClr>
                <a:srgbClr val="0070C0"/>
              </a:buClr>
            </a:pPr>
            <a:r>
              <a:rPr lang="en-US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$3,104.48    Grant Fund for 2022 (</a:t>
            </a:r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 of 02/28/2021</a:t>
            </a:r>
            <a:r>
              <a:rPr lang="en-US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)*</a:t>
            </a:r>
          </a:p>
          <a:p>
            <a:pPr lvl="8" indent="0">
              <a:spcAft>
                <a:spcPts val="600"/>
              </a:spcAft>
              <a:buClr>
                <a:srgbClr val="0070C0"/>
              </a:buClr>
            </a:pPr>
            <a:r>
              <a:rPr lang="en-US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$</a:t>
            </a:r>
            <a:r>
              <a:rPr lang="en-US" dirty="0"/>
              <a:t> </a:t>
            </a:r>
            <a:r>
              <a:rPr lang="en-US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4,372.92    Administrative Fund (</a:t>
            </a:r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 of 12/31/2020</a:t>
            </a:r>
            <a:r>
              <a:rPr lang="en-US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endParaRPr lang="en-US" sz="1400" dirty="0">
              <a:solidFill>
                <a:schemeClr val="bg1"/>
              </a:solidFill>
            </a:endParaRPr>
          </a:p>
          <a:p>
            <a:r>
              <a:rPr lang="en-US" sz="1400" dirty="0">
                <a:solidFill>
                  <a:schemeClr val="bg1"/>
                </a:solidFill>
              </a:rPr>
              <a:t>Balances Subject to Reconciliation</a:t>
            </a:r>
          </a:p>
          <a:p>
            <a:r>
              <a:rPr lang="en-US" sz="1400" dirty="0">
                <a:solidFill>
                  <a:schemeClr val="bg1"/>
                </a:solidFill>
              </a:rPr>
              <a:t>* Unofficial balance</a:t>
            </a:r>
          </a:p>
        </p:txBody>
      </p:sp>
    </p:spTree>
    <p:extLst>
      <p:ext uri="{BB962C8B-B14F-4D97-AF65-F5344CB8AC3E}">
        <p14:creationId xmlns:p14="http://schemas.microsoft.com/office/powerpoint/2010/main" val="3618854297"/>
      </p:ext>
    </p:extLst>
  </p:cSld>
  <p:clrMapOvr>
    <a:masterClrMapping/>
  </p:clrMapOvr>
</p:sld>
</file>

<file path=ppt/theme/theme1.xml><?xml version="1.0" encoding="utf-8"?>
<a:theme xmlns:a="http://schemas.openxmlformats.org/drawingml/2006/main" name="Title Slid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Section Titles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Section Content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1_Title Slid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Concourse">
  <a:themeElements>
    <a:clrScheme name="Concours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0000FF"/>
      </a:hlink>
      <a:folHlink>
        <a:srgbClr val="FF00FF"/>
      </a:folHlink>
    </a:clrScheme>
    <a:fontScheme name="Concourse">
      <a:majorFont>
        <a:latin typeface="Calibri"/>
        <a:ea typeface="Calibri"/>
        <a:cs typeface="Calibri"/>
      </a:majorFont>
      <a:minorFont>
        <a:latin typeface="Verdana"/>
        <a:ea typeface="Verdana"/>
        <a:cs typeface="Verdana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54999" cap="flat">
          <a:solidFill>
            <a:schemeClr val="accent1"/>
          </a:solidFill>
          <a:prstDash val="solid"/>
          <a:round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Lucida Sans Unicode"/>
            <a:ea typeface="Lucida Sans Unicode"/>
            <a:cs typeface="Lucida Sans Unicode"/>
            <a:sym typeface="Lucida Sans Unicod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54999" cap="flat">
          <a:solidFill>
            <a:schemeClr val="accent1"/>
          </a:solidFill>
          <a:prstDash val="solid"/>
          <a:round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Verdan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4240</TotalTime>
  <Words>1128</Words>
  <Application>Microsoft Macintosh PowerPoint</Application>
  <PresentationFormat>On-screen Show (4:3)</PresentationFormat>
  <Paragraphs>289</Paragraphs>
  <Slides>29</Slides>
  <Notes>27</Notes>
  <HiddenSlides>0</HiddenSlides>
  <MMClips>0</MMClips>
  <ScaleCrop>false</ScaleCrop>
  <HeadingPairs>
    <vt:vector size="4" baseType="variant">
      <vt:variant>
        <vt:lpstr>Theme</vt:lpstr>
      </vt:variant>
      <vt:variant>
        <vt:i4>4</vt:i4>
      </vt:variant>
      <vt:variant>
        <vt:lpstr>Slide Titles</vt:lpstr>
      </vt:variant>
      <vt:variant>
        <vt:i4>29</vt:i4>
      </vt:variant>
    </vt:vector>
  </HeadingPairs>
  <TitlesOfParts>
    <vt:vector size="33" baseType="lpstr">
      <vt:lpstr>Title Slide</vt:lpstr>
      <vt:lpstr>Section Titles</vt:lpstr>
      <vt:lpstr>Section Content</vt:lpstr>
      <vt:lpstr>1_Title Slide</vt:lpstr>
      <vt:lpstr>PowerPoint Presentation</vt:lpstr>
      <vt:lpstr>Welcome</vt:lpstr>
      <vt:lpstr>General Membership Meeting  March 11, 2021</vt:lpstr>
      <vt:lpstr>2021-2022 Executive Board</vt:lpstr>
      <vt:lpstr>2021-2022 Committee Chairs</vt:lpstr>
      <vt:lpstr>2021-2022 Committee Chairs</vt:lpstr>
      <vt:lpstr>Circle Update – Grants to Date</vt:lpstr>
      <vt:lpstr>Finance Update</vt:lpstr>
      <vt:lpstr>Fund Balances</vt:lpstr>
      <vt:lpstr>Proposal to Transfer Administrative Fund’s Fiscal Sponsor</vt:lpstr>
      <vt:lpstr>Our Purses</vt:lpstr>
      <vt:lpstr>Proposal</vt:lpstr>
      <vt:lpstr>What is the Faith Based Nonprofit Resource Center?</vt:lpstr>
      <vt:lpstr>Impact to Members</vt:lpstr>
      <vt:lpstr>Advantages to WGC</vt:lpstr>
      <vt:lpstr>Advantages to WGC</vt:lpstr>
      <vt:lpstr>Next Steps</vt:lpstr>
      <vt:lpstr>Grant Committee Report</vt:lpstr>
      <vt:lpstr>2021 Grant Year Timeline</vt:lpstr>
      <vt:lpstr>Membership and Outreach Committee Report</vt:lpstr>
      <vt:lpstr>Membership</vt:lpstr>
      <vt:lpstr>Schedule – Committee Meetings &amp; Member Events</vt:lpstr>
      <vt:lpstr>PowerPoint Presentation</vt:lpstr>
      <vt:lpstr>Renew</vt:lpstr>
      <vt:lpstr>Stay Connected!</vt:lpstr>
      <vt:lpstr>10th Anniversary Committee Report</vt:lpstr>
      <vt:lpstr>10th Anniversary and Grantee Recognition</vt:lpstr>
      <vt:lpstr>Help Wanted</vt:lpstr>
      <vt:lpstr>Thank you!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Jodi Davis</dc:creator>
  <cp:lastModifiedBy>kim</cp:lastModifiedBy>
  <cp:revision>253</cp:revision>
  <dcterms:modified xsi:type="dcterms:W3CDTF">2021-03-14T17:54:46Z</dcterms:modified>
</cp:coreProperties>
</file>