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744" r:id="rId1"/>
    <p:sldMasterId id="2147483759" r:id="rId2"/>
    <p:sldMasterId id="2147483771" r:id="rId3"/>
  </p:sldMasterIdLst>
  <p:notesMasterIdLst>
    <p:notesMasterId r:id="rId21"/>
  </p:notesMasterIdLst>
  <p:sldIdLst>
    <p:sldId id="406" r:id="rId4"/>
    <p:sldId id="353" r:id="rId5"/>
    <p:sldId id="497" r:id="rId6"/>
    <p:sldId id="431" r:id="rId7"/>
    <p:sldId id="474" r:id="rId8"/>
    <p:sldId id="489" r:id="rId9"/>
    <p:sldId id="493" r:id="rId10"/>
    <p:sldId id="409" r:id="rId11"/>
    <p:sldId id="429" r:id="rId12"/>
    <p:sldId id="491" r:id="rId13"/>
    <p:sldId id="498" r:id="rId14"/>
    <p:sldId id="499" r:id="rId15"/>
    <p:sldId id="500" r:id="rId16"/>
    <p:sldId id="355" r:id="rId17"/>
    <p:sldId id="470" r:id="rId18"/>
    <p:sldId id="471" r:id="rId19"/>
    <p:sldId id="430" r:id="rId2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lvl9pPr>
  </p:defaultTextStyle>
  <p:extLst>
    <p:ext uri="{521415D9-36F7-43E2-AB2F-B90AF26B5E84}">
      <p14:sectionLst xmlns:p14="http://schemas.microsoft.com/office/powerpoint/2010/main">
        <p14:section name="Default Section" id="{36760F21-DCDB-4103-997F-2DCEB5306F29}">
          <p14:sldIdLst>
            <p14:sldId id="406"/>
            <p14:sldId id="353"/>
            <p14:sldId id="497"/>
            <p14:sldId id="431"/>
            <p14:sldId id="474"/>
            <p14:sldId id="489"/>
            <p14:sldId id="493"/>
            <p14:sldId id="409"/>
            <p14:sldId id="429"/>
            <p14:sldId id="491"/>
            <p14:sldId id="498"/>
            <p14:sldId id="499"/>
            <p14:sldId id="500"/>
            <p14:sldId id="355"/>
            <p14:sldId id="470"/>
            <p14:sldId id="471"/>
            <p14:sldId id="430"/>
          </p14:sldIdLst>
        </p14:section>
        <p14:section name="Untitled Section" id="{A3F28CDA-62D0-4352-8559-2DAD62523A1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2DA2BF"/>
    <a:srgbClr val="005493"/>
    <a:srgbClr val="0096FF"/>
    <a:srgbClr val="009193"/>
    <a:srgbClr val="2D2A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Lucida Sans Unicode"/>
          <a:ea typeface="Lucida Sans Unicode"/>
          <a:cs typeface="Lucida Sans Unicod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FE8"/>
          </a:solidFill>
        </a:fill>
      </a:tcStyle>
    </a:wholeTbl>
    <a:band2H>
      <a:tcTxStyle/>
      <a:tcStyle>
        <a:tcBdr/>
        <a:fill>
          <a:solidFill>
            <a:srgbClr val="E7F0F4"/>
          </a:solidFill>
        </a:fill>
      </a:tcStyle>
    </a:band2H>
    <a:firstCol>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Lucida Sans Unicode"/>
          <a:ea typeface="Lucida Sans Unicode"/>
          <a:cs typeface="Lucida Sans Unicod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D2CB"/>
          </a:solidFill>
        </a:fill>
      </a:tcStyle>
    </a:wholeTbl>
    <a:band2H>
      <a:tcTxStyle/>
      <a:tcStyle>
        <a:tcBdr/>
        <a:fill>
          <a:solidFill>
            <a:srgbClr val="FBEAE7"/>
          </a:solidFill>
        </a:fill>
      </a:tcStyle>
    </a:band2H>
    <a:firstCol>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Lucida Sans Unicode"/>
          <a:ea typeface="Lucida Sans Unicode"/>
          <a:cs typeface="Lucida Sans Unicod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CDCE"/>
          </a:solidFill>
        </a:fill>
      </a:tcStyle>
    </a:wholeTbl>
    <a:band2H>
      <a:tcTxStyle/>
      <a:tcStyle>
        <a:tcBdr/>
        <a:fill>
          <a:solidFill>
            <a:srgbClr val="ECE7E8"/>
          </a:solidFill>
        </a:fill>
      </a:tcStyle>
    </a:band2H>
    <a:firstCol>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Lucida Sans Unicode"/>
          <a:ea typeface="Lucida Sans Unicode"/>
          <a:cs typeface="Lucida Sans Unicod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Helvetica"/>
          <a:ea typeface="Helvetica"/>
          <a:cs typeface="Helvetic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Lucida Sans Unicode"/>
          <a:ea typeface="Lucida Sans Unicode"/>
          <a:cs typeface="Lucida Sans Unicod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Lucida Sans Unicode"/>
          <a:ea typeface="Lucida Sans Unicode"/>
          <a:cs typeface="Lucida Sans Unicode"/>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Helvetica"/>
          <a:ea typeface="Helvetica"/>
          <a:cs typeface="Helvetic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Helvetica"/>
          <a:ea typeface="Helvetica"/>
          <a:cs typeface="Helvetica"/>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3548" autoAdjust="0"/>
  </p:normalViewPr>
  <p:slideViewPr>
    <p:cSldViewPr snapToGrid="0" snapToObjects="1">
      <p:cViewPr>
        <p:scale>
          <a:sx n="112" d="100"/>
          <a:sy n="112" d="100"/>
        </p:scale>
        <p:origin x="-2256" y="-208"/>
      </p:cViewPr>
      <p:guideLst>
        <p:guide orient="horz" pos="2160"/>
        <p:guide pos="2880"/>
      </p:guideLst>
    </p:cSldViewPr>
  </p:slideViewPr>
  <p:outlineViewPr>
    <p:cViewPr>
      <p:scale>
        <a:sx n="33" d="100"/>
        <a:sy n="33" d="100"/>
      </p:scale>
      <p:origin x="0" y="20472"/>
    </p:cViewPr>
  </p:outlineViewPr>
  <p:notesTextViewPr>
    <p:cViewPr>
      <p:scale>
        <a:sx n="100" d="100"/>
        <a:sy n="100" d="100"/>
      </p:scale>
      <p:origin x="0" y="0"/>
    </p:cViewPr>
  </p:notesTextViewPr>
  <p:sorterViewPr>
    <p:cViewPr>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92" name="Shape 1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552865895"/>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79998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Tami</a:t>
            </a:r>
          </a:p>
        </p:txBody>
      </p:sp>
    </p:spTree>
    <p:extLst>
      <p:ext uri="{BB962C8B-B14F-4D97-AF65-F5344CB8AC3E}">
        <p14:creationId xmlns:p14="http://schemas.microsoft.com/office/powerpoint/2010/main" val="2249246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Tami</a:t>
            </a:r>
          </a:p>
        </p:txBody>
      </p:sp>
    </p:spTree>
    <p:extLst>
      <p:ext uri="{BB962C8B-B14F-4D97-AF65-F5344CB8AC3E}">
        <p14:creationId xmlns:p14="http://schemas.microsoft.com/office/powerpoint/2010/main" val="2249246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Tami</a:t>
            </a:r>
          </a:p>
        </p:txBody>
      </p:sp>
    </p:spTree>
    <p:extLst>
      <p:ext uri="{BB962C8B-B14F-4D97-AF65-F5344CB8AC3E}">
        <p14:creationId xmlns:p14="http://schemas.microsoft.com/office/powerpoint/2010/main" val="2249246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Tami</a:t>
            </a:r>
          </a:p>
        </p:txBody>
      </p:sp>
    </p:spTree>
    <p:extLst>
      <p:ext uri="{BB962C8B-B14F-4D97-AF65-F5344CB8AC3E}">
        <p14:creationId xmlns:p14="http://schemas.microsoft.com/office/powerpoint/2010/main" val="2578389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a:t>
            </a:r>
          </a:p>
        </p:txBody>
      </p:sp>
      <p:sp>
        <p:nvSpPr>
          <p:cNvPr id="4" name="Slide Number Placeholder 3"/>
          <p:cNvSpPr>
            <a:spLocks noGrp="1"/>
          </p:cNvSpPr>
          <p:nvPr>
            <p:ph type="sldNum" sz="quarter" idx="10"/>
          </p:nvPr>
        </p:nvSpPr>
        <p:spPr>
          <a:xfrm>
            <a:off x="3885145" y="8686006"/>
            <a:ext cx="2971272" cy="456405"/>
          </a:xfrm>
          <a:prstGeom prst="rect">
            <a:avLst/>
          </a:prstGeom>
        </p:spPr>
        <p:txBody>
          <a:bodyPr/>
          <a:lstStyle/>
          <a:p>
            <a:fld id="{BB0AAA30-92F2-4E02-B937-A72EE9A9BFFE}" type="slidenum">
              <a:rPr lang="en-US" smtClean="0">
                <a:solidFill>
                  <a:prstClr val="black"/>
                </a:solidFill>
                <a:latin typeface="Calibri"/>
              </a:rPr>
              <a:pPr/>
              <a:t>15</a:t>
            </a:fld>
            <a:endParaRPr lang="en-US" dirty="0">
              <a:solidFill>
                <a:prstClr val="black"/>
              </a:solidFill>
              <a:latin typeface="Calibri"/>
            </a:endParaRPr>
          </a:p>
        </p:txBody>
      </p:sp>
    </p:spTree>
    <p:extLst>
      <p:ext uri="{BB962C8B-B14F-4D97-AF65-F5344CB8AC3E}">
        <p14:creationId xmlns:p14="http://schemas.microsoft.com/office/powerpoint/2010/main" val="437495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a:t>
            </a:r>
          </a:p>
        </p:txBody>
      </p:sp>
    </p:spTree>
    <p:extLst>
      <p:ext uri="{BB962C8B-B14F-4D97-AF65-F5344CB8AC3E}">
        <p14:creationId xmlns:p14="http://schemas.microsoft.com/office/powerpoint/2010/main" val="2931855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6773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a:t>
            </a:r>
          </a:p>
        </p:txBody>
      </p:sp>
    </p:spTree>
    <p:extLst>
      <p:ext uri="{BB962C8B-B14F-4D97-AF65-F5344CB8AC3E}">
        <p14:creationId xmlns:p14="http://schemas.microsoft.com/office/powerpoint/2010/main" val="2293700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a:t>
            </a:r>
          </a:p>
          <a:p>
            <a:endParaRPr lang="en-US" dirty="0"/>
          </a:p>
          <a:p>
            <a:r>
              <a:rPr lang="en-US" dirty="0"/>
              <a:t>Very pleased</a:t>
            </a:r>
            <a:r>
              <a:rPr lang="en-US" baseline="0" dirty="0"/>
              <a:t> with </a:t>
            </a:r>
            <a:r>
              <a:rPr lang="en-US" baseline="0" dirty="0" err="1"/>
              <a:t>Growfund</a:t>
            </a:r>
            <a:endParaRPr lang="en-US" baseline="0" dirty="0"/>
          </a:p>
          <a:p>
            <a:endParaRPr lang="en-US" baseline="0" dirty="0"/>
          </a:p>
          <a:p>
            <a:r>
              <a:rPr lang="en-US" baseline="0" dirty="0"/>
              <a:t>New processes make administration simpler</a:t>
            </a:r>
            <a:endParaRPr lang="en-US" dirty="0"/>
          </a:p>
        </p:txBody>
      </p:sp>
    </p:spTree>
    <p:extLst>
      <p:ext uri="{BB962C8B-B14F-4D97-AF65-F5344CB8AC3E}">
        <p14:creationId xmlns:p14="http://schemas.microsoft.com/office/powerpoint/2010/main" val="1726615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a:t>
            </a:r>
          </a:p>
          <a:p>
            <a:endParaRPr lang="en-US" dirty="0"/>
          </a:p>
          <a:p>
            <a:r>
              <a:rPr lang="en-US" dirty="0"/>
              <a:t>We are</a:t>
            </a:r>
            <a:r>
              <a:rPr lang="en-US" baseline="0" dirty="0"/>
              <a:t> pivoting to adapt to changes necessitated by COVID-19</a:t>
            </a:r>
          </a:p>
          <a:p>
            <a:endParaRPr lang="en-US" baseline="0" dirty="0"/>
          </a:p>
          <a:p>
            <a:r>
              <a:rPr lang="en-US" baseline="0" dirty="0"/>
              <a:t>New opportunities are presented</a:t>
            </a:r>
          </a:p>
          <a:p>
            <a:endParaRPr lang="en-US" baseline="0" dirty="0"/>
          </a:p>
          <a:p>
            <a:r>
              <a:rPr lang="en-US" baseline="0" dirty="0"/>
              <a:t>Some uncertainty regarding events</a:t>
            </a:r>
          </a:p>
          <a:p>
            <a:endParaRPr lang="en-US" baseline="0" dirty="0"/>
          </a:p>
          <a:p>
            <a:r>
              <a:rPr lang="en-US" baseline="0" dirty="0"/>
              <a:t>We want to celebrate our successes, but we need to be safe</a:t>
            </a:r>
          </a:p>
          <a:p>
            <a:endParaRPr lang="en-US" baseline="0" dirty="0"/>
          </a:p>
          <a:p>
            <a:r>
              <a:rPr lang="en-US" baseline="0" dirty="0"/>
              <a:t>Committed to grant making, but celebrations may look different</a:t>
            </a:r>
            <a:endParaRPr lang="en-US" dirty="0"/>
          </a:p>
        </p:txBody>
      </p:sp>
    </p:spTree>
    <p:extLst>
      <p:ext uri="{BB962C8B-B14F-4D97-AF65-F5344CB8AC3E}">
        <p14:creationId xmlns:p14="http://schemas.microsoft.com/office/powerpoint/2010/main" val="3691792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Tami introduce Lisa and Carol</a:t>
            </a:r>
          </a:p>
        </p:txBody>
      </p:sp>
    </p:spTree>
    <p:extLst>
      <p:ext uri="{BB962C8B-B14F-4D97-AF65-F5344CB8AC3E}">
        <p14:creationId xmlns:p14="http://schemas.microsoft.com/office/powerpoint/2010/main" val="1539311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Lisa/Carol</a:t>
            </a:r>
          </a:p>
        </p:txBody>
      </p:sp>
    </p:spTree>
    <p:extLst>
      <p:ext uri="{BB962C8B-B14F-4D97-AF65-F5344CB8AC3E}">
        <p14:creationId xmlns:p14="http://schemas.microsoft.com/office/powerpoint/2010/main" val="2293889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Lisa/Carol</a:t>
            </a:r>
          </a:p>
          <a:p>
            <a:endParaRPr lang="en-US" dirty="0"/>
          </a:p>
          <a:p>
            <a:r>
              <a:rPr lang="en-US" dirty="0"/>
              <a:t>Important to maintain</a:t>
            </a:r>
            <a:r>
              <a:rPr lang="en-US" baseline="0" dirty="0"/>
              <a:t> a presence for membership</a:t>
            </a:r>
            <a:endParaRPr lang="en-US" dirty="0"/>
          </a:p>
        </p:txBody>
      </p:sp>
      <p:sp>
        <p:nvSpPr>
          <p:cNvPr id="4" name="Slide Number Placeholder 3"/>
          <p:cNvSpPr>
            <a:spLocks noGrp="1"/>
          </p:cNvSpPr>
          <p:nvPr>
            <p:ph type="sldNum" sz="quarter" idx="10"/>
          </p:nvPr>
        </p:nvSpPr>
        <p:spPr/>
        <p:txBody>
          <a:bodyPr/>
          <a:lstStyle/>
          <a:p>
            <a:fld id="{BB0AAA30-92F2-4E02-B937-A72EE9A9BFFE}" type="slidenum">
              <a:rPr lang="en-US" smtClean="0"/>
              <a:pPr/>
              <a:t>8</a:t>
            </a:fld>
            <a:endParaRPr lang="en-US" dirty="0"/>
          </a:p>
        </p:txBody>
      </p:sp>
    </p:spTree>
    <p:extLst>
      <p:ext uri="{BB962C8B-B14F-4D97-AF65-F5344CB8AC3E}">
        <p14:creationId xmlns:p14="http://schemas.microsoft.com/office/powerpoint/2010/main" val="755152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 introduce Tami</a:t>
            </a:r>
          </a:p>
        </p:txBody>
      </p:sp>
    </p:spTree>
    <p:extLst>
      <p:ext uri="{BB962C8B-B14F-4D97-AF65-F5344CB8AC3E}">
        <p14:creationId xmlns:p14="http://schemas.microsoft.com/office/powerpoint/2010/main" val="3846196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Tami</a:t>
            </a:r>
          </a:p>
        </p:txBody>
      </p:sp>
    </p:spTree>
    <p:extLst>
      <p:ext uri="{BB962C8B-B14F-4D97-AF65-F5344CB8AC3E}">
        <p14:creationId xmlns:p14="http://schemas.microsoft.com/office/powerpoint/2010/main" val="2249246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2" name="Shape 32"/>
          <p:cNvSpPr>
            <a:spLocks noGrp="1"/>
          </p:cNvSpPr>
          <p:nvPr>
            <p:ph type="sldNum" sz="quarter" idx="2"/>
          </p:nvPr>
        </p:nvSpPr>
        <p:spPr>
          <a:xfrm>
            <a:off x="8752386" y="6526848"/>
            <a:ext cx="260647" cy="246221"/>
          </a:xfrm>
          <a:prstGeom prst="rect">
            <a:avLst/>
          </a:prstGeom>
        </p:spPr>
        <p:txBody>
          <a:bodyPr/>
          <a:lstStyle>
            <a:lvl1pPr>
              <a:defRPr>
                <a:solidFill>
                  <a:schemeClr val="bg1"/>
                </a:solidFill>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213073611"/>
      </p:ext>
    </p:extLst>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7CF8AB-7C43-A145-8768-FFFE1C6F54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56669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910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47F333-968B-A349-A307-DFFCD483E35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4E45829-FD83-804F-9FE4-0DB919C4A44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17B64CC-BEAD-FC49-B027-8C0E2EA8ED6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120921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F2A8D2-9CC9-4B47-8AB0-23D790E9FDD3}"/>
              </a:ext>
            </a:extLst>
          </p:cNvPr>
          <p:cNvSpPr>
            <a:spLocks noGrp="1"/>
          </p:cNvSpPr>
          <p:nvPr>
            <p:ph type="title"/>
          </p:nvPr>
        </p:nvSpPr>
        <p:spPr>
          <a:xfrm>
            <a:off x="630238" y="457200"/>
            <a:ext cx="2949575"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xmlns="" id="{D7238AD9-DF29-7144-AE9F-DF67BDF8BD6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412F43E-3A04-B347-84DB-2A49EF30FA0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871844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28FDEE-3270-A942-B7D7-7C2EFC78A55A}"/>
              </a:ext>
            </a:extLst>
          </p:cNvPr>
          <p:cNvSpPr>
            <a:spLocks noGrp="1"/>
          </p:cNvSpPr>
          <p:nvPr>
            <p:ph type="ctrTitle"/>
          </p:nvPr>
        </p:nvSpPr>
        <p:spPr>
          <a:xfrm>
            <a:off x="1143000" y="1122363"/>
            <a:ext cx="6858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xmlns="" id="{8F5C04AA-FF21-0B4B-B255-11F9DB0C35D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99382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71A54B-5A7A-9446-8711-90B52ED340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899651C-40B4-D847-964C-E3535CD65A5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2541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FF8382-1688-514F-90F1-DB89DDAE54F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54C673B-B2EF-B64D-9F0F-F6F87A02F7F6}"/>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377257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394498-0B7A-7445-BC3C-BBD91DACE8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4370BA1-7D80-9447-83DD-E5654EF9D4A6}"/>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74B548C-65F3-7B49-B53B-51F5669E3E04}"/>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7666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964287-8F70-1E42-B46E-C342A990969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6DE6396-31F6-6341-A436-EC23C9DB585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C0D4B34-1725-EA4E-809A-452ABC3B68C9}"/>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F4A4185-85A1-D747-81D0-3A5CB13E0AE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537D2CC7-74E1-DE45-918B-57C099160042}"/>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7049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DA3DB4-FC47-9040-B77C-B0A8D47A54D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3181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_AND_BODY_1">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274637"/>
            <a:ext cx="8229600" cy="1143200"/>
          </a:xfrm>
          <a:prstGeom prst="rect">
            <a:avLst/>
          </a:prstGeom>
          <a:noFill/>
          <a:ln>
            <a:noFill/>
          </a:ln>
        </p:spPr>
        <p:txBody>
          <a:bodyPr lIns="68575" tIns="68575" rIns="68575" bIns="68575" anchor="b" anchorCtr="0"/>
          <a:lstStyle>
            <a:lvl1pPr rtl="0">
              <a:spcBef>
                <a:spcPts val="0"/>
              </a:spcBef>
              <a:buClr>
                <a:srgbClr val="666666"/>
              </a:buClr>
              <a:buSzPct val="100000"/>
              <a:buNone/>
              <a:defRPr sz="3000" b="0">
                <a:solidFill>
                  <a:srgbClr val="666666"/>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21" name="Shape 21"/>
          <p:cNvSpPr txBox="1">
            <a:spLocks noGrp="1"/>
          </p:cNvSpPr>
          <p:nvPr>
            <p:ph type="body" idx="1"/>
          </p:nvPr>
        </p:nvSpPr>
        <p:spPr>
          <a:xfrm>
            <a:off x="457200" y="1600201"/>
            <a:ext cx="8229600" cy="4967599"/>
          </a:xfrm>
          <a:prstGeom prst="rect">
            <a:avLst/>
          </a:prstGeom>
          <a:noFill/>
          <a:ln>
            <a:noFill/>
          </a:ln>
        </p:spPr>
        <p:txBody>
          <a:bodyPr lIns="91425" tIns="91425" rIns="91425" bIns="91425" anchor="t" anchorCtr="0"/>
          <a:lstStyle>
            <a:lvl1pPr rtl="0">
              <a:spcBef>
                <a:spcPts val="0"/>
              </a:spcBef>
              <a:buClr>
                <a:srgbClr val="A1CC89"/>
              </a:buClr>
              <a:buSzPct val="90000"/>
              <a:defRPr sz="2000" b="1">
                <a:solidFill>
                  <a:srgbClr val="666666"/>
                </a:solidFill>
              </a:defRPr>
            </a:lvl1pPr>
            <a:lvl2pPr rtl="0">
              <a:spcBef>
                <a:spcPts val="0"/>
              </a:spcBef>
              <a:buClr>
                <a:srgbClr val="A1CC89"/>
              </a:buClr>
              <a:buSzPct val="88888"/>
              <a:defRPr sz="1800" b="1">
                <a:solidFill>
                  <a:srgbClr val="666666"/>
                </a:solidFill>
              </a:defRPr>
            </a:lvl2pPr>
            <a:lvl3pPr rtl="0">
              <a:spcBef>
                <a:spcPts val="0"/>
              </a:spcBef>
              <a:buClr>
                <a:srgbClr val="A1CC89"/>
              </a:buClr>
              <a:buSzPct val="88888"/>
              <a:defRPr sz="1800">
                <a:solidFill>
                  <a:srgbClr val="666666"/>
                </a:solidFill>
              </a:defRPr>
            </a:lvl3pPr>
            <a:lvl4pPr rtl="0">
              <a:spcBef>
                <a:spcPts val="0"/>
              </a:spcBef>
              <a:buClr>
                <a:srgbClr val="A1CC89"/>
              </a:buClr>
              <a:buSzPct val="88888"/>
              <a:defRPr sz="1800">
                <a:solidFill>
                  <a:srgbClr val="666666"/>
                </a:solidFill>
              </a:defRPr>
            </a:lvl4pPr>
            <a:lvl5pPr rtl="0">
              <a:spcBef>
                <a:spcPts val="0"/>
              </a:spcBef>
              <a:buClr>
                <a:srgbClr val="A1CC89"/>
              </a:buClr>
              <a:buSzPct val="88888"/>
              <a:defRPr sz="1800">
                <a:solidFill>
                  <a:srgbClr val="666666"/>
                </a:solidFill>
              </a:defRPr>
            </a:lvl5pPr>
            <a:lvl6pPr rtl="0">
              <a:spcBef>
                <a:spcPts val="0"/>
              </a:spcBef>
              <a:buClr>
                <a:srgbClr val="A1CC89"/>
              </a:buClr>
              <a:buSzPct val="88888"/>
              <a:defRPr sz="1800">
                <a:solidFill>
                  <a:srgbClr val="666666"/>
                </a:solidFill>
              </a:defRPr>
            </a:lvl6pPr>
            <a:lvl7pPr rtl="0">
              <a:spcBef>
                <a:spcPts val="0"/>
              </a:spcBef>
              <a:buClr>
                <a:srgbClr val="A1CC89"/>
              </a:buClr>
              <a:buSzPct val="88888"/>
              <a:defRPr sz="1800">
                <a:solidFill>
                  <a:srgbClr val="666666"/>
                </a:solidFill>
              </a:defRPr>
            </a:lvl7pPr>
            <a:lvl8pPr rtl="0">
              <a:spcBef>
                <a:spcPts val="0"/>
              </a:spcBef>
              <a:buClr>
                <a:srgbClr val="A1CC89"/>
              </a:buClr>
              <a:buSzPct val="88888"/>
              <a:defRPr sz="1800">
                <a:solidFill>
                  <a:srgbClr val="666666"/>
                </a:solidFill>
              </a:defRPr>
            </a:lvl8pPr>
            <a:lvl9pPr rtl="0">
              <a:spcBef>
                <a:spcPts val="0"/>
              </a:spcBef>
              <a:buClr>
                <a:srgbClr val="A1CC89"/>
              </a:buClr>
              <a:buSzPct val="88888"/>
              <a:defRPr sz="1800">
                <a:solidFill>
                  <a:srgbClr val="666666"/>
                </a:solidFill>
              </a:defRPr>
            </a:lvl9pPr>
          </a:lstStyle>
          <a:p>
            <a:endParaRPr/>
          </a:p>
        </p:txBody>
      </p:sp>
    </p:spTree>
    <p:extLst>
      <p:ext uri="{BB962C8B-B14F-4D97-AF65-F5344CB8AC3E}">
        <p14:creationId xmlns:p14="http://schemas.microsoft.com/office/powerpoint/2010/main" val="1600355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590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92DB62-72D6-9640-A66B-DAFBDD2719D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2DA3D94-B2EF-8C44-972A-397D2E46A94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360B58D-AB07-C544-B22B-09439D709D8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511463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443761-4F3D-6A48-A1EC-2977141823E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2BDC51B-C707-E343-BE1E-37C6DF95E09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187659C-FA59-D34B-B06D-FF8C88E9858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94471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GF-blurred-background-blue.png"/>
          <p:cNvPicPr>
            <a:picLocks noChangeAspect="1"/>
          </p:cNvPicPr>
          <p:nvPr userDrawn="1"/>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2468097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30" name="Shape 30"/>
          <p:cNvSpPr>
            <a:spLocks noGrp="1"/>
          </p:cNvSpPr>
          <p:nvPr>
            <p:ph type="body" idx="1"/>
          </p:nvPr>
        </p:nvSpPr>
        <p:spPr>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1" name="Shape 31"/>
          <p:cNvSpPr>
            <a:spLocks noGrp="1"/>
          </p:cNvSpPr>
          <p:nvPr>
            <p:ph type="title"/>
          </p:nvPr>
        </p:nvSpPr>
        <p:spPr>
          <a:prstGeom prst="rect">
            <a:avLst/>
          </a:prstGeom>
        </p:spPr>
        <p:txBody>
          <a:bodyPr/>
          <a:lstStyle/>
          <a:p>
            <a:r>
              <a:t>Title Text</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797907834"/>
      </p:ext>
    </p:extLst>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A072FA-CF7A-6A43-A265-655E0829DF61}"/>
              </a:ext>
            </a:extLst>
          </p:cNvPr>
          <p:cNvSpPr>
            <a:spLocks noGrp="1"/>
          </p:cNvSpPr>
          <p:nvPr>
            <p:ph type="ctrTitle"/>
          </p:nvPr>
        </p:nvSpPr>
        <p:spPr>
          <a:xfrm>
            <a:off x="1143000" y="1122363"/>
            <a:ext cx="6858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xmlns="" id="{066B7B75-D384-4E4E-A77D-DA97A27E482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85212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7747B7-ECC4-CB4A-9125-A6AC2560F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6438453-9D89-BF46-8897-45FA5BB5C77B}"/>
              </a:ext>
            </a:extLst>
          </p:cNvPr>
          <p:cNvSpPr>
            <a:spLocks noGrp="1"/>
          </p:cNvSpPr>
          <p:nvPr>
            <p:ph idx="1"/>
          </p:nvPr>
        </p:nvSpPr>
        <p:spPr/>
        <p:txBody>
          <a:bodyPr/>
          <a:lstStyle>
            <a:lvl2pPr marL="685800" indent="-228600">
              <a:buFont typeface="Wingdings" panose="05000000000000000000" pitchFamily="2" charset="2"/>
              <a:buChar char="§"/>
              <a:defRPr/>
            </a:lvl2pPr>
            <a:lvl3pPr marL="1143000" indent="-228600">
              <a:buFont typeface="Courier New" panose="02070309020205020404" pitchFamily="49" charset="0"/>
              <a:buChar char="o"/>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ü"/>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2845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9734FD-7C62-3D4B-A57A-0A1B27CD1C9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4FA9067-6FF3-8A4A-AF4C-D19BBB158A16}"/>
              </a:ext>
            </a:extLst>
          </p:cNvPr>
          <p:cNvSpPr>
            <a:spLocks noGrp="1"/>
          </p:cNvSpPr>
          <p:nvPr>
            <p:ph type="body" idx="1"/>
          </p:nvPr>
        </p:nvSpPr>
        <p:spPr>
          <a:xfrm>
            <a:off x="623888" y="4589463"/>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47882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332AA1-252F-9740-BB26-39B7D08220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8B8E4D5-0058-5246-8FE4-5B14EA12F70D}"/>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84C9654-5D9C-CC44-BDD2-65786FD720F6}"/>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6889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7DDC87-40EB-A544-8191-1B8B82024A2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E829DF1-C34C-D84A-B10E-156D4745362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3FB2BD74-F722-0644-A8BB-0EC92892398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22C327F-6B31-A348-AF81-461DB6FFCBB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D7A944C-8693-5F40-8713-FE83DBD213B7}"/>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1909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theme" Target="../theme/theme2.xml"/><Relationship Id="rId11" Type="http://schemas.openxmlformats.org/officeDocument/2006/relationships/image" Target="../media/image3.emf"/><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11" Type="http://schemas.openxmlformats.org/officeDocument/2006/relationships/image" Target="../media/image4.png"/><Relationship Id="rId12" Type="http://schemas.openxmlformats.org/officeDocument/2006/relationships/image" Target="../media/image5.png"/><Relationship Id="rId13" Type="http://schemas.openxmlformats.org/officeDocument/2006/relationships/image" Target="../media/image6.jpe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2DA2BF"/>
            </a:gs>
            <a:gs pos="35000">
              <a:srgbClr val="177BA9"/>
            </a:gs>
            <a:gs pos="59000">
              <a:srgbClr val="005493">
                <a:alpha val="80000"/>
              </a:srgbClr>
            </a:gs>
            <a:gs pos="100000">
              <a:srgbClr val="00ADB6">
                <a:alpha val="56000"/>
              </a:srgbClr>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96841586-7F09-7C46-A5BD-15A2DD29E780}"/>
              </a:ext>
            </a:extLst>
          </p:cNvPr>
          <p:cNvSpPr/>
          <p:nvPr/>
        </p:nvSpPr>
        <p:spPr>
          <a:xfrm>
            <a:off x="1286368" y="382641"/>
            <a:ext cx="6571265" cy="6063176"/>
          </a:xfrm>
          <a:prstGeom prst="rect">
            <a:avLst/>
          </a:prstGeom>
          <a:solidFill>
            <a:srgbClr val="FFFFFF"/>
          </a:solidFill>
          <a:ln w="244475" cap="rnd">
            <a:solidFill>
              <a:srgbClr val="2DA2BF"/>
            </a:solidFill>
            <a:prstDash val="solid"/>
            <a:round/>
          </a:ln>
          <a:effectLst>
            <a:outerShdw blurRad="127000" sx="103000" sy="103000" algn="ctr" rotWithShape="0">
              <a:srgbClr val="002060">
                <a:alpha val="4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endParaRPr>
          </a:p>
        </p:txBody>
      </p:sp>
      <p:pic>
        <p:nvPicPr>
          <p:cNvPr id="9" name="Picture 8">
            <a:extLst>
              <a:ext uri="{FF2B5EF4-FFF2-40B4-BE49-F238E27FC236}">
                <a16:creationId xmlns:a16="http://schemas.microsoft.com/office/drawing/2014/main" xmlns="" id="{F8606520-C12C-754D-AA6B-45BE162B4B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0075" y="727864"/>
            <a:ext cx="5023851" cy="5372730"/>
          </a:xfrm>
          <a:prstGeom prst="rect">
            <a:avLst/>
          </a:prstGeom>
          <a:effectLst/>
        </p:spPr>
      </p:pic>
    </p:spTree>
    <p:extLst>
      <p:ext uri="{BB962C8B-B14F-4D97-AF65-F5344CB8AC3E}">
        <p14:creationId xmlns:p14="http://schemas.microsoft.com/office/powerpoint/2010/main" val="2000723751"/>
      </p:ext>
    </p:extLst>
  </p:cSld>
  <p:clrMap bg1="lt1" tx1="dk1" bg2="lt2" tx2="dk2" accent1="accent1" accent2="accent2" accent3="accent3" accent4="accent4" accent5="accent5" accent6="accent6" hlink="hlink" folHlink="folHlink"/>
  <p:sldLayoutIdLst>
    <p:sldLayoutId id="2147483783" r:id="rId1"/>
    <p:sldLayoutId id="2147483788" r:id="rId2"/>
    <p:sldLayoutId id="2147483724" r:id="rId3"/>
    <p:sldLayoutId id="2147483789" r:id="rId4"/>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6B85585-A1D4-3C4A-9C95-0B9EF33BE8CF}"/>
              </a:ext>
            </a:extLst>
          </p:cNvPr>
          <p:cNvSpPr>
            <a:spLocks noGrp="1"/>
          </p:cNvSpPr>
          <p:nvPr>
            <p:ph type="title"/>
          </p:nvPr>
        </p:nvSpPr>
        <p:spPr>
          <a:xfrm>
            <a:off x="628650" y="927834"/>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9A3234AA-C719-1946-9CF4-A3ACAD8BA488}"/>
              </a:ext>
            </a:extLst>
          </p:cNvPr>
          <p:cNvSpPr>
            <a:spLocks noGrp="1"/>
          </p:cNvSpPr>
          <p:nvPr>
            <p:ph type="body" idx="1"/>
          </p:nvPr>
        </p:nvSpPr>
        <p:spPr>
          <a:xfrm>
            <a:off x="628650" y="2388334"/>
            <a:ext cx="7886700" cy="37311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243314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Lst>
  <p:hf sldNum="0" hdr="0" ftr="0"/>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1F4DEB7-715E-3C4D-A62D-F0678ADACEC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06FD6B0A-513E-0C49-901B-72DC99FCBCF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a:extLst>
              <a:ext uri="{FF2B5EF4-FFF2-40B4-BE49-F238E27FC236}">
                <a16:creationId xmlns:a16="http://schemas.microsoft.com/office/drawing/2014/main" xmlns="" id="{8481EDB4-B29E-E14F-8B4A-450A2946331F}"/>
              </a:ext>
            </a:extLst>
          </p:cNvPr>
          <p:cNvGrpSpPr/>
          <p:nvPr userDrawn="1"/>
        </p:nvGrpSpPr>
        <p:grpSpPr>
          <a:xfrm>
            <a:off x="-9525" y="-24383"/>
            <a:ext cx="9163050" cy="1057846"/>
            <a:chOff x="-9525" y="-24383"/>
            <a:chExt cx="9163050" cy="1057846"/>
          </a:xfrm>
        </p:grpSpPr>
        <p:grpSp>
          <p:nvGrpSpPr>
            <p:cNvPr id="8" name="Group 137">
              <a:extLst>
                <a:ext uri="{FF2B5EF4-FFF2-40B4-BE49-F238E27FC236}">
                  <a16:creationId xmlns:a16="http://schemas.microsoft.com/office/drawing/2014/main" xmlns="" id="{B9C8239D-4239-6C44-AB8B-3F36636AF2E0}"/>
                </a:ext>
              </a:extLst>
            </p:cNvPr>
            <p:cNvGrpSpPr/>
            <p:nvPr/>
          </p:nvGrpSpPr>
          <p:grpSpPr>
            <a:xfrm>
              <a:off x="-6097" y="-24383"/>
              <a:ext cx="9156194" cy="1048513"/>
              <a:chOff x="0" y="0"/>
              <a:chExt cx="13022141" cy="1491218"/>
            </a:xfrm>
          </p:grpSpPr>
          <p:pic>
            <p:nvPicPr>
              <p:cNvPr id="12" name="image.png">
                <a:extLst>
                  <a:ext uri="{FF2B5EF4-FFF2-40B4-BE49-F238E27FC236}">
                    <a16:creationId xmlns:a16="http://schemas.microsoft.com/office/drawing/2014/main" xmlns="" id="{DD1CA3B9-EE05-9743-AF2A-E88C6056E536}"/>
                  </a:ext>
                </a:extLst>
              </p:cNvPr>
              <p:cNvPicPr>
                <a:picLocks noChangeAspect="1"/>
              </p:cNvPicPr>
              <p:nvPr/>
            </p:nvPicPr>
            <p:blipFill>
              <a:blip r:embed="rId11"/>
              <a:stretch>
                <a:fillRect/>
              </a:stretch>
            </p:blipFill>
            <p:spPr>
              <a:xfrm>
                <a:off x="0" y="0"/>
                <a:ext cx="12996130" cy="1491218"/>
              </a:xfrm>
              <a:prstGeom prst="rect">
                <a:avLst/>
              </a:prstGeom>
              <a:ln w="12700" cap="flat">
                <a:noFill/>
                <a:miter lim="400000"/>
              </a:ln>
              <a:effectLst/>
            </p:spPr>
          </p:pic>
          <p:pic>
            <p:nvPicPr>
              <p:cNvPr id="13" name="image.png">
                <a:extLst>
                  <a:ext uri="{FF2B5EF4-FFF2-40B4-BE49-F238E27FC236}">
                    <a16:creationId xmlns:a16="http://schemas.microsoft.com/office/drawing/2014/main" xmlns="" id="{8004C894-1165-E94C-A898-852B3632216E}"/>
                  </a:ext>
                </a:extLst>
              </p:cNvPr>
              <p:cNvPicPr>
                <a:picLocks noChangeAspect="1"/>
              </p:cNvPicPr>
              <p:nvPr/>
            </p:nvPicPr>
            <p:blipFill>
              <a:blip r:embed="rId12"/>
              <a:stretch>
                <a:fillRect/>
              </a:stretch>
            </p:blipFill>
            <p:spPr>
              <a:xfrm>
                <a:off x="0" y="104038"/>
                <a:ext cx="13022141" cy="1291811"/>
              </a:xfrm>
              <a:prstGeom prst="rect">
                <a:avLst/>
              </a:prstGeom>
              <a:ln w="12700" cap="flat">
                <a:noFill/>
                <a:miter lim="400000"/>
              </a:ln>
              <a:effectLst/>
            </p:spPr>
          </p:pic>
        </p:grpSp>
        <p:grpSp>
          <p:nvGrpSpPr>
            <p:cNvPr id="9" name="Group 8">
              <a:extLst>
                <a:ext uri="{FF2B5EF4-FFF2-40B4-BE49-F238E27FC236}">
                  <a16:creationId xmlns:a16="http://schemas.microsoft.com/office/drawing/2014/main" xmlns="" id="{EAC6C2B6-2FBB-E947-BDFE-12C877867179}"/>
                </a:ext>
              </a:extLst>
            </p:cNvPr>
            <p:cNvGrpSpPr/>
            <p:nvPr/>
          </p:nvGrpSpPr>
          <p:grpSpPr>
            <a:xfrm>
              <a:off x="-9525" y="-7938"/>
              <a:ext cx="9163050" cy="1041401"/>
              <a:chOff x="-9525" y="-7938"/>
              <a:chExt cx="9163050" cy="1041401"/>
            </a:xfrm>
          </p:grpSpPr>
          <p:sp>
            <p:nvSpPr>
              <p:cNvPr id="10" name="Shape 133">
                <a:extLst>
                  <a:ext uri="{FF2B5EF4-FFF2-40B4-BE49-F238E27FC236}">
                    <a16:creationId xmlns:a16="http://schemas.microsoft.com/office/drawing/2014/main" xmlns="" id="{592A0B64-A866-F64A-B247-D9FE52E46411}"/>
                  </a:ext>
                </a:extLst>
              </p:cNvPr>
              <p:cNvSpPr/>
              <p:nvPr/>
            </p:nvSpPr>
            <p:spPr>
              <a:xfrm>
                <a:off x="-9525" y="-7938"/>
                <a:ext cx="9163050" cy="1041401"/>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EBF8">
                      <a:alpha val="54998"/>
                    </a:srgbClr>
                  </a:gs>
                  <a:gs pos="100000">
                    <a:srgbClr val="0079AF">
                      <a:alpha val="44999"/>
                    </a:srgbClr>
                  </a:gs>
                </a:gsLst>
                <a:lin ang="16200000"/>
              </a:gradFill>
            </p:spPr>
            <p:txBody>
              <a:bodyPr lIns="50799" tIns="50799" rIns="50799" bIns="50799" anchor="ctr"/>
              <a:lstStyle/>
              <a:p>
                <a:pPr defTabSz="584179">
                  <a:defRPr sz="3413">
                    <a:solidFill>
                      <a:srgbClr val="FFFFFF"/>
                    </a:solidFill>
                  </a:defRPr>
                </a:pPr>
                <a:endParaRPr sz="2400"/>
              </a:p>
            </p:txBody>
          </p:sp>
          <p:sp>
            <p:nvSpPr>
              <p:cNvPr id="11" name="Shape 134">
                <a:extLst>
                  <a:ext uri="{FF2B5EF4-FFF2-40B4-BE49-F238E27FC236}">
                    <a16:creationId xmlns:a16="http://schemas.microsoft.com/office/drawing/2014/main" xmlns="" id="{5657425D-FBF1-9341-86D7-21027127F0C3}"/>
                  </a:ext>
                </a:extLst>
              </p:cNvPr>
              <p:cNvSpPr/>
              <p:nvPr/>
            </p:nvSpPr>
            <p:spPr>
              <a:xfrm>
                <a:off x="4381500" y="-7938"/>
                <a:ext cx="4762501" cy="607212"/>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BE5">
                      <a:alpha val="29998"/>
                    </a:srgbClr>
                  </a:gs>
                  <a:gs pos="19999">
                    <a:srgbClr val="009BE5">
                      <a:alpha val="32998"/>
                    </a:srgbClr>
                  </a:gs>
                  <a:gs pos="100000">
                    <a:srgbClr val="00ADB6">
                      <a:alpha val="44999"/>
                    </a:srgbClr>
                  </a:gs>
                </a:gsLst>
                <a:lin ang="16200000"/>
              </a:gradFill>
            </p:spPr>
            <p:txBody>
              <a:bodyPr lIns="50799" tIns="50799" rIns="50799" bIns="50799" anchor="ctr"/>
              <a:lstStyle/>
              <a:p>
                <a:pPr defTabSz="584179">
                  <a:defRPr sz="3413">
                    <a:solidFill>
                      <a:srgbClr val="FFFFFF"/>
                    </a:solidFill>
                  </a:defRPr>
                </a:pPr>
                <a:endParaRPr sz="2400"/>
              </a:p>
            </p:txBody>
          </p:sp>
        </p:grpSp>
      </p:grpSp>
      <p:pic>
        <p:nvPicPr>
          <p:cNvPr id="14" name="Picture 13" descr="C:\Documents and Settings\jdavis\Local Settings\Temporary Internet Files\Content.Outlook\LJA38MVU\WGCLogoCLIENT-ksm.jpg">
            <a:extLst>
              <a:ext uri="{FF2B5EF4-FFF2-40B4-BE49-F238E27FC236}">
                <a16:creationId xmlns:a16="http://schemas.microsoft.com/office/drawing/2014/main" xmlns="" id="{989618BC-1EF6-9040-A7E2-DB7E4E36735A}"/>
              </a:ext>
            </a:extLst>
          </p:cNvPr>
          <p:cNvPicPr/>
          <p:nvPr userDrawn="1"/>
        </p:nvPicPr>
        <p:blipFill>
          <a:blip r:embed="rId13" cstate="print"/>
          <a:stretch>
            <a:fillRect/>
          </a:stretch>
        </p:blipFill>
        <p:spPr bwMode="auto">
          <a:xfrm>
            <a:off x="7793501" y="5674149"/>
            <a:ext cx="1114865" cy="1029106"/>
          </a:xfrm>
          <a:prstGeom prst="rect">
            <a:avLst/>
          </a:prstGeom>
          <a:noFill/>
          <a:ln w="9525">
            <a:noFill/>
            <a:miter lim="800000"/>
            <a:headEnd/>
            <a:tailEnd/>
          </a:ln>
        </p:spPr>
      </p:pic>
    </p:spTree>
    <p:extLst>
      <p:ext uri="{BB962C8B-B14F-4D97-AF65-F5344CB8AC3E}">
        <p14:creationId xmlns:p14="http://schemas.microsoft.com/office/powerpoint/2010/main" val="2299703311"/>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Lst>
  <p:hf sldNum="0" hdr="0" ftr="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p:nvPr/>
        </p:nvSpPr>
        <p:spPr>
          <a:xfrm>
            <a:off x="4381500" y="-7938"/>
            <a:ext cx="4762501" cy="607212"/>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BE5">
                  <a:alpha val="29998"/>
                </a:srgbClr>
              </a:gs>
              <a:gs pos="19999">
                <a:srgbClr val="009BE5">
                  <a:alpha val="32998"/>
                </a:srgbClr>
              </a:gs>
              <a:gs pos="100000">
                <a:srgbClr val="00ADB6">
                  <a:alpha val="44999"/>
                </a:srgbClr>
              </a:gs>
            </a:gsLst>
            <a:lin ang="16200000"/>
          </a:gradFill>
        </p:spPr>
        <p:txBody>
          <a:bodyPr lIns="50799" tIns="50799" rIns="50799" bIns="50799" anchor="ctr"/>
          <a:lstStyle/>
          <a:p>
            <a:pPr defTabSz="584179">
              <a:defRPr sz="3413">
                <a:solidFill>
                  <a:srgbClr val="FFFFFF"/>
                </a:solidFill>
              </a:defRPr>
            </a:pPr>
            <a:endParaRPr sz="2400"/>
          </a:p>
        </p:txBody>
      </p:sp>
    </p:spTree>
    <p:extLst>
      <p:ext uri="{BB962C8B-B14F-4D97-AF65-F5344CB8AC3E}">
        <p14:creationId xmlns:p14="http://schemas.microsoft.com/office/powerpoint/2010/main" val="341819462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a:t>Member’s Choice Award</a:t>
            </a:r>
          </a:p>
        </p:txBody>
      </p:sp>
      <p:sp>
        <p:nvSpPr>
          <p:cNvPr id="3" name="Content Placeholder 2"/>
          <p:cNvSpPr>
            <a:spLocks noGrp="1"/>
          </p:cNvSpPr>
          <p:nvPr>
            <p:ph idx="1"/>
          </p:nvPr>
        </p:nvSpPr>
        <p:spPr>
          <a:xfrm>
            <a:off x="628650" y="2388334"/>
            <a:ext cx="7886700" cy="3731112"/>
          </a:xfrm>
        </p:spPr>
        <p:txBody>
          <a:bodyPr/>
          <a:lstStyle/>
          <a:p>
            <a:pPr marL="0" indent="0" algn="ctr">
              <a:buNone/>
            </a:pPr>
            <a:r>
              <a:rPr lang="en-US" sz="3200" dirty="0">
                <a:solidFill>
                  <a:srgbClr val="66FF33"/>
                </a:solidFill>
              </a:rPr>
              <a:t>Committee Members</a:t>
            </a:r>
          </a:p>
          <a:p>
            <a:pPr marL="0" indent="0" algn="ctr">
              <a:buNone/>
            </a:pPr>
            <a:r>
              <a:rPr lang="en-US" dirty="0"/>
              <a:t>Terri Garland</a:t>
            </a:r>
          </a:p>
          <a:p>
            <a:pPr marL="0" indent="0" algn="ctr">
              <a:buNone/>
            </a:pPr>
            <a:r>
              <a:rPr lang="en-US" dirty="0"/>
              <a:t>Jodi </a:t>
            </a:r>
            <a:r>
              <a:rPr lang="en-US" dirty="0" err="1"/>
              <a:t>Marschhauser</a:t>
            </a:r>
            <a:endParaRPr lang="en-US" dirty="0"/>
          </a:p>
          <a:p>
            <a:pPr marL="0" indent="0" algn="ctr">
              <a:buNone/>
            </a:pPr>
            <a:r>
              <a:rPr lang="en-US" dirty="0" err="1"/>
              <a:t>Kathi</a:t>
            </a:r>
            <a:r>
              <a:rPr lang="en-US" dirty="0"/>
              <a:t> Santora</a:t>
            </a:r>
          </a:p>
          <a:p>
            <a:pPr marL="0" indent="0" algn="ctr">
              <a:buNone/>
            </a:pPr>
            <a:r>
              <a:rPr lang="en-US" dirty="0"/>
              <a:t>Tami </a:t>
            </a:r>
            <a:r>
              <a:rPr lang="en-US" dirty="0" err="1"/>
              <a:t>Zavislan</a:t>
            </a:r>
            <a:endParaRPr lang="en-US" dirty="0"/>
          </a:p>
        </p:txBody>
      </p:sp>
    </p:spTree>
    <p:extLst>
      <p:ext uri="{BB962C8B-B14F-4D97-AF65-F5344CB8AC3E}">
        <p14:creationId xmlns:p14="http://schemas.microsoft.com/office/powerpoint/2010/main" val="823920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98812"/>
            <a:ext cx="7886700" cy="1189528"/>
          </a:xfrm>
        </p:spPr>
        <p:txBody>
          <a:bodyPr/>
          <a:lstStyle/>
          <a:p>
            <a:pPr algn="ctr"/>
            <a:r>
              <a:rPr lang="en-US" b="0" dirty="0"/>
              <a:t>2020 Nominees</a:t>
            </a:r>
          </a:p>
        </p:txBody>
      </p:sp>
      <p:sp>
        <p:nvSpPr>
          <p:cNvPr id="3" name="Content Placeholder 2"/>
          <p:cNvSpPr>
            <a:spLocks noGrp="1"/>
          </p:cNvSpPr>
          <p:nvPr>
            <p:ph idx="1"/>
          </p:nvPr>
        </p:nvSpPr>
        <p:spPr>
          <a:xfrm>
            <a:off x="0" y="4467684"/>
            <a:ext cx="9144000" cy="1031969"/>
          </a:xfrm>
        </p:spPr>
        <p:txBody>
          <a:bodyPr>
            <a:normAutofit/>
          </a:bodyPr>
          <a:lstStyle/>
          <a:p>
            <a:pPr marL="0" indent="0" algn="ctr">
              <a:buNone/>
            </a:pPr>
            <a:r>
              <a:rPr lang="en-US" b="1" dirty="0"/>
              <a:t>Ed </a:t>
            </a:r>
            <a:r>
              <a:rPr lang="en-US" b="1" dirty="0" err="1"/>
              <a:t>Lally</a:t>
            </a:r>
            <a:r>
              <a:rPr lang="en-US" b="1" dirty="0"/>
              <a:t> Foundation</a:t>
            </a:r>
          </a:p>
          <a:p>
            <a:pPr marL="0" indent="0" algn="ctr">
              <a:buNone/>
            </a:pPr>
            <a:r>
              <a:rPr lang="en-US" sz="2200" i="1" dirty="0"/>
              <a:t>N</a:t>
            </a:r>
            <a:r>
              <a:rPr lang="en-US" sz="2200" i="1" dirty="0" smtClean="0"/>
              <a:t>ominated </a:t>
            </a:r>
            <a:r>
              <a:rPr lang="en-US" sz="2200" i="1" dirty="0"/>
              <a:t>by Karen Blandford</a:t>
            </a:r>
            <a:endParaRPr lang="en-US" sz="2200" dirty="0"/>
          </a:p>
        </p:txBody>
      </p:sp>
      <p:sp>
        <p:nvSpPr>
          <p:cNvPr id="4" name="Content Placeholder 2"/>
          <p:cNvSpPr txBox="1">
            <a:spLocks/>
          </p:cNvSpPr>
          <p:nvPr/>
        </p:nvSpPr>
        <p:spPr>
          <a:xfrm>
            <a:off x="0" y="1805757"/>
            <a:ext cx="9144000" cy="1081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Ø"/>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ü"/>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Chesapeake Therapeutic Riding</a:t>
            </a:r>
          </a:p>
          <a:p>
            <a:pPr marL="0" indent="0" algn="ctr">
              <a:buFont typeface="Arial" panose="020B0604020202020204" pitchFamily="34" charset="0"/>
              <a:buNone/>
            </a:pPr>
            <a:r>
              <a:rPr lang="en-US" sz="2200" i="1" dirty="0"/>
              <a:t>N</a:t>
            </a:r>
            <a:r>
              <a:rPr lang="en-US" sz="2200" i="1" dirty="0" smtClean="0"/>
              <a:t>ominated </a:t>
            </a:r>
            <a:r>
              <a:rPr lang="en-US" sz="2200" i="1" dirty="0"/>
              <a:t>by Jean </a:t>
            </a:r>
            <a:r>
              <a:rPr lang="en-US" sz="2200" i="1" dirty="0" err="1"/>
              <a:t>Foulk</a:t>
            </a:r>
            <a:endParaRPr lang="en-US" sz="2200" dirty="0"/>
          </a:p>
        </p:txBody>
      </p:sp>
      <p:sp>
        <p:nvSpPr>
          <p:cNvPr id="5" name="Content Placeholder 2"/>
          <p:cNvSpPr txBox="1">
            <a:spLocks/>
          </p:cNvSpPr>
          <p:nvPr/>
        </p:nvSpPr>
        <p:spPr>
          <a:xfrm>
            <a:off x="0" y="2937912"/>
            <a:ext cx="9144000" cy="11119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Ø"/>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ü"/>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b="1" dirty="0"/>
              <a:t>Gov. William </a:t>
            </a:r>
            <a:r>
              <a:rPr lang="en-US" sz="2600" b="1" dirty="0" err="1"/>
              <a:t>Paca</a:t>
            </a:r>
            <a:r>
              <a:rPr lang="en-US" sz="2600" b="1" dirty="0"/>
              <a:t>, Daughters of the American </a:t>
            </a:r>
          </a:p>
          <a:p>
            <a:pPr marL="0" indent="0" algn="ctr">
              <a:buFont typeface="Arial" panose="020B0604020202020204" pitchFamily="34" charset="0"/>
              <a:buNone/>
            </a:pPr>
            <a:r>
              <a:rPr lang="en-US" sz="2600" b="1" dirty="0"/>
              <a:t>Revolution Chapter, Bel Air</a:t>
            </a:r>
          </a:p>
          <a:p>
            <a:pPr marL="0" indent="0" algn="ctr">
              <a:buFont typeface="Arial" panose="020B0604020202020204" pitchFamily="34" charset="0"/>
              <a:buNone/>
            </a:pPr>
            <a:r>
              <a:rPr lang="en-US" sz="2200" i="1" dirty="0"/>
              <a:t>N</a:t>
            </a:r>
            <a:r>
              <a:rPr lang="en-US" sz="2200" i="1" dirty="0" smtClean="0"/>
              <a:t>ominated </a:t>
            </a:r>
            <a:r>
              <a:rPr lang="en-US" sz="2200" i="1" dirty="0"/>
              <a:t>by Bonnie Miranda</a:t>
            </a:r>
            <a:endParaRPr lang="en-US" sz="2200" dirty="0"/>
          </a:p>
        </p:txBody>
      </p:sp>
      <p:sp>
        <p:nvSpPr>
          <p:cNvPr id="6" name="Content Placeholder 2"/>
          <p:cNvSpPr txBox="1">
            <a:spLocks/>
          </p:cNvSpPr>
          <p:nvPr/>
        </p:nvSpPr>
        <p:spPr>
          <a:xfrm>
            <a:off x="0" y="5610758"/>
            <a:ext cx="9144000" cy="960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Ø"/>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ü"/>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Harford County Family Assistance Fund</a:t>
            </a:r>
          </a:p>
          <a:p>
            <a:pPr marL="0" indent="0" algn="ctr">
              <a:buFont typeface="Arial" panose="020B0604020202020204" pitchFamily="34" charset="0"/>
              <a:buNone/>
            </a:pPr>
            <a:r>
              <a:rPr lang="en-US" sz="2200" i="1" dirty="0"/>
              <a:t>N</a:t>
            </a:r>
            <a:r>
              <a:rPr lang="en-US" sz="2200" i="1" dirty="0" smtClean="0"/>
              <a:t>ominated </a:t>
            </a:r>
            <a:r>
              <a:rPr lang="en-US" sz="2200" i="1" dirty="0"/>
              <a:t>by Marlene </a:t>
            </a:r>
            <a:r>
              <a:rPr lang="en-US" sz="2200" i="1" dirty="0" err="1"/>
              <a:t>Lieb</a:t>
            </a:r>
            <a:endParaRPr lang="en-US" sz="2200" i="1" dirty="0"/>
          </a:p>
        </p:txBody>
      </p:sp>
    </p:spTree>
    <p:extLst>
      <p:ext uri="{BB962C8B-B14F-4D97-AF65-F5344CB8AC3E}">
        <p14:creationId xmlns:p14="http://schemas.microsoft.com/office/powerpoint/2010/main" val="3102127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282" y="1100518"/>
            <a:ext cx="7886700" cy="1189528"/>
          </a:xfrm>
        </p:spPr>
        <p:txBody>
          <a:bodyPr/>
          <a:lstStyle/>
          <a:p>
            <a:pPr algn="ctr"/>
            <a:r>
              <a:rPr lang="en-US" b="0" dirty="0"/>
              <a:t>2020 Member’s Choice Award</a:t>
            </a:r>
          </a:p>
        </p:txBody>
      </p:sp>
      <p:sp>
        <p:nvSpPr>
          <p:cNvPr id="6" name="Content Placeholder 2"/>
          <p:cNvSpPr txBox="1">
            <a:spLocks/>
          </p:cNvSpPr>
          <p:nvPr/>
        </p:nvSpPr>
        <p:spPr>
          <a:xfrm>
            <a:off x="-32368" y="2716459"/>
            <a:ext cx="9144000" cy="1351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Ø"/>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ü"/>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a:t>Harford County Family Assistance Fund</a:t>
            </a:r>
          </a:p>
          <a:p>
            <a:pPr marL="0" indent="0" algn="ctr">
              <a:buFont typeface="Arial" panose="020B0604020202020204" pitchFamily="34" charset="0"/>
              <a:buNone/>
            </a:pPr>
            <a:r>
              <a:rPr lang="en-US" sz="3200" i="1" dirty="0"/>
              <a:t>N</a:t>
            </a:r>
            <a:r>
              <a:rPr lang="en-US" sz="3200" i="1" dirty="0" smtClean="0"/>
              <a:t>ominated </a:t>
            </a:r>
            <a:r>
              <a:rPr lang="en-US" sz="3200" i="1" dirty="0"/>
              <a:t>by Marlene </a:t>
            </a:r>
            <a:r>
              <a:rPr lang="en-US" sz="3200" i="1" dirty="0" err="1"/>
              <a:t>Lieb</a:t>
            </a:r>
            <a:endParaRPr lang="en-US" sz="3200" i="1" dirty="0"/>
          </a:p>
        </p:txBody>
      </p:sp>
      <p:grpSp>
        <p:nvGrpSpPr>
          <p:cNvPr id="8" name="Group 7"/>
          <p:cNvGrpSpPr/>
          <p:nvPr/>
        </p:nvGrpSpPr>
        <p:grpSpPr>
          <a:xfrm>
            <a:off x="0" y="4887589"/>
            <a:ext cx="9144000" cy="1970411"/>
            <a:chOff x="0" y="4837014"/>
            <a:chExt cx="9091401" cy="2020986"/>
          </a:xfrm>
        </p:grpSpPr>
        <p:pic>
          <p:nvPicPr>
            <p:cNvPr id="1027" name="Picture 3" descr="C:\Users\tzavisla\AppData\Local\Microsoft\Windows\INetCache\IE\A6M0RDDK\clappinghand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37014"/>
              <a:ext cx="3034513" cy="20209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tzavisla\AppData\Local\Microsoft\Windows\INetCache\IE\A6M0RDDK\clappinghand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375" y="4837014"/>
              <a:ext cx="3034513" cy="20209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tzavisla\AppData\Local\Microsoft\Windows\INetCache\IE\A6M0RDDK\clappinghand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888" y="4837014"/>
              <a:ext cx="3034513" cy="20209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569236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anim calcmode="lin" valueType="num">
                                      <p:cBhvr>
                                        <p:cTn id="16" dur="2000" fill="hold"/>
                                        <p:tgtEl>
                                          <p:spTgt spid="8"/>
                                        </p:tgtEl>
                                        <p:attrNameLst>
                                          <p:attrName>ppt_w</p:attrName>
                                        </p:attrNameLst>
                                      </p:cBhvr>
                                      <p:tavLst>
                                        <p:tav tm="0" fmla="#ppt_w*sin(2.5*pi*$)">
                                          <p:val>
                                            <p:fltVal val="0"/>
                                          </p:val>
                                        </p:tav>
                                        <p:tav tm="100000">
                                          <p:val>
                                            <p:fltVal val="1"/>
                                          </p:val>
                                        </p:tav>
                                      </p:tavLst>
                                    </p:anim>
                                    <p:anim calcmode="lin" valueType="num">
                                      <p:cBhvr>
                                        <p:cTn id="17"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282" y="1100518"/>
            <a:ext cx="7886700" cy="1189528"/>
          </a:xfrm>
        </p:spPr>
        <p:txBody>
          <a:bodyPr>
            <a:normAutofit fontScale="90000"/>
          </a:bodyPr>
          <a:lstStyle/>
          <a:p>
            <a:pPr algn="ctr"/>
            <a:r>
              <a:rPr lang="en-US" b="0" dirty="0"/>
              <a:t>Harford County </a:t>
            </a:r>
            <a:br>
              <a:rPr lang="en-US" b="0" dirty="0"/>
            </a:br>
            <a:r>
              <a:rPr lang="en-US" b="0" dirty="0"/>
              <a:t>Family Assistance Fund</a:t>
            </a:r>
          </a:p>
        </p:txBody>
      </p:sp>
      <p:sp>
        <p:nvSpPr>
          <p:cNvPr id="6" name="Content Placeholder 2"/>
          <p:cNvSpPr txBox="1">
            <a:spLocks/>
          </p:cNvSpPr>
          <p:nvPr/>
        </p:nvSpPr>
        <p:spPr>
          <a:xfrm>
            <a:off x="435706" y="2816028"/>
            <a:ext cx="8272589" cy="36414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Ø"/>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ü"/>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i="1" dirty="0"/>
              <a:t>Over my years of serving on the Harford County Dept. of Social Services Board (DSS), and in my 6 years as a foster parent in Harford County, I have witnessed first-hand the impact of the funds raised in support of programs whose funding is not part of the State DSS operating budget. </a:t>
            </a:r>
            <a:br>
              <a:rPr lang="en-US" sz="2000" i="1" dirty="0"/>
            </a:br>
            <a:r>
              <a:rPr lang="en-US" sz="2000" i="1" dirty="0"/>
              <a:t/>
            </a:r>
            <a:br>
              <a:rPr lang="en-US" sz="2000" i="1" dirty="0"/>
            </a:br>
            <a:r>
              <a:rPr lang="en-US" sz="2000" i="1" dirty="0"/>
              <a:t>It (the Family Assistance Fund) provides support in Harford County for school clothing and supplies for foster children, Nurturing Parenting programs, Ready By 21 programming, Adoption and Reunification celebrations and other services that support foster care and help children and families thrive.</a:t>
            </a:r>
          </a:p>
          <a:p>
            <a:pPr marL="0" indent="0" algn="ctr">
              <a:buFont typeface="Arial" panose="020B0604020202020204" pitchFamily="34" charset="0"/>
              <a:buNone/>
            </a:pPr>
            <a:r>
              <a:rPr lang="en-US" sz="2000" i="1" dirty="0"/>
              <a:t>						- Marlene </a:t>
            </a:r>
            <a:r>
              <a:rPr lang="en-US" sz="2000" i="1" dirty="0" err="1"/>
              <a:t>Lieb</a:t>
            </a:r>
            <a:endParaRPr lang="en-US" sz="2000" i="1" dirty="0"/>
          </a:p>
        </p:txBody>
      </p:sp>
    </p:spTree>
    <p:extLst>
      <p:ext uri="{BB962C8B-B14F-4D97-AF65-F5344CB8AC3E}">
        <p14:creationId xmlns:p14="http://schemas.microsoft.com/office/powerpoint/2010/main" val="3943839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041009"/>
            <a:ext cx="7886700" cy="1270635"/>
          </a:xfrm>
        </p:spPr>
        <p:txBody>
          <a:bodyPr anchor="ctr">
            <a:noAutofit/>
          </a:bodyPr>
          <a:lstStyle/>
          <a:p>
            <a:pPr algn="ctr"/>
            <a:r>
              <a:rPr lang="en-US" sz="4400" b="0" dirty="0">
                <a:effectLst/>
                <a:latin typeface="Arial" panose="020B0604020202020204" pitchFamily="34" charset="0"/>
                <a:cs typeface="Arial" panose="020B0604020202020204" pitchFamily="34" charset="0"/>
              </a:rPr>
              <a:t>Member’s Choice Award</a:t>
            </a:r>
          </a:p>
        </p:txBody>
      </p:sp>
      <p:pic>
        <p:nvPicPr>
          <p:cNvPr id="5" name="Picture 4">
            <a:extLst>
              <a:ext uri="{FF2B5EF4-FFF2-40B4-BE49-F238E27FC236}">
                <a16:creationId xmlns:a16="http://schemas.microsoft.com/office/drawing/2014/main" xmlns="" id="{C6709ACC-CAAF-44FA-BD4E-7D6AB6FBAE26}"/>
              </a:ext>
            </a:extLst>
          </p:cNvPr>
          <p:cNvPicPr>
            <a:picLocks noChangeAspect="1"/>
          </p:cNvPicPr>
          <p:nvPr/>
        </p:nvPicPr>
        <p:blipFill>
          <a:blip r:embed="rId3">
            <a:alphaModFix amt="64000"/>
            <a:extLst>
              <a:ext uri="{28A0092B-C50C-407E-A947-70E740481C1C}">
                <a14:useLocalDpi xmlns:a14="http://schemas.microsoft.com/office/drawing/2010/main" val="0"/>
              </a:ext>
            </a:extLst>
          </a:blip>
          <a:stretch>
            <a:fillRect/>
          </a:stretch>
        </p:blipFill>
        <p:spPr>
          <a:xfrm>
            <a:off x="-474404" y="5505962"/>
            <a:ext cx="9867724" cy="1552575"/>
          </a:xfrm>
          <a:prstGeom prst="rect">
            <a:avLst/>
          </a:prstGeom>
        </p:spPr>
      </p:pic>
      <p:sp>
        <p:nvSpPr>
          <p:cNvPr id="8" name="TextBox 7">
            <a:extLst>
              <a:ext uri="{FF2B5EF4-FFF2-40B4-BE49-F238E27FC236}">
                <a16:creationId xmlns:a16="http://schemas.microsoft.com/office/drawing/2014/main" xmlns="" id="{602A4268-13FC-1945-BD4C-753BB606465C}"/>
              </a:ext>
            </a:extLst>
          </p:cNvPr>
          <p:cNvSpPr txBox="1"/>
          <p:nvPr/>
        </p:nvSpPr>
        <p:spPr>
          <a:xfrm>
            <a:off x="492369" y="2686929"/>
            <a:ext cx="8273277" cy="2554545"/>
          </a:xfrm>
          <a:prstGeom prst="rect">
            <a:avLst/>
          </a:prstGeom>
          <a:noFill/>
        </p:spPr>
        <p:txBody>
          <a:bodyPr wrap="square" rtlCol="0">
            <a:spAutoFit/>
          </a:bodyPr>
          <a:lstStyle/>
          <a:p>
            <a:pPr lvl="8" indent="0" algn="ctr">
              <a:spcAft>
                <a:spcPts val="600"/>
              </a:spcAft>
              <a:buClr>
                <a:srgbClr val="0070C0"/>
              </a:buClr>
            </a:pPr>
            <a:r>
              <a:rPr lang="en-US" sz="2800" dirty="0">
                <a:solidFill>
                  <a:schemeClr val="bg1"/>
                </a:solidFill>
                <a:latin typeface="Arial" panose="020B0604020202020204" pitchFamily="34" charset="0"/>
                <a:cs typeface="Arial" panose="020B0604020202020204" pitchFamily="34" charset="0"/>
              </a:rPr>
              <a:t>2020 – First Year for the Members’ Choice Award</a:t>
            </a:r>
          </a:p>
          <a:p>
            <a:pPr lvl="8" indent="0" algn="ctr">
              <a:spcAft>
                <a:spcPts val="600"/>
              </a:spcAft>
              <a:buClr>
                <a:srgbClr val="0070C0"/>
              </a:buClr>
            </a:pPr>
            <a:r>
              <a:rPr lang="en-US" sz="2800" dirty="0">
                <a:solidFill>
                  <a:schemeClr val="bg1"/>
                </a:solidFill>
                <a:latin typeface="Arial" panose="020B0604020202020204" pitchFamily="34" charset="0"/>
                <a:cs typeface="Arial" panose="020B0604020202020204" pitchFamily="34" charset="0"/>
              </a:rPr>
              <a:t>Distribution from the Endowed Fund</a:t>
            </a:r>
          </a:p>
          <a:p>
            <a:pPr lvl="8" indent="0" algn="ctr">
              <a:spcAft>
                <a:spcPts val="600"/>
              </a:spcAft>
              <a:buClr>
                <a:srgbClr val="0070C0"/>
              </a:buClr>
            </a:pPr>
            <a:r>
              <a:rPr lang="en-US" sz="2800" dirty="0">
                <a:solidFill>
                  <a:schemeClr val="bg1"/>
                </a:solidFill>
                <a:latin typeface="Arial" panose="020B0604020202020204" pitchFamily="34" charset="0"/>
                <a:cs typeface="Arial" panose="020B0604020202020204" pitchFamily="34" charset="0"/>
              </a:rPr>
              <a:t>$</a:t>
            </a:r>
            <a:r>
              <a:rPr lang="en-US" sz="2800" dirty="0" smtClean="0">
                <a:solidFill>
                  <a:schemeClr val="bg1"/>
                </a:solidFill>
                <a:latin typeface="Arial" panose="020B0604020202020204" pitchFamily="34" charset="0"/>
                <a:cs typeface="Arial" panose="020B0604020202020204" pitchFamily="34" charset="0"/>
              </a:rPr>
              <a:t>4,735.54</a:t>
            </a:r>
            <a:endParaRPr lang="en-US" sz="2800" dirty="0">
              <a:solidFill>
                <a:schemeClr val="bg1"/>
              </a:solidFill>
              <a:latin typeface="Arial" panose="020B0604020202020204" pitchFamily="34" charset="0"/>
              <a:cs typeface="Arial" panose="020B0604020202020204" pitchFamily="34" charset="0"/>
            </a:endParaRPr>
          </a:p>
          <a:p>
            <a:pPr lvl="8" indent="0" algn="ctr">
              <a:spcAft>
                <a:spcPts val="600"/>
              </a:spcAft>
              <a:buClr>
                <a:srgbClr val="0070C0"/>
              </a:buClr>
            </a:pPr>
            <a:endParaRPr lang="en-US" sz="2800" dirty="0">
              <a:solidFill>
                <a:schemeClr val="bg1"/>
              </a:solidFill>
              <a:latin typeface="Arial" panose="020B0604020202020204" pitchFamily="34" charset="0"/>
              <a:cs typeface="Arial" panose="020B0604020202020204" pitchFamily="34" charset="0"/>
            </a:endParaRPr>
          </a:p>
          <a:p>
            <a:r>
              <a:rPr lang="en-US" sz="1400" dirty="0">
                <a:solidFill>
                  <a:schemeClr val="bg1"/>
                </a:solidFill>
              </a:rPr>
              <a:t>Balance Subject to Reconciliation</a:t>
            </a:r>
          </a:p>
          <a:p>
            <a:r>
              <a:rPr lang="en-US" sz="1400" dirty="0">
                <a:solidFill>
                  <a:schemeClr val="bg1"/>
                </a:solidFill>
              </a:rPr>
              <a:t>* Unofficial balance, excluding administrative fees</a:t>
            </a:r>
          </a:p>
        </p:txBody>
      </p:sp>
    </p:spTree>
    <p:extLst>
      <p:ext uri="{BB962C8B-B14F-4D97-AF65-F5344CB8AC3E}">
        <p14:creationId xmlns:p14="http://schemas.microsoft.com/office/powerpoint/2010/main" val="2902075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lgn="ctr">
              <a:buNone/>
            </a:pPr>
            <a:endParaRPr lang="en-US" sz="5400" b="1" dirty="0"/>
          </a:p>
          <a:p>
            <a:pPr marL="109728" indent="0" algn="ctr">
              <a:buNone/>
            </a:pPr>
            <a:endParaRPr lang="en-US" sz="6000" b="1" dirty="0"/>
          </a:p>
        </p:txBody>
      </p:sp>
      <p:sp>
        <p:nvSpPr>
          <p:cNvPr id="3" name="Title 2"/>
          <p:cNvSpPr>
            <a:spLocks noGrp="1"/>
          </p:cNvSpPr>
          <p:nvPr>
            <p:ph type="title"/>
          </p:nvPr>
        </p:nvSpPr>
        <p:spPr>
          <a:xfrm>
            <a:off x="762000" y="1039090"/>
            <a:ext cx="7924800" cy="4904509"/>
          </a:xfrm>
        </p:spPr>
        <p:txBody>
          <a:bodyPr>
            <a:normAutofit/>
          </a:bodyPr>
          <a:lstStyle/>
          <a:p>
            <a:pPr algn="ctr"/>
            <a:r>
              <a:rPr lang="en-US" sz="4800" b="0" dirty="0">
                <a:effectLst/>
                <a:latin typeface="Arial" panose="020B0604020202020204" pitchFamily="34" charset="0"/>
                <a:cs typeface="Arial" panose="020B0604020202020204" pitchFamily="34" charset="0"/>
              </a:rPr>
              <a:t>And the Grant Total </a:t>
            </a:r>
            <a:br>
              <a:rPr lang="en-US" sz="4800" b="0" dirty="0">
                <a:effectLst/>
                <a:latin typeface="Arial" panose="020B0604020202020204" pitchFamily="34" charset="0"/>
                <a:cs typeface="Arial" panose="020B0604020202020204" pitchFamily="34" charset="0"/>
              </a:rPr>
            </a:br>
            <a:r>
              <a:rPr lang="en-US" sz="4800" b="0" dirty="0">
                <a:effectLst/>
                <a:latin typeface="Arial" panose="020B0604020202020204" pitchFamily="34" charset="0"/>
                <a:cs typeface="Arial" panose="020B0604020202020204" pitchFamily="34" charset="0"/>
              </a:rPr>
              <a:t>for 2011 – 2020 </a:t>
            </a:r>
            <a:br>
              <a:rPr lang="en-US" sz="4800" b="0" dirty="0">
                <a:effectLst/>
                <a:latin typeface="Arial" panose="020B0604020202020204" pitchFamily="34" charset="0"/>
                <a:cs typeface="Arial" panose="020B0604020202020204" pitchFamily="34" charset="0"/>
              </a:rPr>
            </a:br>
            <a:r>
              <a:rPr lang="en-US" sz="4800" b="0" dirty="0">
                <a:effectLst/>
                <a:latin typeface="Arial" panose="020B0604020202020204" pitchFamily="34" charset="0"/>
                <a:cs typeface="Arial" panose="020B0604020202020204" pitchFamily="34" charset="0"/>
              </a:rPr>
              <a:t>Awards Is….</a:t>
            </a:r>
          </a:p>
        </p:txBody>
      </p:sp>
    </p:spTree>
    <p:extLst>
      <p:ext uri="{BB962C8B-B14F-4D97-AF65-F5344CB8AC3E}">
        <p14:creationId xmlns:p14="http://schemas.microsoft.com/office/powerpoint/2010/main" val="4004441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malat\Downloads\IMG_05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3"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15739" y="2667000"/>
            <a:ext cx="4963934" cy="1107996"/>
          </a:xfrm>
          <a:prstGeom prst="rect">
            <a:avLst/>
          </a:prstGeom>
        </p:spPr>
        <p:txBody>
          <a:bodyPr wrap="square">
            <a:spAutoFit/>
          </a:bodyPr>
          <a:lstStyle/>
          <a:p>
            <a:r>
              <a:rPr lang="en-US" sz="6600" b="1" dirty="0" smtClean="0">
                <a:solidFill>
                  <a:srgbClr val="00B050"/>
                </a:solidFill>
                <a:latin typeface="Arial" panose="020B0604020202020204" pitchFamily="34" charset="0"/>
                <a:cs typeface="Arial" panose="020B0604020202020204" pitchFamily="34" charset="0"/>
              </a:rPr>
              <a:t>$402,067.30</a:t>
            </a:r>
            <a:endParaRPr lang="en-US" sz="6600" b="1" dirty="0">
              <a:solidFill>
                <a:srgbClr val="00B050"/>
              </a:solidFill>
            </a:endParaRPr>
          </a:p>
        </p:txBody>
      </p:sp>
    </p:spTree>
    <p:extLst>
      <p:ext uri="{BB962C8B-B14F-4D97-AF65-F5344CB8AC3E}">
        <p14:creationId xmlns:p14="http://schemas.microsoft.com/office/powerpoint/2010/main" val="3938238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1143000" y="1122363"/>
            <a:ext cx="6858000" cy="2853289"/>
          </a:xfrm>
        </p:spPr>
        <p:txBody>
          <a:bodyPr/>
          <a:lstStyle/>
          <a:p>
            <a:r>
              <a:rPr lang="en-US" b="0" dirty="0"/>
              <a:t>Thank you!</a:t>
            </a:r>
          </a:p>
        </p:txBody>
      </p:sp>
    </p:spTree>
    <p:extLst>
      <p:ext uri="{BB962C8B-B14F-4D97-AF65-F5344CB8AC3E}">
        <p14:creationId xmlns:p14="http://schemas.microsoft.com/office/powerpoint/2010/main" val="2943924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43000" y="3236119"/>
            <a:ext cx="6858000" cy="2387600"/>
          </a:xfrm>
          <a:prstGeom prst="rect">
            <a:avLst/>
          </a:prstGeom>
        </p:spPr>
        <p:txBody>
          <a:bodyPr>
            <a:noAutofit/>
          </a:bodyPr>
          <a:lstStyle/>
          <a:p>
            <a:pPr algn="ctr"/>
            <a:r>
              <a:rPr lang="en-US" sz="4800" b="0" dirty="0">
                <a:effectLst/>
                <a:latin typeface="Arial" panose="020B0604020202020204" pitchFamily="34" charset="0"/>
                <a:cs typeface="Arial" panose="020B0604020202020204" pitchFamily="34" charset="0"/>
              </a:rPr>
              <a:t>Giving Tuesday Celebration and Members’ Choice Award Announcement</a:t>
            </a:r>
            <a:br>
              <a:rPr lang="en-US" sz="4800" b="0" dirty="0">
                <a:effectLst/>
                <a:latin typeface="Arial" panose="020B0604020202020204" pitchFamily="34" charset="0"/>
                <a:cs typeface="Arial" panose="020B0604020202020204" pitchFamily="34" charset="0"/>
              </a:rPr>
            </a:br>
            <a:r>
              <a:rPr lang="en-US" sz="4800" b="0" dirty="0">
                <a:effectLst/>
                <a:latin typeface="Arial" panose="020B0604020202020204" pitchFamily="34" charset="0"/>
                <a:cs typeface="Arial" panose="020B0604020202020204" pitchFamily="34" charset="0"/>
              </a:rPr>
              <a:t/>
            </a:r>
            <a:br>
              <a:rPr lang="en-US" sz="4800" b="0" dirty="0">
                <a:effectLst/>
                <a:latin typeface="Arial" panose="020B0604020202020204" pitchFamily="34" charset="0"/>
                <a:cs typeface="Arial" panose="020B0604020202020204" pitchFamily="34" charset="0"/>
              </a:rPr>
            </a:br>
            <a:r>
              <a:rPr lang="en-US" sz="4800" b="0" dirty="0">
                <a:effectLst/>
                <a:latin typeface="Arial" panose="020B0604020202020204" pitchFamily="34" charset="0"/>
                <a:cs typeface="Arial" panose="020B0604020202020204" pitchFamily="34" charset="0"/>
              </a:rPr>
              <a:t>December 1, 2020</a:t>
            </a:r>
          </a:p>
        </p:txBody>
      </p:sp>
      <p:sp>
        <p:nvSpPr>
          <p:cNvPr id="2" name="Content Placeholder 1"/>
          <p:cNvSpPr>
            <a:spLocks noGrp="1"/>
          </p:cNvSpPr>
          <p:nvPr>
            <p:ph type="subTitle" idx="1"/>
          </p:nvPr>
        </p:nvSpPr>
        <p:spPr>
          <a:prstGeom prst="rect">
            <a:avLst/>
          </a:prstGeom>
        </p:spPr>
        <p:txBody>
          <a:bodyPr>
            <a:noAutofit/>
          </a:bodyPr>
          <a:lstStyle/>
          <a:p>
            <a:endParaRPr lang="en-US" sz="2000" dirty="0"/>
          </a:p>
          <a:p>
            <a:endParaRPr lang="en-US" sz="2000" dirty="0"/>
          </a:p>
        </p:txBody>
      </p:sp>
    </p:spTree>
    <p:extLst>
      <p:ext uri="{BB962C8B-B14F-4D97-AF65-F5344CB8AC3E}">
        <p14:creationId xmlns:p14="http://schemas.microsoft.com/office/powerpoint/2010/main" val="17096155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0" dirty="0"/>
              <a:t>Welcome</a:t>
            </a:r>
          </a:p>
        </p:txBody>
      </p:sp>
      <p:pic>
        <p:nvPicPr>
          <p:cNvPr id="9" name="Content Placeholder 8"/>
          <p:cNvPicPr>
            <a:picLocks noGrp="1" noChangeAspect="1"/>
          </p:cNvPicPr>
          <p:nvPr>
            <p:ph idx="1"/>
          </p:nvPr>
        </p:nvPicPr>
        <p:blipFill>
          <a:blip r:embed="rId2"/>
          <a:stretch>
            <a:fillRect/>
          </a:stretch>
        </p:blipFill>
        <p:spPr>
          <a:xfrm>
            <a:off x="2705893" y="2387600"/>
            <a:ext cx="3732213" cy="3732213"/>
          </a:xfrm>
          <a:prstGeom prst="rect">
            <a:avLst/>
          </a:prstGeom>
        </p:spPr>
      </p:pic>
    </p:spTree>
    <p:extLst>
      <p:ext uri="{BB962C8B-B14F-4D97-AF65-F5344CB8AC3E}">
        <p14:creationId xmlns:p14="http://schemas.microsoft.com/office/powerpoint/2010/main" val="21220550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b="0" dirty="0"/>
              <a:t>Giving Tuesday</a:t>
            </a:r>
          </a:p>
        </p:txBody>
      </p:sp>
      <p:sp>
        <p:nvSpPr>
          <p:cNvPr id="5" name="Content Placeholder 4"/>
          <p:cNvSpPr>
            <a:spLocks noGrp="1"/>
          </p:cNvSpPr>
          <p:nvPr>
            <p:ph idx="1"/>
          </p:nvPr>
        </p:nvSpPr>
        <p:spPr/>
        <p:txBody>
          <a:bodyPr>
            <a:normAutofit fontScale="92500"/>
          </a:bodyPr>
          <a:lstStyle/>
          <a:p>
            <a:pPr marL="457200" lvl="1" indent="0">
              <a:buNone/>
            </a:pPr>
            <a:endParaRPr lang="en-US" dirty="0"/>
          </a:p>
          <a:p>
            <a:r>
              <a:rPr lang="en-US" dirty="0"/>
              <a:t>Giving Tuesday is a global day of generosity on the 1</a:t>
            </a:r>
            <a:r>
              <a:rPr lang="en-US" baseline="30000" dirty="0"/>
              <a:t>st</a:t>
            </a:r>
            <a:r>
              <a:rPr lang="en-US" dirty="0"/>
              <a:t> Tuesday following Thanksgiving.</a:t>
            </a:r>
          </a:p>
          <a:p>
            <a:r>
              <a:rPr lang="en-US" dirty="0"/>
              <a:t>Giving Tuesday was created in 2012 as a simple idea: a day that encourages people to do good. </a:t>
            </a:r>
          </a:p>
          <a:p>
            <a:r>
              <a:rPr lang="en-US" dirty="0"/>
              <a:t>Over the past nine years, this idea has grown into a global movement that inspires hundreds of millions of people to give, collaborate, and celebrate generosity.</a:t>
            </a:r>
          </a:p>
        </p:txBody>
      </p:sp>
    </p:spTree>
    <p:extLst>
      <p:ext uri="{BB962C8B-B14F-4D97-AF65-F5344CB8AC3E}">
        <p14:creationId xmlns:p14="http://schemas.microsoft.com/office/powerpoint/2010/main" val="23843478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a:t>What are we Celebrating?</a:t>
            </a:r>
          </a:p>
        </p:txBody>
      </p:sp>
      <p:sp>
        <p:nvSpPr>
          <p:cNvPr id="3" name="Content Placeholder 2"/>
          <p:cNvSpPr>
            <a:spLocks noGrp="1"/>
          </p:cNvSpPr>
          <p:nvPr>
            <p:ph idx="1"/>
          </p:nvPr>
        </p:nvSpPr>
        <p:spPr/>
        <p:txBody>
          <a:bodyPr>
            <a:normAutofit/>
          </a:bodyPr>
          <a:lstStyle/>
          <a:p>
            <a:r>
              <a:rPr lang="en-US" dirty="0"/>
              <a:t>Awarded 12 grants totaling $44,220 in 2020</a:t>
            </a:r>
          </a:p>
          <a:p>
            <a:r>
              <a:rPr lang="en-US" dirty="0"/>
              <a:t>92 gracious and giving members</a:t>
            </a:r>
          </a:p>
          <a:p>
            <a:r>
              <a:rPr lang="en-US" dirty="0"/>
              <a:t>Inaugural Members’ Choice Award </a:t>
            </a:r>
          </a:p>
          <a:p>
            <a:r>
              <a:rPr lang="en-US" dirty="0" smtClean="0"/>
              <a:t>$26,362 </a:t>
            </a:r>
            <a:r>
              <a:rPr lang="en-US" dirty="0"/>
              <a:t>in the grant fund </a:t>
            </a:r>
            <a:r>
              <a:rPr lang="en-US" dirty="0" smtClean="0"/>
              <a:t>today for </a:t>
            </a:r>
            <a:r>
              <a:rPr lang="en-US" dirty="0"/>
              <a:t>2021 </a:t>
            </a:r>
            <a:r>
              <a:rPr lang="en-US" dirty="0" smtClean="0"/>
              <a:t>and increasing daily as renewals are processed</a:t>
            </a:r>
            <a:endParaRPr lang="en-US" dirty="0"/>
          </a:p>
          <a:p>
            <a:r>
              <a:rPr lang="en-US" dirty="0"/>
              <a:t>YOU!</a:t>
            </a:r>
          </a:p>
          <a:p>
            <a:pPr marL="457200" lvl="1" indent="0">
              <a:buNone/>
            </a:pPr>
            <a:endParaRPr lang="en-US" dirty="0"/>
          </a:p>
          <a:p>
            <a:pPr lvl="1"/>
            <a:endParaRPr lang="en-US" dirty="0"/>
          </a:p>
        </p:txBody>
      </p:sp>
    </p:spTree>
    <p:extLst>
      <p:ext uri="{BB962C8B-B14F-4D97-AF65-F5344CB8AC3E}">
        <p14:creationId xmlns:p14="http://schemas.microsoft.com/office/powerpoint/2010/main" val="17931672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1143000" y="1122363"/>
            <a:ext cx="6858000" cy="2800280"/>
          </a:xfrm>
        </p:spPr>
        <p:txBody>
          <a:bodyPr/>
          <a:lstStyle/>
          <a:p>
            <a:r>
              <a:rPr lang="en-US" b="0" dirty="0"/>
              <a:t>Membership</a:t>
            </a:r>
          </a:p>
        </p:txBody>
      </p:sp>
    </p:spTree>
    <p:extLst>
      <p:ext uri="{BB962C8B-B14F-4D97-AF65-F5344CB8AC3E}">
        <p14:creationId xmlns:p14="http://schemas.microsoft.com/office/powerpoint/2010/main" val="30576931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0" dirty="0"/>
              <a:t>Renew</a:t>
            </a:r>
          </a:p>
        </p:txBody>
      </p:sp>
      <p:sp>
        <p:nvSpPr>
          <p:cNvPr id="7" name="Content Placeholder 6"/>
          <p:cNvSpPr>
            <a:spLocks noGrp="1"/>
          </p:cNvSpPr>
          <p:nvPr>
            <p:ph idx="1"/>
          </p:nvPr>
        </p:nvSpPr>
        <p:spPr/>
        <p:txBody>
          <a:bodyPr>
            <a:normAutofit fontScale="92500" lnSpcReduction="10000"/>
          </a:bodyPr>
          <a:lstStyle/>
          <a:p>
            <a:r>
              <a:rPr lang="en-US" dirty="0"/>
              <a:t>Go to the “Join/Renew” page of our website at: www.harfordwomengiving.org</a:t>
            </a:r>
          </a:p>
          <a:p>
            <a:endParaRPr lang="en-US" dirty="0"/>
          </a:p>
          <a:p>
            <a:r>
              <a:rPr lang="en-US" dirty="0"/>
              <a:t>Options:</a:t>
            </a:r>
          </a:p>
          <a:p>
            <a:pPr lvl="1"/>
            <a:r>
              <a:rPr lang="en-US" dirty="0"/>
              <a:t>Credit Card</a:t>
            </a:r>
          </a:p>
          <a:p>
            <a:pPr lvl="1"/>
            <a:r>
              <a:rPr lang="en-US" dirty="0"/>
              <a:t>Electronic Check</a:t>
            </a:r>
          </a:p>
          <a:p>
            <a:pPr lvl="1"/>
            <a:r>
              <a:rPr lang="en-US" dirty="0"/>
              <a:t>Paper Check</a:t>
            </a:r>
          </a:p>
          <a:p>
            <a:pPr lvl="1"/>
            <a:endParaRPr lang="en-US" dirty="0"/>
          </a:p>
          <a:p>
            <a:r>
              <a:rPr lang="en-US" dirty="0"/>
              <a:t>Instructions online or send an email to: WGCHarfordMembership@gmail.com</a:t>
            </a:r>
          </a:p>
          <a:p>
            <a:endParaRPr lang="en-US" dirty="0"/>
          </a:p>
        </p:txBody>
      </p:sp>
    </p:spTree>
    <p:extLst>
      <p:ext uri="{BB962C8B-B14F-4D97-AF65-F5344CB8AC3E}">
        <p14:creationId xmlns:p14="http://schemas.microsoft.com/office/powerpoint/2010/main" val="14451824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nvPr>
        </p:nvSpPr>
        <p:spPr>
          <a:xfrm>
            <a:off x="526472" y="1371600"/>
            <a:ext cx="7952365" cy="4724400"/>
          </a:xfrm>
        </p:spPr>
        <p:txBody>
          <a:bodyPr>
            <a:normAutofit fontScale="25000" lnSpcReduction="20000"/>
          </a:bodyPr>
          <a:lstStyle/>
          <a:p>
            <a:pPr marL="137160" indent="0" algn="ctr">
              <a:lnSpc>
                <a:spcPct val="90000"/>
              </a:lnSpc>
              <a:buNone/>
            </a:pPr>
            <a:endParaRPr lang="en-US" sz="2600" b="1" u="sng" dirty="0"/>
          </a:p>
          <a:p>
            <a:pPr marL="137160" indent="0" algn="ctr">
              <a:lnSpc>
                <a:spcPct val="90000"/>
              </a:lnSpc>
              <a:buNone/>
            </a:pPr>
            <a:r>
              <a:rPr lang="en-US" sz="16000" i="1" dirty="0">
                <a:solidFill>
                  <a:srgbClr val="66FF33"/>
                </a:solidFill>
                <a:latin typeface="Arial" panose="020B0604020202020204" pitchFamily="34" charset="0"/>
                <a:cs typeface="Arial" panose="020B0604020202020204" pitchFamily="34" charset="0"/>
              </a:rPr>
              <a:t>The greater our membership, the greater our giving!</a:t>
            </a:r>
          </a:p>
          <a:p>
            <a:pPr marL="137160" indent="0" algn="ctr">
              <a:lnSpc>
                <a:spcPct val="90000"/>
              </a:lnSpc>
              <a:buNone/>
            </a:pPr>
            <a:endParaRPr lang="en-US" sz="9600" dirty="0">
              <a:latin typeface="Arial" panose="020B0604020202020204" pitchFamily="34" charset="0"/>
              <a:cs typeface="Arial" panose="020B0604020202020204" pitchFamily="34" charset="0"/>
            </a:endParaRPr>
          </a:p>
          <a:p>
            <a:pPr marL="594360" indent="-457200" algn="ctr">
              <a:lnSpc>
                <a:spcPct val="120000"/>
              </a:lnSpc>
              <a:spcBef>
                <a:spcPts val="0"/>
              </a:spcBef>
              <a:buNone/>
            </a:pPr>
            <a:r>
              <a:rPr lang="en-US" sz="9600" dirty="0">
                <a:latin typeface="Arial" panose="020B0604020202020204" pitchFamily="34" charset="0"/>
                <a:cs typeface="Arial" panose="020B0604020202020204" pitchFamily="34" charset="0"/>
              </a:rPr>
              <a:t>Do you have a friend, family member or colleague that is interested in the Women’s Giving Circle? </a:t>
            </a:r>
            <a:br>
              <a:rPr lang="en-US" sz="9600" dirty="0">
                <a:latin typeface="Arial" panose="020B0604020202020204" pitchFamily="34" charset="0"/>
                <a:cs typeface="Arial" panose="020B0604020202020204" pitchFamily="34" charset="0"/>
              </a:rPr>
            </a:br>
            <a:endParaRPr lang="en-US" sz="9600" dirty="0">
              <a:latin typeface="Arial" panose="020B0604020202020204" pitchFamily="34" charset="0"/>
              <a:cs typeface="Arial" panose="020B0604020202020204" pitchFamily="34" charset="0"/>
            </a:endParaRPr>
          </a:p>
          <a:p>
            <a:pPr marL="594360" indent="-457200" algn="ctr">
              <a:lnSpc>
                <a:spcPct val="120000"/>
              </a:lnSpc>
              <a:spcBef>
                <a:spcPts val="0"/>
              </a:spcBef>
              <a:buNone/>
            </a:pPr>
            <a:r>
              <a:rPr lang="en-US" sz="9600" dirty="0">
                <a:latin typeface="Arial" panose="020B0604020202020204" pitchFamily="34" charset="0"/>
                <a:cs typeface="Arial" panose="020B0604020202020204" pitchFamily="34" charset="0"/>
              </a:rPr>
              <a:t>Share with them power of women’s philanthropy!</a:t>
            </a:r>
          </a:p>
          <a:p>
            <a:pPr marL="594360" indent="-457200" algn="ctr">
              <a:lnSpc>
                <a:spcPct val="120000"/>
              </a:lnSpc>
              <a:spcBef>
                <a:spcPts val="0"/>
              </a:spcBef>
              <a:buNone/>
            </a:pPr>
            <a:endParaRPr lang="en-US" sz="9600" dirty="0"/>
          </a:p>
          <a:p>
            <a:pPr marL="594360" indent="-457200" algn="ctr">
              <a:lnSpc>
                <a:spcPct val="120000"/>
              </a:lnSpc>
              <a:spcBef>
                <a:spcPts val="0"/>
              </a:spcBef>
              <a:buNone/>
            </a:pPr>
            <a:r>
              <a:rPr lang="en-US" sz="9600" dirty="0"/>
              <a:t>We can offer a virtual social hour in a small group setting for prospective members/donors.</a:t>
            </a:r>
          </a:p>
          <a:p>
            <a:pPr marL="594360" indent="-457200" algn="ctr">
              <a:lnSpc>
                <a:spcPct val="120000"/>
              </a:lnSpc>
              <a:spcBef>
                <a:spcPts val="0"/>
              </a:spcBef>
              <a:buNone/>
            </a:pPr>
            <a:endParaRPr lang="en-US" sz="9600" dirty="0">
              <a:latin typeface="Arial" panose="020B0604020202020204" pitchFamily="34" charset="0"/>
              <a:cs typeface="Arial" panose="020B0604020202020204" pitchFamily="34" charset="0"/>
            </a:endParaRPr>
          </a:p>
          <a:p>
            <a:pPr marL="594360" indent="-457200" algn="ctr">
              <a:lnSpc>
                <a:spcPct val="90000"/>
              </a:lnSpc>
              <a:spcBef>
                <a:spcPts val="0"/>
              </a:spcBef>
              <a:buNone/>
            </a:pPr>
            <a:r>
              <a:rPr lang="en-US" sz="9600" dirty="0">
                <a:latin typeface="Arial" panose="020B0604020202020204" pitchFamily="34" charset="0"/>
                <a:cs typeface="Arial" panose="020B0604020202020204" pitchFamily="34" charset="0"/>
              </a:rPr>
              <a:t>We are neighbors helping neighbors!</a:t>
            </a:r>
          </a:p>
          <a:p>
            <a:pPr marL="594360" indent="-457200" algn="ctr">
              <a:lnSpc>
                <a:spcPct val="90000"/>
              </a:lnSpc>
              <a:buNone/>
            </a:pPr>
            <a:endParaRPr lang="en-US" sz="9600" dirty="0">
              <a:latin typeface="Arial" panose="020B0604020202020204" pitchFamily="34" charset="0"/>
              <a:cs typeface="Arial" panose="020B0604020202020204" pitchFamily="34" charset="0"/>
            </a:endParaRPr>
          </a:p>
          <a:p>
            <a:pPr marL="594360" indent="-457200" algn="ctr">
              <a:lnSpc>
                <a:spcPct val="90000"/>
              </a:lnSpc>
              <a:buNone/>
            </a:pPr>
            <a:r>
              <a:rPr lang="en-US" sz="8000" b="1" dirty="0"/>
              <a:t> </a:t>
            </a:r>
          </a:p>
          <a:p>
            <a:pPr marL="594360" indent="-457200">
              <a:lnSpc>
                <a:spcPct val="90000"/>
              </a:lnSpc>
              <a:buNone/>
            </a:pPr>
            <a:endParaRPr lang="en-US" sz="2200" b="1" dirty="0"/>
          </a:p>
          <a:p>
            <a:pPr marL="594360" indent="-457200">
              <a:lnSpc>
                <a:spcPct val="90000"/>
              </a:lnSpc>
              <a:buNone/>
            </a:pPr>
            <a:endParaRPr lang="en-US" sz="2200" b="1" dirty="0"/>
          </a:p>
          <a:p>
            <a:pPr marL="594360" indent="-457200">
              <a:lnSpc>
                <a:spcPct val="90000"/>
              </a:lnSpc>
              <a:buNone/>
            </a:pPr>
            <a:r>
              <a:rPr lang="en-US" dirty="0"/>
              <a:t>	</a:t>
            </a:r>
          </a:p>
        </p:txBody>
      </p:sp>
    </p:spTree>
    <p:extLst>
      <p:ext uri="{BB962C8B-B14F-4D97-AF65-F5344CB8AC3E}">
        <p14:creationId xmlns:p14="http://schemas.microsoft.com/office/powerpoint/2010/main" val="2607217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1143000" y="1122363"/>
            <a:ext cx="6858000" cy="3250854"/>
          </a:xfrm>
        </p:spPr>
        <p:txBody>
          <a:bodyPr/>
          <a:lstStyle/>
          <a:p>
            <a:r>
              <a:rPr lang="en-US" b="0" dirty="0"/>
              <a:t>Members’ Choice Award</a:t>
            </a:r>
          </a:p>
        </p:txBody>
      </p:sp>
    </p:spTree>
    <p:extLst>
      <p:ext uri="{BB962C8B-B14F-4D97-AF65-F5344CB8AC3E}">
        <p14:creationId xmlns:p14="http://schemas.microsoft.com/office/powerpoint/2010/main" val="436869470"/>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Section Titl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Concourse">
  <a:themeElements>
    <a:clrScheme name="Concours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Concourse">
      <a:majorFont>
        <a:latin typeface="Calibri"/>
        <a:ea typeface="Calibri"/>
        <a:cs typeface="Calibri"/>
      </a:majorFont>
      <a:minorFont>
        <a:latin typeface="Verdana"/>
        <a:ea typeface="Verdana"/>
        <a:cs typeface="Verdana"/>
      </a:minorFont>
    </a:fontScheme>
    <a:fmtScheme name="Concour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4999" cap="flat">
          <a:solidFill>
            <a:schemeClr val="accent1"/>
          </a:solidFill>
          <a:prstDash val="solid"/>
          <a:round/>
        </a:ln>
        <a:effectLst>
          <a:outerShdw blurRad="50800" dist="381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4999" cap="flat">
          <a:solidFill>
            <a:schemeClr val="accent1"/>
          </a:solidFill>
          <a:prstDash val="solid"/>
          <a:round/>
        </a:ln>
        <a:effectLst>
          <a:outerShdw blurRad="50800" dist="381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1930</TotalTime>
  <Words>443</Words>
  <Application>Microsoft Macintosh PowerPoint</Application>
  <PresentationFormat>On-screen Show (4:3)</PresentationFormat>
  <Paragraphs>106</Paragraphs>
  <Slides>17</Slides>
  <Notes>16</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Title Slide</vt:lpstr>
      <vt:lpstr>Section Titles</vt:lpstr>
      <vt:lpstr>Section Content</vt:lpstr>
      <vt:lpstr>PowerPoint Presentation</vt:lpstr>
      <vt:lpstr>Giving Tuesday Celebration and Members’ Choice Award Announcement  December 1, 2020</vt:lpstr>
      <vt:lpstr>Welcome</vt:lpstr>
      <vt:lpstr>Giving Tuesday</vt:lpstr>
      <vt:lpstr>What are we Celebrating?</vt:lpstr>
      <vt:lpstr>Membership</vt:lpstr>
      <vt:lpstr>Renew</vt:lpstr>
      <vt:lpstr>PowerPoint Presentation</vt:lpstr>
      <vt:lpstr>Members’ Choice Award</vt:lpstr>
      <vt:lpstr>Member’s Choice Award</vt:lpstr>
      <vt:lpstr>2020 Nominees</vt:lpstr>
      <vt:lpstr>2020 Member’s Choice Award</vt:lpstr>
      <vt:lpstr>Harford County  Family Assistance Fund</vt:lpstr>
      <vt:lpstr>Member’s Choice Award</vt:lpstr>
      <vt:lpstr>And the Grant Total  for 2011 – 2020  Awards Is….</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Jodi Davis</dc:creator>
  <cp:lastModifiedBy>kim</cp:lastModifiedBy>
  <cp:revision>182</cp:revision>
  <dcterms:modified xsi:type="dcterms:W3CDTF">2020-12-02T00:29:46Z</dcterms:modified>
</cp:coreProperties>
</file>