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Lst>
  <p:notesMasterIdLst>
    <p:notesMasterId r:id="rId38"/>
  </p:notesMasterIdLst>
  <p:sldIdLst>
    <p:sldId id="541" r:id="rId3"/>
    <p:sldId id="259" r:id="rId4"/>
    <p:sldId id="260" r:id="rId5"/>
    <p:sldId id="261" r:id="rId6"/>
    <p:sldId id="263" r:id="rId7"/>
    <p:sldId id="265" r:id="rId8"/>
    <p:sldId id="528" r:id="rId9"/>
    <p:sldId id="268" r:id="rId10"/>
    <p:sldId id="284" r:id="rId11"/>
    <p:sldId id="278" r:id="rId12"/>
    <p:sldId id="275" r:id="rId13"/>
    <p:sldId id="279" r:id="rId14"/>
    <p:sldId id="282" r:id="rId15"/>
    <p:sldId id="538" r:id="rId16"/>
    <p:sldId id="537" r:id="rId17"/>
    <p:sldId id="280" r:id="rId18"/>
    <p:sldId id="277" r:id="rId19"/>
    <p:sldId id="276" r:id="rId20"/>
    <p:sldId id="274" r:id="rId21"/>
    <p:sldId id="283" r:id="rId22"/>
    <p:sldId id="273" r:id="rId23"/>
    <p:sldId id="281" r:id="rId24"/>
    <p:sldId id="536" r:id="rId25"/>
    <p:sldId id="264" r:id="rId26"/>
    <p:sldId id="288" r:id="rId27"/>
    <p:sldId id="289" r:id="rId28"/>
    <p:sldId id="355" r:id="rId29"/>
    <p:sldId id="489" r:id="rId30"/>
    <p:sldId id="449" r:id="rId31"/>
    <p:sldId id="539" r:id="rId32"/>
    <p:sldId id="493" r:id="rId33"/>
    <p:sldId id="535" r:id="rId34"/>
    <p:sldId id="302" r:id="rId35"/>
    <p:sldId id="540" r:id="rId36"/>
    <p:sldId id="303" r:id="rId37"/>
  </p:sldIdLst>
  <p:sldSz cx="9144000" cy="6858000" type="screen4x3"/>
  <p:notesSz cx="7010400" cy="9296400"/>
  <p:embeddedFontLst>
    <p:embeddedFont>
      <p:font typeface="Calibri" panose="020F0502020204030204" pitchFamily="34" charset="0"/>
      <p:regular r:id="rId39"/>
      <p:bold r:id="rId40"/>
      <p:italic r:id="rId41"/>
      <p:boldItalic r:id="rId42"/>
    </p:embeddedFont>
    <p:embeddedFont>
      <p:font typeface="Lucida Sans" panose="020B0602030504020204" pitchFamily="34" charset="0"/>
      <p:regular r:id="rId43"/>
      <p:bold r:id="rId44"/>
      <p:italic r:id="rId45"/>
      <p:boldItalic r:id="rId46"/>
    </p:embeddedFont>
    <p:embeddedFont>
      <p:font typeface="Ubuntu" panose="020B0504030602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dF9ZeTVnfeT3GYib3kkq8n1QG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5A0C4F-AF70-44E1-8508-3BF682F9AD86}">
  <a:tblStyle styleId="{2E5A0C4F-AF70-44E1-8508-3BF682F9AD8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3" autoAdjust="0"/>
    <p:restoredTop sz="81145" autoAdjust="0"/>
  </p:normalViewPr>
  <p:slideViewPr>
    <p:cSldViewPr snapToGrid="0">
      <p:cViewPr varScale="1">
        <p:scale>
          <a:sx n="66" d="100"/>
          <a:sy n="66" d="100"/>
        </p:scale>
        <p:origin x="1730" y="3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6.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500086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a:t>
            </a:r>
            <a:endParaRPr dirty="0"/>
          </a:p>
        </p:txBody>
      </p:sp>
    </p:spTree>
    <p:extLst>
      <p:ext uri="{BB962C8B-B14F-4D97-AF65-F5344CB8AC3E}">
        <p14:creationId xmlns:p14="http://schemas.microsoft.com/office/powerpoint/2010/main" val="290658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92177bdbb_0_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gd92177bdbb_0_25: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92177bdbb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d92177bdbb_0_7: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92177bdbb_0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gd92177bdbb_0_31: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92177bdbb_0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d92177bdbb_0_1: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92177bdbb_0_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gd92177bdbb_0_37: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92177bdbb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d92177bdbb_0_19: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92177bdbb_0_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d92177bdbb_0_1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9: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r>
              <a:rPr lang="en-US" dirty="0"/>
              <a:t>Donna</a:t>
            </a:r>
            <a:endParaRPr dirty="0"/>
          </a:p>
        </p:txBody>
      </p:sp>
      <p:sp>
        <p:nvSpPr>
          <p:cNvPr id="74" name="Google Shape;7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8: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a:p>
            <a:pPr marL="0" indent="0"/>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92177bdbb_0_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gd92177bdbb_0_4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Sara and Sarah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9: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4: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 introduce Terri</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5: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Terri</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Tree>
    <p:extLst>
      <p:ext uri="{BB962C8B-B14F-4D97-AF65-F5344CB8AC3E}">
        <p14:creationId xmlns:p14="http://schemas.microsoft.com/office/powerpoint/2010/main" val="257838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 introduce D2</a:t>
            </a:r>
          </a:p>
        </p:txBody>
      </p:sp>
    </p:spTree>
    <p:extLst>
      <p:ext uri="{BB962C8B-B14F-4D97-AF65-F5344CB8AC3E}">
        <p14:creationId xmlns:p14="http://schemas.microsoft.com/office/powerpoint/2010/main" val="1539311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a:p>
            <a:endParaRPr lang="en-US" dirty="0"/>
          </a:p>
          <a:p>
            <a:r>
              <a:rPr lang="en-US" dirty="0"/>
              <a:t>Stress importance  of membership – members = grants</a:t>
            </a:r>
          </a:p>
        </p:txBody>
      </p:sp>
    </p:spTree>
    <p:extLst>
      <p:ext uri="{BB962C8B-B14F-4D97-AF65-F5344CB8AC3E}">
        <p14:creationId xmlns:p14="http://schemas.microsoft.com/office/powerpoint/2010/main" val="304887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34720" y="4415790"/>
            <a:ext cx="5140960" cy="4183380"/>
          </a:xfrm>
          <a:prstGeom prst="rect">
            <a:avLst/>
          </a:prstGeom>
        </p:spPr>
        <p:txBody>
          <a:bodyPr spcFirstLastPara="1" wrap="square" lIns="93162" tIns="46568" rIns="93162" bIns="46568" anchor="t" anchorCtr="0">
            <a:noAutofit/>
          </a:bodyPr>
          <a:lstStyle/>
          <a:p>
            <a:pPr marL="0" indent="0"/>
            <a:r>
              <a:rPr lang="en-US" dirty="0"/>
              <a:t>Donna</a:t>
            </a:r>
            <a:endParaRPr dirty="0"/>
          </a:p>
        </p:txBody>
      </p:sp>
      <p:sp>
        <p:nvSpPr>
          <p:cNvPr id="80" name="Google Shape;8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a:p>
            <a:endParaRPr lang="en-US" dirty="0"/>
          </a:p>
          <a:p>
            <a:r>
              <a:rPr lang="en-US" dirty="0"/>
              <a:t>Stress importance  of membership – members = grants</a:t>
            </a:r>
          </a:p>
          <a:p>
            <a:endParaRPr lang="en-US" dirty="0"/>
          </a:p>
          <a:p>
            <a:r>
              <a:rPr lang="en-US" dirty="0"/>
              <a:t>New Members in 2022:</a:t>
            </a:r>
          </a:p>
          <a:p>
            <a:r>
              <a:rPr lang="en-US" sz="1800" dirty="0">
                <a:latin typeface="Calibri" panose="020F0502020204030204" pitchFamily="34" charset="0"/>
              </a:rPr>
              <a:t>Deborah</a:t>
            </a:r>
            <a:r>
              <a:rPr lang="en-US" dirty="0"/>
              <a:t> </a:t>
            </a:r>
            <a:r>
              <a:rPr lang="en-US" sz="1800" dirty="0">
                <a:latin typeface="Calibri" panose="020F0502020204030204" pitchFamily="34" charset="0"/>
              </a:rPr>
              <a:t>Stathes</a:t>
            </a:r>
            <a:r>
              <a:rPr lang="en-US" dirty="0"/>
              <a:t> </a:t>
            </a:r>
          </a:p>
          <a:p>
            <a:r>
              <a:rPr lang="en-US" sz="1800" dirty="0">
                <a:latin typeface="Calibri" panose="020F0502020204030204" pitchFamily="34" charset="0"/>
              </a:rPr>
              <a:t>COL (R) Warline</a:t>
            </a:r>
            <a:r>
              <a:rPr lang="en-US" dirty="0"/>
              <a:t> </a:t>
            </a:r>
            <a:r>
              <a:rPr lang="en-US" sz="1800" dirty="0">
                <a:latin typeface="Calibri" panose="020F0502020204030204" pitchFamily="34" charset="0"/>
              </a:rPr>
              <a:t>Bryant</a:t>
            </a:r>
            <a:r>
              <a:rPr lang="en-US" dirty="0"/>
              <a:t> </a:t>
            </a:r>
          </a:p>
          <a:p>
            <a:r>
              <a:rPr lang="en-US" sz="1800" dirty="0">
                <a:latin typeface="Calibri" panose="020F0502020204030204" pitchFamily="34" charset="0"/>
              </a:rPr>
              <a:t>Beverly</a:t>
            </a:r>
            <a:r>
              <a:rPr lang="en-US" dirty="0"/>
              <a:t> </a:t>
            </a:r>
            <a:r>
              <a:rPr lang="en-US" sz="1800" dirty="0" err="1">
                <a:latin typeface="Calibri" panose="020F0502020204030204" pitchFamily="34" charset="0"/>
              </a:rPr>
              <a:t>Sgroi</a:t>
            </a:r>
            <a:r>
              <a:rPr lang="en-US" dirty="0"/>
              <a:t> </a:t>
            </a:r>
          </a:p>
          <a:p>
            <a:r>
              <a:rPr lang="en-US" sz="1800" dirty="0">
                <a:latin typeface="Calibri" panose="020F0502020204030204" pitchFamily="34" charset="0"/>
              </a:rPr>
              <a:t>Linda</a:t>
            </a:r>
            <a:r>
              <a:rPr lang="en-US" dirty="0"/>
              <a:t> </a:t>
            </a:r>
            <a:r>
              <a:rPr lang="en-US" sz="1800" dirty="0">
                <a:latin typeface="Calibri" panose="020F0502020204030204" pitchFamily="34" charset="0"/>
              </a:rPr>
              <a:t>Flint</a:t>
            </a:r>
            <a:r>
              <a:rPr lang="en-US" dirty="0"/>
              <a:t> </a:t>
            </a:r>
          </a:p>
          <a:p>
            <a:r>
              <a:rPr lang="en-US" sz="1800" dirty="0">
                <a:latin typeface="Calibri" panose="020F0502020204030204" pitchFamily="34" charset="0"/>
              </a:rPr>
              <a:t>Jennifer</a:t>
            </a:r>
            <a:r>
              <a:rPr lang="en-US" dirty="0"/>
              <a:t> </a:t>
            </a:r>
            <a:r>
              <a:rPr lang="en-US" sz="1800" dirty="0">
                <a:latin typeface="Calibri" panose="020F0502020204030204" pitchFamily="34" charset="0"/>
              </a:rPr>
              <a:t>Farrell</a:t>
            </a:r>
            <a:r>
              <a:rPr lang="en-US" dirty="0"/>
              <a:t> </a:t>
            </a:r>
          </a:p>
          <a:p>
            <a:r>
              <a:rPr lang="en-US" sz="1800" dirty="0">
                <a:latin typeface="Calibri" panose="020F0502020204030204" pitchFamily="34" charset="0"/>
              </a:rPr>
              <a:t>Barbara</a:t>
            </a:r>
            <a:r>
              <a:rPr lang="en-US" dirty="0"/>
              <a:t> </a:t>
            </a:r>
            <a:r>
              <a:rPr lang="en-US" sz="1800" dirty="0">
                <a:latin typeface="Calibri" panose="020F0502020204030204" pitchFamily="34" charset="0"/>
              </a:rPr>
              <a:t>Boniface</a:t>
            </a:r>
            <a:r>
              <a:rPr lang="en-US" dirty="0"/>
              <a:t> </a:t>
            </a:r>
          </a:p>
          <a:p>
            <a:r>
              <a:rPr lang="en-US" sz="1800" dirty="0">
                <a:latin typeface="Calibri" panose="020F0502020204030204" pitchFamily="34" charset="0"/>
              </a:rPr>
              <a:t>Debi</a:t>
            </a:r>
            <a:r>
              <a:rPr lang="en-US" dirty="0"/>
              <a:t> </a:t>
            </a:r>
            <a:r>
              <a:rPr lang="en-US" sz="1800" dirty="0" err="1">
                <a:latin typeface="Calibri" panose="020F0502020204030204" pitchFamily="34" charset="0"/>
              </a:rPr>
              <a:t>Buta</a:t>
            </a:r>
            <a:r>
              <a:rPr lang="en-US" dirty="0"/>
              <a:t> </a:t>
            </a:r>
          </a:p>
        </p:txBody>
      </p:sp>
    </p:spTree>
    <p:extLst>
      <p:ext uri="{BB962C8B-B14F-4D97-AF65-F5344CB8AC3E}">
        <p14:creationId xmlns:p14="http://schemas.microsoft.com/office/powerpoint/2010/main" val="1565802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Tree>
    <p:extLst>
      <p:ext uri="{BB962C8B-B14F-4D97-AF65-F5344CB8AC3E}">
        <p14:creationId xmlns:p14="http://schemas.microsoft.com/office/powerpoint/2010/main" val="2293889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a:t>
            </a:r>
          </a:p>
        </p:txBody>
      </p:sp>
    </p:spTree>
    <p:extLst>
      <p:ext uri="{BB962C8B-B14F-4D97-AF65-F5344CB8AC3E}">
        <p14:creationId xmlns:p14="http://schemas.microsoft.com/office/powerpoint/2010/main" val="1575161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 introduce Bonnie</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 introduce Bonnie</a:t>
            </a:r>
            <a:endParaRPr dirty="0"/>
          </a:p>
        </p:txBody>
      </p:sp>
    </p:spTree>
    <p:extLst>
      <p:ext uri="{BB962C8B-B14F-4D97-AF65-F5344CB8AC3E}">
        <p14:creationId xmlns:p14="http://schemas.microsoft.com/office/powerpoint/2010/main" val="1560118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39: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6: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8: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a:t>
            </a:r>
          </a:p>
          <a:p>
            <a:pPr marL="0" indent="0"/>
            <a:endParaRPr lang="en-US" dirty="0"/>
          </a:p>
          <a:p>
            <a:pPr marL="0" indent="0" defTabSz="931774"/>
            <a:r>
              <a:rPr lang="en-US" dirty="0" err="1"/>
              <a:t>Philanos</a:t>
            </a:r>
            <a:r>
              <a:rPr lang="en-US" dirty="0"/>
              <a:t> - </a:t>
            </a:r>
            <a:r>
              <a:rPr lang="en-US" b="1" i="0" u="none" strike="noStrike" cap="all" dirty="0">
                <a:solidFill>
                  <a:srgbClr val="FFFFFF"/>
                </a:solidFill>
                <a:effectLst/>
                <a:latin typeface="Ubuntu" panose="020B0504030602030204" pitchFamily="34" charset="0"/>
              </a:rPr>
              <a:t>LEADING NATIONAL WOMEN'S GIVING CIRCLE NETWORK</a:t>
            </a:r>
          </a:p>
          <a:p>
            <a:pPr marL="0" indent="0"/>
            <a:r>
              <a:rPr lang="en-US" dirty="0"/>
              <a:t>	- Baltimore, MD</a:t>
            </a:r>
          </a:p>
          <a:p>
            <a:pPr marL="0" indent="0"/>
            <a:r>
              <a:rPr lang="en-US" dirty="0"/>
              <a:t>	- Teaming with local giving circles to support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Donna to Introduce Monica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a:p>
            <a:endParaRPr lang="en-US" dirty="0"/>
          </a:p>
          <a:p>
            <a:r>
              <a:rPr lang="en-US" dirty="0"/>
              <a:t>Endowed Fund – Down $17K from last June</a:t>
            </a:r>
          </a:p>
          <a:p>
            <a:endParaRPr lang="en-US" dirty="0"/>
          </a:p>
          <a:p>
            <a:r>
              <a:rPr lang="en-US" dirty="0"/>
              <a:t>So far in 2022……</a:t>
            </a:r>
          </a:p>
          <a:p>
            <a:r>
              <a:rPr lang="en-US" dirty="0"/>
              <a:t>$150 Matching Donations</a:t>
            </a:r>
          </a:p>
          <a:p>
            <a:r>
              <a:rPr lang="en-US" dirty="0"/>
              <a:t>$50 Donation in Memory of Relative</a:t>
            </a:r>
          </a:p>
        </p:txBody>
      </p:sp>
    </p:spTree>
    <p:extLst>
      <p:ext uri="{BB962C8B-B14F-4D97-AF65-F5344CB8AC3E}">
        <p14:creationId xmlns:p14="http://schemas.microsoft.com/office/powerpoint/2010/main" val="119591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r>
              <a:rPr lang="en-US" dirty="0"/>
              <a:t>Monica introduce Sara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0: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defTabSz="931774">
              <a:defRPr/>
            </a:pPr>
            <a:r>
              <a:rPr lang="en-US" dirty="0"/>
              <a:t>Sara and Sarah</a:t>
            </a:r>
          </a:p>
          <a:p>
            <a:pPr marL="0" indent="0"/>
            <a:r>
              <a:rPr lang="en-US" dirty="0"/>
              <a:t> – ask for questions / discussion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85800" y="1752600"/>
            <a:ext cx="7772400" cy="1829762"/>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Lucida Sans"/>
              <a:buNone/>
              <a:defRPr sz="4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85800" y="3611607"/>
            <a:ext cx="7772400" cy="1199705"/>
          </a:xfrm>
          <a:prstGeom prst="rect">
            <a:avLst/>
          </a:prstGeom>
          <a:noFill/>
          <a:ln>
            <a:noFill/>
          </a:ln>
        </p:spPr>
        <p:txBody>
          <a:bodyPr spcFirstLastPara="1" wrap="square" lIns="91425" tIns="45700" rIns="91425" bIns="45700" anchor="t" anchorCtr="0">
            <a:noAutofit/>
          </a:bodyPr>
          <a:lstStyle>
            <a:lvl1pPr marL="457200" marR="64007" lvl="0"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1pPr>
            <a:lvl2pPr marL="914400" marR="64007" lvl="1"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2pPr>
            <a:lvl3pPr marL="1371600" marR="64007" lvl="2"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3pPr>
            <a:lvl4pPr marL="1828800" marR="64007" lvl="3"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4pPr>
            <a:lvl5pPr marL="2286000" marR="64007" lvl="4"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5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5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74637"/>
            <a:ext cx="8229600" cy="11432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rgbClr val="666666"/>
              </a:buClr>
              <a:buSzPts val="3000"/>
              <a:buFont typeface="Arial"/>
              <a:buNone/>
              <a:defRPr sz="3000" b="0" i="0" u="none" strike="noStrike" cap="none">
                <a:solidFill>
                  <a:srgbClr val="666666"/>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600201"/>
            <a:ext cx="8229600" cy="4967599"/>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0"/>
              </a:spcBef>
              <a:spcAft>
                <a:spcPts val="0"/>
              </a:spcAft>
              <a:buClr>
                <a:srgbClr val="A1CC89"/>
              </a:buClr>
              <a:buSzPts val="1800"/>
              <a:buFont typeface="Arial"/>
              <a:buChar char="•"/>
              <a:defRPr sz="2000" b="1" i="0" u="none" strike="noStrike" cap="none">
                <a:solidFill>
                  <a:srgbClr val="666666"/>
                </a:solidFill>
                <a:latin typeface="Calibri"/>
                <a:ea typeface="Calibri"/>
                <a:cs typeface="Calibri"/>
                <a:sym typeface="Calibri"/>
              </a:defRPr>
            </a:lvl1pPr>
            <a:lvl2pPr marL="914400" marR="0" lvl="1" indent="-330198" algn="l" rtl="0">
              <a:lnSpc>
                <a:spcPct val="90000"/>
              </a:lnSpc>
              <a:spcBef>
                <a:spcPts val="0"/>
              </a:spcBef>
              <a:spcAft>
                <a:spcPts val="0"/>
              </a:spcAft>
              <a:buClr>
                <a:srgbClr val="A1CC89"/>
              </a:buClr>
              <a:buSzPts val="1600"/>
              <a:buFont typeface="Arial"/>
              <a:buChar char="•"/>
              <a:defRPr sz="1800" b="1" i="0" u="none" strike="noStrike" cap="none">
                <a:solidFill>
                  <a:srgbClr val="666666"/>
                </a:solidFill>
                <a:latin typeface="Calibri"/>
                <a:ea typeface="Calibri"/>
                <a:cs typeface="Calibri"/>
                <a:sym typeface="Calibri"/>
              </a:defRPr>
            </a:lvl2pPr>
            <a:lvl3pPr marL="1371600" marR="0" lvl="2"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3pPr>
            <a:lvl4pPr marL="1828800" marR="0" lvl="3"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4pPr>
            <a:lvl5pPr marL="2286000" marR="0" lvl="4"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5pPr>
            <a:lvl6pPr marL="2743200" marR="0" lvl="5"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6pPr>
            <a:lvl7pPr marL="3200400" marR="0" lvl="6"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7pPr>
            <a:lvl8pPr marL="3657600" marR="0" lvl="7"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8pPr>
            <a:lvl9pPr marL="4114800" marR="0" lvl="8"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pic>
        <p:nvPicPr>
          <p:cNvPr id="17" name="Google Shape;17;p48" descr="GF-blurred-background-blue.png"/>
          <p:cNvPicPr preferRelativeResize="0"/>
          <p:nvPr/>
        </p:nvPicPr>
        <p:blipFill rotWithShape="1">
          <a:blip r:embed="rId2">
            <a:alphaModFix/>
          </a:blip>
          <a:srcRect/>
          <a:stretch/>
        </p:blipFill>
        <p:spPr>
          <a:xfrm>
            <a:off x="0" y="-1"/>
            <a:ext cx="9144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tx">
  <p:cSld name="TITLE_AND_BODY">
    <p:spTree>
      <p:nvGrpSpPr>
        <p:cNvPr id="1" name="Shape 18"/>
        <p:cNvGrpSpPr/>
        <p:nvPr/>
      </p:nvGrpSpPr>
      <p:grpSpPr>
        <a:xfrm>
          <a:off x="0" y="0"/>
          <a:ext cx="0" cy="0"/>
          <a:chOff x="0" y="0"/>
          <a:chExt cx="0" cy="0"/>
        </a:xfrm>
      </p:grpSpPr>
      <p:sp>
        <p:nvSpPr>
          <p:cNvPr id="19" name="Google Shape;19;p4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81000" algn="l">
              <a:lnSpc>
                <a:spcPct val="90000"/>
              </a:lnSpc>
              <a:spcBef>
                <a:spcPts val="500"/>
              </a:spcBef>
              <a:spcAft>
                <a:spcPts val="0"/>
              </a:spcAft>
              <a:buClr>
                <a:schemeClr val="lt1"/>
              </a:buClr>
              <a:buSzPts val="2400"/>
              <a:buFont typeface="Noto Sans Symbols"/>
              <a:buChar char="▪"/>
              <a:defRPr/>
            </a:lvl2pPr>
            <a:lvl3pPr marL="1371600" lvl="2" indent="-355600" algn="l">
              <a:lnSpc>
                <a:spcPct val="90000"/>
              </a:lnSpc>
              <a:spcBef>
                <a:spcPts val="500"/>
              </a:spcBef>
              <a:spcAft>
                <a:spcPts val="0"/>
              </a:spcAft>
              <a:buClr>
                <a:schemeClr val="lt1"/>
              </a:buClr>
              <a:buSzPts val="2000"/>
              <a:buFont typeface="Courier New"/>
              <a:buChar char="o"/>
              <a:defRPr/>
            </a:lvl3pPr>
            <a:lvl4pPr marL="1828800" lvl="3" indent="-342900" algn="l">
              <a:lnSpc>
                <a:spcPct val="90000"/>
              </a:lnSpc>
              <a:spcBef>
                <a:spcPts val="500"/>
              </a:spcBef>
              <a:spcAft>
                <a:spcPts val="0"/>
              </a:spcAft>
              <a:buClr>
                <a:schemeClr val="lt1"/>
              </a:buClr>
              <a:buSzPts val="1800"/>
              <a:buFont typeface="Noto Sans Symbols"/>
              <a:buChar char="⮚"/>
              <a:defRPr/>
            </a:lvl4pPr>
            <a:lvl5pPr marL="2286000" lvl="4" indent="-342900" algn="l">
              <a:lnSpc>
                <a:spcPct val="90000"/>
              </a:lnSpc>
              <a:spcBef>
                <a:spcPts val="500"/>
              </a:spcBef>
              <a:spcAft>
                <a:spcPts val="0"/>
              </a:spcAft>
              <a:buClr>
                <a:schemeClr val="lt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DA2BF"/>
            </a:gs>
            <a:gs pos="35000">
              <a:srgbClr val="177BA9"/>
            </a:gs>
            <a:gs pos="58999">
              <a:srgbClr val="005493">
                <a:alpha val="80000"/>
              </a:srgbClr>
            </a:gs>
            <a:gs pos="100000">
              <a:srgbClr val="00ADB6">
                <a:alpha val="55686"/>
              </a:srgbClr>
            </a:gs>
          </a:gsLst>
          <a:lin ang="5400000" scaled="0"/>
        </a:gradFill>
        <a:effectLst/>
      </p:bgPr>
    </p:bg>
    <p:spTree>
      <p:nvGrpSpPr>
        <p:cNvPr id="1" name="Shape 5"/>
        <p:cNvGrpSpPr/>
        <p:nvPr/>
      </p:nvGrpSpPr>
      <p:grpSpPr>
        <a:xfrm>
          <a:off x="0" y="0"/>
          <a:ext cx="0" cy="0"/>
          <a:chOff x="0" y="0"/>
          <a:chExt cx="0" cy="0"/>
        </a:xfrm>
      </p:grpSpPr>
      <p:grpSp>
        <p:nvGrpSpPr>
          <p:cNvPr id="6" name="Google Shape;6;p40"/>
          <p:cNvGrpSpPr/>
          <p:nvPr/>
        </p:nvGrpSpPr>
        <p:grpSpPr>
          <a:xfrm>
            <a:off x="1286368" y="382641"/>
            <a:ext cx="6571265" cy="6063176"/>
            <a:chOff x="1350495" y="562708"/>
            <a:chExt cx="6136738" cy="5662246"/>
          </a:xfrm>
        </p:grpSpPr>
        <p:sp>
          <p:nvSpPr>
            <p:cNvPr id="7" name="Google Shape;7;p40"/>
            <p:cNvSpPr/>
            <p:nvPr/>
          </p:nvSpPr>
          <p:spPr>
            <a:xfrm>
              <a:off x="1350495" y="562708"/>
              <a:ext cx="6136738" cy="5662246"/>
            </a:xfrm>
            <a:prstGeom prst="rect">
              <a:avLst/>
            </a:prstGeom>
            <a:solidFill>
              <a:srgbClr val="FFFFFF"/>
            </a:solidFill>
            <a:ln w="244475" cap="rnd" cmpd="sng">
              <a:solidFill>
                <a:srgbClr val="2DA2BF"/>
              </a:solidFill>
              <a:prstDash val="solid"/>
              <a:round/>
              <a:headEnd type="none" w="sm" len="sm"/>
              <a:tailEnd type="none" w="sm" len="sm"/>
            </a:ln>
            <a:effectLst>
              <a:outerShdw blurRad="127000" sx="103000" sy="103000" algn="ctr" rotWithShape="0">
                <a:srgbClr val="002060">
                  <a:alpha val="40000"/>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pic>
          <p:nvPicPr>
            <p:cNvPr id="8" name="Google Shape;8;p40"/>
            <p:cNvPicPr preferRelativeResize="0"/>
            <p:nvPr/>
          </p:nvPicPr>
          <p:blipFill rotWithShape="1">
            <a:blip r:embed="rId6">
              <a:alphaModFix/>
            </a:blip>
            <a:srcRect/>
            <a:stretch/>
          </p:blipFill>
          <p:spPr>
            <a:xfrm>
              <a:off x="1866430" y="885103"/>
              <a:ext cx="5104868" cy="501745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2"/>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grapevine.org/donate/circle/pMJU1x?giftCode=1pu0We"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8" name="Group 7">
            <a:extLst>
              <a:ext uri="{FF2B5EF4-FFF2-40B4-BE49-F238E27FC236}">
                <a16:creationId xmlns:a16="http://schemas.microsoft.com/office/drawing/2014/main" id="{C590D0AE-68FC-4572-BA7B-2EEFAC1D366D}"/>
              </a:ext>
            </a:extLst>
          </p:cNvPr>
          <p:cNvGrpSpPr/>
          <p:nvPr/>
        </p:nvGrpSpPr>
        <p:grpSpPr>
          <a:xfrm>
            <a:off x="824695" y="1145894"/>
            <a:ext cx="4161099" cy="4253696"/>
            <a:chOff x="2572471" y="1406324"/>
            <a:chExt cx="4161099" cy="4253696"/>
          </a:xfrm>
        </p:grpSpPr>
        <p:sp>
          <p:nvSpPr>
            <p:cNvPr id="7" name="Oval 6">
              <a:extLst>
                <a:ext uri="{FF2B5EF4-FFF2-40B4-BE49-F238E27FC236}">
                  <a16:creationId xmlns:a16="http://schemas.microsoft.com/office/drawing/2014/main" id="{3D7D0D9F-4894-4ACE-8A21-76C5D7A5F0D7}"/>
                </a:ext>
              </a:extLst>
            </p:cNvPr>
            <p:cNvSpPr/>
            <p:nvPr/>
          </p:nvSpPr>
          <p:spPr>
            <a:xfrm>
              <a:off x="2572471" y="1406324"/>
              <a:ext cx="4161099" cy="4253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803498D5-B551-4BF7-9CA8-328DC69109B0}"/>
                </a:ext>
              </a:extLst>
            </p:cNvPr>
            <p:cNvPicPr>
              <a:picLocks noChangeAspect="1"/>
            </p:cNvPicPr>
            <p:nvPr/>
          </p:nvPicPr>
          <p:blipFill>
            <a:blip r:embed="rId3"/>
            <a:stretch>
              <a:fillRect/>
            </a:stretch>
          </p:blipFill>
          <p:spPr>
            <a:xfrm>
              <a:off x="2824216" y="1576352"/>
              <a:ext cx="3657607" cy="3913640"/>
            </a:xfrm>
            <a:prstGeom prst="rect">
              <a:avLst/>
            </a:prstGeom>
          </p:spPr>
        </p:pic>
      </p:grpSp>
      <p:sp>
        <p:nvSpPr>
          <p:cNvPr id="10" name="Google Shape;69;p3">
            <a:extLst>
              <a:ext uri="{FF2B5EF4-FFF2-40B4-BE49-F238E27FC236}">
                <a16:creationId xmlns:a16="http://schemas.microsoft.com/office/drawing/2014/main" id="{739A32A9-FAD7-4BE4-A07B-91606DB2E50B}"/>
              </a:ext>
            </a:extLst>
          </p:cNvPr>
          <p:cNvSpPr txBox="1">
            <a:spLocks noGrp="1"/>
          </p:cNvSpPr>
          <p:nvPr>
            <p:ph type="title"/>
          </p:nvPr>
        </p:nvSpPr>
        <p:spPr>
          <a:xfrm>
            <a:off x="5364864" y="927834"/>
            <a:ext cx="3402957" cy="44080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en-US" b="1" dirty="0">
                <a:latin typeface="Arial"/>
                <a:ea typeface="Arial"/>
                <a:cs typeface="Arial"/>
                <a:sym typeface="Arial"/>
              </a:rPr>
              <a:t>Grantee</a:t>
            </a:r>
            <a:br>
              <a:rPr lang="en-US" b="1" dirty="0">
                <a:latin typeface="Arial"/>
                <a:ea typeface="Arial"/>
                <a:cs typeface="Arial"/>
                <a:sym typeface="Arial"/>
              </a:rPr>
            </a:br>
            <a:r>
              <a:rPr lang="en-US" b="1" dirty="0">
                <a:latin typeface="Arial"/>
                <a:ea typeface="Arial"/>
                <a:cs typeface="Arial"/>
                <a:sym typeface="Arial"/>
              </a:rPr>
              <a:t>Showcase</a:t>
            </a:r>
            <a:br>
              <a:rPr lang="en-US" b="1" dirty="0">
                <a:latin typeface="Arial"/>
                <a:ea typeface="Arial"/>
                <a:cs typeface="Arial"/>
                <a:sym typeface="Arial"/>
              </a:rPr>
            </a:br>
            <a:r>
              <a:rPr lang="en-US" b="1" dirty="0">
                <a:latin typeface="Arial"/>
                <a:ea typeface="Arial"/>
                <a:cs typeface="Arial"/>
                <a:sym typeface="Arial"/>
              </a:rPr>
              <a:t> </a:t>
            </a:r>
            <a:br>
              <a:rPr lang="en-US" b="1" dirty="0">
                <a:latin typeface="Arial"/>
                <a:ea typeface="Arial"/>
                <a:cs typeface="Arial"/>
                <a:sym typeface="Arial"/>
              </a:rPr>
            </a:br>
            <a:br>
              <a:rPr lang="en-US" sz="4000" dirty="0">
                <a:latin typeface="Arial"/>
                <a:ea typeface="Arial"/>
                <a:cs typeface="Arial"/>
                <a:sym typeface="Arial"/>
              </a:rPr>
            </a:br>
            <a:r>
              <a:rPr lang="en-US" sz="2600" dirty="0"/>
              <a:t>September 14</a:t>
            </a:r>
            <a:r>
              <a:rPr lang="en-US" sz="2600" dirty="0">
                <a:latin typeface="Arial"/>
                <a:ea typeface="Arial"/>
                <a:cs typeface="Arial"/>
                <a:sym typeface="Arial"/>
              </a:rPr>
              <a:t>, 2022</a:t>
            </a:r>
            <a:endParaRPr sz="2600" dirty="0"/>
          </a:p>
        </p:txBody>
      </p:sp>
    </p:spTree>
    <p:extLst>
      <p:ext uri="{BB962C8B-B14F-4D97-AF65-F5344CB8AC3E}">
        <p14:creationId xmlns:p14="http://schemas.microsoft.com/office/powerpoint/2010/main" val="381713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d92177bdbb_0_25"/>
          <p:cNvSpPr txBox="1">
            <a:spLocks noGrp="1"/>
          </p:cNvSpPr>
          <p:nvPr>
            <p:ph type="title"/>
          </p:nvPr>
        </p:nvSpPr>
        <p:spPr>
          <a:xfrm>
            <a:off x="736450" y="1130313"/>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Chesapeake Therapeutic Riding </a:t>
            </a:r>
            <a:endParaRPr b="1" dirty="0">
              <a:latin typeface="Arial"/>
              <a:ea typeface="Arial"/>
              <a:cs typeface="Arial"/>
              <a:sym typeface="Arial"/>
            </a:endParaRPr>
          </a:p>
          <a:p>
            <a:pPr marL="57150" algn="ctr">
              <a:lnSpc>
                <a:spcPct val="114999"/>
              </a:lnSpc>
            </a:pPr>
            <a:r>
              <a:rPr lang="en-US" sz="2000" dirty="0">
                <a:latin typeface="Arial"/>
                <a:cs typeface="Arial"/>
                <a:sym typeface="Arial"/>
              </a:rPr>
              <a:t>Safe Hearts at CTR 2022</a:t>
            </a:r>
            <a:endParaRPr sz="2000">
              <a:latin typeface="Arial"/>
            </a:endParaRPr>
          </a:p>
        </p:txBody>
      </p:sp>
      <p:sp>
        <p:nvSpPr>
          <p:cNvPr id="204" name="Google Shape;204;gd92177bdbb_0_25"/>
          <p:cNvSpPr txBox="1">
            <a:spLocks noGrp="1"/>
          </p:cNvSpPr>
          <p:nvPr>
            <p:ph type="body" idx="1"/>
          </p:nvPr>
        </p:nvSpPr>
        <p:spPr>
          <a:xfrm>
            <a:off x="579400" y="2547590"/>
            <a:ext cx="7772400" cy="830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$3,188</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05" name="Google Shape;205;gd92177bdbb_0_25"/>
          <p:cNvSpPr txBox="1"/>
          <p:nvPr/>
        </p:nvSpPr>
        <p:spPr>
          <a:xfrm>
            <a:off x="1111450" y="3622600"/>
            <a:ext cx="7022400" cy="923299"/>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Will cover the cost for 2 onsite automated external defibrillators (AEDs) &amp; 1 pediatric pack.</a:t>
            </a:r>
          </a:p>
        </p:txBody>
      </p:sp>
      <p:sp>
        <p:nvSpPr>
          <p:cNvPr id="5" name="TextBox 4">
            <a:extLst>
              <a:ext uri="{FF2B5EF4-FFF2-40B4-BE49-F238E27FC236}">
                <a16:creationId xmlns:a16="http://schemas.microsoft.com/office/drawing/2014/main" id="{D616A788-962A-41E0-83A1-423E59707D0D}"/>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92177bdbb_0_7"/>
          <p:cNvSpPr txBox="1">
            <a:spLocks noGrp="1"/>
          </p:cNvSpPr>
          <p:nvPr>
            <p:ph type="title"/>
          </p:nvPr>
        </p:nvSpPr>
        <p:spPr>
          <a:xfrm>
            <a:off x="751050" y="446775"/>
            <a:ext cx="7772400" cy="1829700"/>
          </a:xfrm>
          <a:prstGeom prst="rect">
            <a:avLst/>
          </a:prstGeom>
          <a:noFill/>
          <a:ln>
            <a:noFill/>
          </a:ln>
        </p:spPr>
        <p:txBody>
          <a:bodyPr spcFirstLastPara="1" wrap="square" lIns="91425" tIns="45700" rIns="91425" bIns="45700" anchor="b" anchorCtr="0">
            <a:noAutofit/>
          </a:bodyPr>
          <a:lstStyle/>
          <a:p>
            <a:pPr marL="57150" algn="ctr">
              <a:lnSpc>
                <a:spcPct val="115000"/>
              </a:lnSpc>
              <a:buClr>
                <a:schemeClr val="dk1"/>
              </a:buClr>
              <a:buSzPts val="1100"/>
            </a:pPr>
            <a:r>
              <a:rPr lang="en-US" b="1" dirty="0">
                <a:latin typeface="Arial"/>
                <a:ea typeface="Arial"/>
                <a:cs typeface="Arial"/>
                <a:sym typeface="Arial"/>
              </a:rPr>
              <a:t>Ed Lally Foundation</a:t>
            </a:r>
            <a:br>
              <a:rPr lang="en-US" b="1" dirty="0">
                <a:latin typeface="Arial"/>
                <a:ea typeface="Arial"/>
                <a:cs typeface="Arial"/>
              </a:rPr>
            </a:br>
            <a:r>
              <a:rPr lang="en-US" sz="2000" dirty="0">
                <a:latin typeface="Arial"/>
                <a:ea typeface="Arial"/>
                <a:cs typeface="Arial"/>
              </a:rPr>
              <a:t>Inaugural Harford County Women's Mindfulness Retreat</a:t>
            </a:r>
          </a:p>
        </p:txBody>
      </p:sp>
      <p:sp>
        <p:nvSpPr>
          <p:cNvPr id="183" name="Google Shape;183;gd92177bdbb_0_7"/>
          <p:cNvSpPr txBox="1">
            <a:spLocks noGrp="1"/>
          </p:cNvSpPr>
          <p:nvPr>
            <p:ph type="body" idx="1"/>
          </p:nvPr>
        </p:nvSpPr>
        <p:spPr>
          <a:xfrm>
            <a:off x="685800" y="2170377"/>
            <a:ext cx="7772400" cy="823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$2,000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84" name="Google Shape;184;gd92177bdbb_0_7"/>
          <p:cNvSpPr txBox="1"/>
          <p:nvPr/>
        </p:nvSpPr>
        <p:spPr>
          <a:xfrm>
            <a:off x="852750" y="3269840"/>
            <a:ext cx="7438500" cy="3200846"/>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Supports mental health &amp; suicide prevention for 30 women. The funds will be used to support staff in the development and administration of the retreat and day of event expenses - location, materials, and food. They will host a virtual monthly support group throughout the following year until the next retreat in 2023.</a:t>
            </a:r>
          </a:p>
          <a:p>
            <a:br>
              <a:rPr lang="en-US" dirty="0"/>
            </a:br>
            <a:endParaRPr lang="en-US" dirty="0"/>
          </a:p>
        </p:txBody>
      </p:sp>
      <p:sp>
        <p:nvSpPr>
          <p:cNvPr id="5" name="TextBox 4">
            <a:extLst>
              <a:ext uri="{FF2B5EF4-FFF2-40B4-BE49-F238E27FC236}">
                <a16:creationId xmlns:a16="http://schemas.microsoft.com/office/drawing/2014/main" id="{B78694C9-E2AD-41F3-8BD2-724B3B448A38}"/>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92177bdbb_0_31"/>
          <p:cNvSpPr txBox="1">
            <a:spLocks noGrp="1"/>
          </p:cNvSpPr>
          <p:nvPr>
            <p:ph type="title"/>
          </p:nvPr>
        </p:nvSpPr>
        <p:spPr>
          <a:xfrm>
            <a:off x="705104" y="1062497"/>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Edgewood Community Support Center</a:t>
            </a:r>
            <a:endParaRPr lang="en-US" b="1">
              <a:latin typeface="Arial"/>
              <a:ea typeface="Arial"/>
              <a:cs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Case Management</a:t>
            </a:r>
            <a:endParaRPr sz="2000">
              <a:latin typeface="Arial"/>
              <a:ea typeface="Arial"/>
              <a:cs typeface="Arial"/>
            </a:endParaRPr>
          </a:p>
        </p:txBody>
      </p:sp>
      <p:sp>
        <p:nvSpPr>
          <p:cNvPr id="211" name="Google Shape;211;gd92177bdbb_0_31"/>
          <p:cNvSpPr txBox="1">
            <a:spLocks noGrp="1"/>
          </p:cNvSpPr>
          <p:nvPr>
            <p:ph type="body" idx="1"/>
          </p:nvPr>
        </p:nvSpPr>
        <p:spPr>
          <a:xfrm>
            <a:off x="685800" y="2411111"/>
            <a:ext cx="7772400" cy="1199700"/>
          </a:xfrm>
          <a:prstGeom prst="rect">
            <a:avLst/>
          </a:prstGeom>
          <a:noFill/>
          <a:ln>
            <a:noFill/>
          </a:ln>
        </p:spPr>
        <p:txBody>
          <a:bodyPr spcFirstLastPara="1" wrap="square" lIns="91425" tIns="45700" rIns="91425" bIns="45700" anchor="t" anchorCtr="0">
            <a:noAutofit/>
          </a:bodyPr>
          <a:lstStyle/>
          <a:p>
            <a:pPr marL="228600" marR="63500" lvl="0" indent="0" algn="ctr" rtl="0">
              <a:lnSpc>
                <a:spcPct val="90000"/>
              </a:lnSpc>
              <a:spcBef>
                <a:spcPts val="0"/>
              </a:spcBef>
              <a:spcAft>
                <a:spcPts val="0"/>
              </a:spcAft>
              <a:buClr>
                <a:schemeClr val="lt1"/>
              </a:buClr>
              <a:buSzPts val="2700"/>
              <a:buNone/>
            </a:pPr>
            <a:endParaRPr lang="en-US" u="sng"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12" name="Google Shape;212;gd92177bdbb_0_31"/>
          <p:cNvSpPr txBox="1"/>
          <p:nvPr/>
        </p:nvSpPr>
        <p:spPr>
          <a:xfrm>
            <a:off x="1005050" y="3467825"/>
            <a:ext cx="7177200" cy="2031295"/>
          </a:xfrm>
          <a:prstGeom prst="rect">
            <a:avLst/>
          </a:prstGeom>
          <a:noFill/>
          <a:ln>
            <a:noFill/>
          </a:ln>
        </p:spPr>
        <p:txBody>
          <a:bodyPr spcFirstLastPara="1" wrap="square" lIns="91425" tIns="91425" rIns="91425" bIns="91425" anchor="t" anchorCtr="0">
            <a:spAutoFit/>
          </a:bodyPr>
          <a:lstStyle/>
          <a:p>
            <a:r>
              <a:rPr lang="en-US" sz="2400" dirty="0">
                <a:solidFill>
                  <a:srgbClr val="FFFFFF"/>
                </a:solidFill>
              </a:rPr>
              <a:t>Support for the case manager’s salary. The case manager connects individuals facing challenges due to financial, physical, and/or mental health issues with resources in the community at their new, second location, in Aberdeen. </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d92177bdbb_0_1"/>
          <p:cNvSpPr txBox="1">
            <a:spLocks noGrp="1"/>
          </p:cNvSpPr>
          <p:nvPr>
            <p:ph type="title"/>
          </p:nvPr>
        </p:nvSpPr>
        <p:spPr>
          <a:xfrm>
            <a:off x="598750"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Found in Faith Ministries</a:t>
            </a:r>
            <a:endParaRPr b="1" dirty="0">
              <a:latin typeface="Arial"/>
              <a:ea typeface="Arial"/>
              <a:cs typeface="Arial"/>
              <a:sym typeface="Arial"/>
            </a:endParaRPr>
          </a:p>
          <a:p>
            <a:pPr marL="57150" algn="ctr">
              <a:lnSpc>
                <a:spcPct val="115000"/>
              </a:lnSpc>
              <a:buClr>
                <a:schemeClr val="dk1"/>
              </a:buClr>
              <a:buSzPts val="1100"/>
            </a:pPr>
            <a:r>
              <a:rPr lang="en-US" sz="2000" dirty="0">
                <a:latin typeface="Arial"/>
                <a:ea typeface="Arial"/>
                <a:cs typeface="Arial"/>
                <a:sym typeface="Arial"/>
              </a:rPr>
              <a:t>Transportation Scholarship Applicants</a:t>
            </a:r>
            <a:endParaRPr sz="2000">
              <a:latin typeface="Arial"/>
              <a:ea typeface="Arial"/>
              <a:cs typeface="Arial"/>
            </a:endParaRPr>
          </a:p>
        </p:txBody>
      </p:sp>
      <p:sp>
        <p:nvSpPr>
          <p:cNvPr id="233" name="Google Shape;233;gd92177bdbb_0_1"/>
          <p:cNvSpPr txBox="1">
            <a:spLocks noGrp="1"/>
          </p:cNvSpPr>
          <p:nvPr>
            <p:ph type="body" idx="1"/>
          </p:nvPr>
        </p:nvSpPr>
        <p:spPr>
          <a:xfrm>
            <a:off x="497814" y="216863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$3,200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34" name="Google Shape;234;gd92177bdbb_0_1"/>
          <p:cNvSpPr txBox="1"/>
          <p:nvPr/>
        </p:nvSpPr>
        <p:spPr>
          <a:xfrm>
            <a:off x="895046" y="3371288"/>
            <a:ext cx="7177200" cy="2492960"/>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Found in Faith Ministries seeks to increase funding available for their Transportation Scholarship applicants. They anticipate being able to serve approximately 24 more Harford County families, increasing their service provision by 10-15% with the support of the WGC.</a:t>
            </a:r>
            <a:endParaRPr lang="en-US" dirty="0">
              <a:solidFill>
                <a:schemeClr val="bg1"/>
              </a:solidFill>
            </a:endParaRPr>
          </a:p>
        </p:txBody>
      </p:sp>
      <p:sp>
        <p:nvSpPr>
          <p:cNvPr id="5" name="TextBox 4">
            <a:extLst>
              <a:ext uri="{FF2B5EF4-FFF2-40B4-BE49-F238E27FC236}">
                <a16:creationId xmlns:a16="http://schemas.microsoft.com/office/drawing/2014/main" id="{578FAC27-553F-4B5E-8846-7DE02A3B4B4D}"/>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875723"/>
            <a:ext cx="7772400" cy="1076926"/>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Girls on the Run</a:t>
            </a:r>
            <a:endParaRPr b="1" dirty="0">
              <a:latin typeface="Arial"/>
              <a:ea typeface="Arial"/>
              <a:cs typeface="Arial"/>
              <a:sym typeface="Arial"/>
            </a:endParaRPr>
          </a:p>
        </p:txBody>
      </p:sp>
      <p:sp>
        <p:nvSpPr>
          <p:cNvPr id="240" name="Google Shape;240;gd92177bdbb_0_50"/>
          <p:cNvSpPr txBox="1">
            <a:spLocks noGrp="1"/>
          </p:cNvSpPr>
          <p:nvPr>
            <p:ph type="body" idx="1"/>
          </p:nvPr>
        </p:nvSpPr>
        <p:spPr>
          <a:xfrm>
            <a:off x="608308" y="1786602"/>
            <a:ext cx="7772400" cy="723681"/>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94575" y="3291215"/>
            <a:ext cx="7283700" cy="1384964"/>
          </a:xfrm>
          <a:prstGeom prst="rect">
            <a:avLst/>
          </a:prstGeom>
          <a:noFill/>
          <a:ln>
            <a:noFill/>
          </a:ln>
        </p:spPr>
        <p:txBody>
          <a:bodyPr spcFirstLastPara="1" wrap="square" lIns="91425" tIns="91425" rIns="91425" bIns="91425" anchor="t" anchorCtr="0">
            <a:spAutoFit/>
          </a:bodyPr>
          <a:lstStyle/>
          <a:p>
            <a:r>
              <a:rPr lang="en-US" sz="2600" dirty="0">
                <a:solidFill>
                  <a:schemeClr val="bg1"/>
                </a:solidFill>
              </a:rPr>
              <a:t>An emotional support training program for girls ages 8-13. We will fund everything needed for one season for up to 15 girls. </a:t>
            </a:r>
            <a:endParaRPr lang="en-US" sz="2300">
              <a:solidFill>
                <a:schemeClr val="bg1"/>
              </a:solidFill>
            </a:endParaRPr>
          </a:p>
        </p:txBody>
      </p:sp>
    </p:spTree>
    <p:extLst>
      <p:ext uri="{BB962C8B-B14F-4D97-AF65-F5344CB8AC3E}">
        <p14:creationId xmlns:p14="http://schemas.microsoft.com/office/powerpoint/2010/main" val="280893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920004"/>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Habitat for Humanity Susquehanna</a:t>
            </a:r>
            <a:endParaRPr b="1" dirty="0">
              <a:latin typeface="Arial"/>
              <a:ea typeface="Arial"/>
              <a:cs typeface="Arial"/>
              <a:sym typeface="Arial"/>
            </a:endParaRPr>
          </a:p>
          <a:p>
            <a:pPr marL="57150" algn="ctr">
              <a:lnSpc>
                <a:spcPct val="114999"/>
              </a:lnSpc>
            </a:pPr>
            <a:r>
              <a:rPr lang="en-US" sz="2000" dirty="0">
                <a:latin typeface="Arial"/>
                <a:cs typeface="Arial"/>
                <a:sym typeface="Arial"/>
              </a:rPr>
              <a:t>Empowering Women Through Shelter</a:t>
            </a:r>
            <a:endParaRPr sz="2000">
              <a:latin typeface="Arial"/>
            </a:endParaRPr>
          </a:p>
        </p:txBody>
      </p:sp>
      <p:sp>
        <p:nvSpPr>
          <p:cNvPr id="240" name="Google Shape;240;gd92177bdbb_0_50"/>
          <p:cNvSpPr txBox="1">
            <a:spLocks noGrp="1"/>
          </p:cNvSpPr>
          <p:nvPr>
            <p:ph type="body" idx="1"/>
          </p:nvPr>
        </p:nvSpPr>
        <p:spPr>
          <a:xfrm>
            <a:off x="685800" y="2472956"/>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39224" y="3579040"/>
            <a:ext cx="7283700" cy="1723518"/>
          </a:xfrm>
          <a:prstGeom prst="rect">
            <a:avLst/>
          </a:prstGeom>
          <a:noFill/>
          <a:ln>
            <a:noFill/>
          </a:ln>
        </p:spPr>
        <p:txBody>
          <a:bodyPr spcFirstLastPara="1" wrap="square" lIns="91425" tIns="91425" rIns="91425" bIns="91425" anchor="t" anchorCtr="0">
            <a:spAutoFit/>
          </a:bodyPr>
          <a:lstStyle/>
          <a:p>
            <a:r>
              <a:rPr lang="en-US" sz="2500" dirty="0">
                <a:solidFill>
                  <a:schemeClr val="lt1"/>
                </a:solidFill>
              </a:rPr>
              <a:t>Grant funds will be used towards construction costs for homes in Havre de Grace – the last duplex in the Revolution/Stokes community and a duplex on Erie Street. </a:t>
            </a:r>
            <a:endParaRPr lang="en-US" b="1" dirty="0">
              <a:solidFill>
                <a:schemeClr val="lt1"/>
              </a:solidFill>
            </a:endParaRPr>
          </a:p>
        </p:txBody>
      </p:sp>
      <p:sp>
        <p:nvSpPr>
          <p:cNvPr id="5" name="TextBox 4">
            <a:extLst>
              <a:ext uri="{FF2B5EF4-FFF2-40B4-BE49-F238E27FC236}">
                <a16:creationId xmlns:a16="http://schemas.microsoft.com/office/drawing/2014/main" id="{E637FB16-FC82-44ED-9AF1-5E3285C97413}"/>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extLst>
      <p:ext uri="{BB962C8B-B14F-4D97-AF65-F5344CB8AC3E}">
        <p14:creationId xmlns:p14="http://schemas.microsoft.com/office/powerpoint/2010/main" val="390358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d92177bdbb_0_37"/>
          <p:cNvSpPr txBox="1">
            <a:spLocks noGrp="1"/>
          </p:cNvSpPr>
          <p:nvPr>
            <p:ph type="title"/>
          </p:nvPr>
        </p:nvSpPr>
        <p:spPr>
          <a:xfrm>
            <a:off x="869575" y="83367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Harford County Education Foundation</a:t>
            </a:r>
            <a:endParaRPr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Littles University</a:t>
            </a:r>
            <a:endParaRPr sz="2000">
              <a:latin typeface="Arial"/>
              <a:ea typeface="Arial"/>
              <a:cs typeface="Arial"/>
            </a:endParaRPr>
          </a:p>
        </p:txBody>
      </p:sp>
      <p:sp>
        <p:nvSpPr>
          <p:cNvPr id="218" name="Google Shape;218;gd92177bdbb_0_37"/>
          <p:cNvSpPr txBox="1">
            <a:spLocks noGrp="1"/>
          </p:cNvSpPr>
          <p:nvPr>
            <p:ph type="body" idx="1"/>
          </p:nvPr>
        </p:nvSpPr>
        <p:spPr>
          <a:xfrm>
            <a:off x="734175" y="243245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$3,500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19" name="Google Shape;219;gd92177bdbb_0_37"/>
          <p:cNvSpPr txBox="1"/>
          <p:nvPr/>
        </p:nvSpPr>
        <p:spPr>
          <a:xfrm>
            <a:off x="908325" y="3748325"/>
            <a:ext cx="7525500" cy="247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4F848FC2-C545-489C-89B7-16F3D1C806C1}"/>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
        <p:nvSpPr>
          <p:cNvPr id="220" name="Google Shape;220;gd92177bdbb_0_37"/>
          <p:cNvSpPr txBox="1"/>
          <p:nvPr/>
        </p:nvSpPr>
        <p:spPr>
          <a:xfrm>
            <a:off x="1005050" y="3709650"/>
            <a:ext cx="7428900" cy="2769959"/>
          </a:xfrm>
          <a:prstGeom prst="rect">
            <a:avLst/>
          </a:prstGeom>
          <a:noFill/>
          <a:ln>
            <a:noFill/>
          </a:ln>
        </p:spPr>
        <p:txBody>
          <a:bodyPr spcFirstLastPara="1" wrap="square" lIns="91425" tIns="91425" rIns="91425" bIns="91425" anchor="t" anchorCtr="0">
            <a:spAutoFit/>
          </a:bodyPr>
          <a:lstStyle/>
          <a:p>
            <a:r>
              <a:rPr lang="en-US" sz="2400" dirty="0">
                <a:solidFill>
                  <a:schemeClr val="lt1"/>
                </a:solidFill>
              </a:rPr>
              <a:t>HCEF has partnered with Harford County Public Schools to form “Littles University.” HCPS will release a video reading of an age-appropriate book and parents and children tune-in to participate in the reading on a monthly basis. In addition, HCEF ships the featured book to 250 children (birth to 5 years) each month.</a:t>
            </a:r>
            <a:endParaRPr lang="en-US" sz="2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d92177bdbb_0_19"/>
          <p:cNvSpPr txBox="1">
            <a:spLocks noGrp="1"/>
          </p:cNvSpPr>
          <p:nvPr>
            <p:ph type="title"/>
          </p:nvPr>
        </p:nvSpPr>
        <p:spPr>
          <a:xfrm>
            <a:off x="637425"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Harford Family House</a:t>
            </a:r>
            <a:endParaRPr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000" dirty="0">
                <a:latin typeface="Arial"/>
                <a:ea typeface="Arial"/>
                <a:cs typeface="Arial"/>
                <a:sym typeface="Arial"/>
              </a:rPr>
              <a:t>Child Care</a:t>
            </a:r>
            <a:endParaRPr sz="2000">
              <a:latin typeface="Arial"/>
              <a:ea typeface="Arial"/>
              <a:cs typeface="Arial"/>
            </a:endParaRPr>
          </a:p>
        </p:txBody>
      </p:sp>
      <p:sp>
        <p:nvSpPr>
          <p:cNvPr id="197" name="Google Shape;197;gd92177bdbb_0_19"/>
          <p:cNvSpPr txBox="1">
            <a:spLocks noGrp="1"/>
          </p:cNvSpPr>
          <p:nvPr>
            <p:ph type="body" idx="1"/>
          </p:nvPr>
        </p:nvSpPr>
        <p:spPr>
          <a:xfrm>
            <a:off x="685800" y="2286153"/>
            <a:ext cx="7772400" cy="7656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$3,000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8" name="Google Shape;198;gd92177bdbb_0_19"/>
          <p:cNvSpPr txBox="1"/>
          <p:nvPr/>
        </p:nvSpPr>
        <p:spPr>
          <a:xfrm>
            <a:off x="801950" y="3554875"/>
            <a:ext cx="7772400" cy="2923847"/>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This funding will enable Harford Family House to provide direct financial assistance to families experiencing homelessness to address their childcare needs through a partnership with the Boys &amp; Girls Clubs and local daycare providers. Services will be mostly in Aberdeen and along the Rt 40 corridor.</a:t>
            </a:r>
            <a:endParaRPr lang="en-US">
              <a:solidFill>
                <a:schemeClr val="bg1"/>
              </a:solidFill>
            </a:endParaRPr>
          </a:p>
          <a:p>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92177bdbb_0_13"/>
          <p:cNvSpPr txBox="1">
            <a:spLocks noGrp="1"/>
          </p:cNvSpPr>
          <p:nvPr>
            <p:ph type="title"/>
          </p:nvPr>
        </p:nvSpPr>
        <p:spPr>
          <a:xfrm>
            <a:off x="618100" y="46610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Homecoming Project</a:t>
            </a:r>
            <a:endParaRPr b="1" dirty="0">
              <a:latin typeface="Arial"/>
              <a:ea typeface="Arial"/>
              <a:cs typeface="Arial"/>
              <a:sym typeface="Arial"/>
            </a:endParaRPr>
          </a:p>
          <a:p>
            <a:pPr marL="57150" algn="ctr">
              <a:lnSpc>
                <a:spcPct val="115000"/>
              </a:lnSpc>
              <a:buClr>
                <a:schemeClr val="dk1"/>
              </a:buClr>
              <a:buSzPts val="1100"/>
            </a:pPr>
            <a:r>
              <a:rPr lang="en-US" sz="2000" dirty="0">
                <a:latin typeface="Arial"/>
                <a:ea typeface="Arial"/>
                <a:cs typeface="Arial"/>
                <a:sym typeface="Arial"/>
              </a:rPr>
              <a:t>Life Skills </a:t>
            </a:r>
            <a:r>
              <a:rPr lang="en-US" sz="2000" dirty="0">
                <a:solidFill>
                  <a:srgbClr val="FFFFFF"/>
                </a:solidFill>
                <a:latin typeface="Arial"/>
                <a:ea typeface="Arial"/>
                <a:cs typeface="Arial"/>
                <a:sym typeface="Arial"/>
              </a:rPr>
              <a:t>Group</a:t>
            </a:r>
            <a:endParaRPr lang="en-US" sz="2000">
              <a:solidFill>
                <a:schemeClr val="dk1"/>
              </a:solidFill>
              <a:latin typeface="Arial"/>
              <a:ea typeface="Arial"/>
              <a:cs typeface="Arial"/>
            </a:endParaRPr>
          </a:p>
        </p:txBody>
      </p:sp>
      <p:sp>
        <p:nvSpPr>
          <p:cNvPr id="190" name="Google Shape;190;gd92177bdbb_0_13"/>
          <p:cNvSpPr txBox="1">
            <a:spLocks noGrp="1"/>
          </p:cNvSpPr>
          <p:nvPr>
            <p:ph type="body" idx="1"/>
          </p:nvPr>
        </p:nvSpPr>
        <p:spPr>
          <a:xfrm>
            <a:off x="618100" y="2345652"/>
            <a:ext cx="7772400" cy="8694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$3,500</a:t>
            </a:r>
            <a:endParaRPr dirty="0"/>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1" name="Google Shape;191;gd92177bdbb_0_13"/>
          <p:cNvSpPr txBox="1"/>
          <p:nvPr/>
        </p:nvSpPr>
        <p:spPr>
          <a:xfrm>
            <a:off x="901200" y="3612925"/>
            <a:ext cx="7341600" cy="1338798"/>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Requesting WGC funding as part of the ongoing expense of shelter support, but specifically to cover the cost of 20 weeks of a life skills group. </a:t>
            </a:r>
            <a:endParaRPr lang="en-US" sz="2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34150" y="4564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Humanim, Inc.</a:t>
            </a:r>
            <a:r>
              <a:rPr lang="en-US" sz="4000" b="1" dirty="0">
                <a:latin typeface="Arial"/>
                <a:ea typeface="Arial"/>
                <a:cs typeface="Arial"/>
                <a:sym typeface="Arial"/>
              </a:rPr>
              <a:t> </a:t>
            </a:r>
            <a:endParaRPr sz="4000" b="1" dirty="0">
              <a:latin typeface="Arial"/>
              <a:ea typeface="Arial"/>
              <a:cs typeface="Arial"/>
              <a:sym typeface="Arial"/>
            </a:endParaRPr>
          </a:p>
          <a:p>
            <a:pPr marL="57150" algn="ctr">
              <a:lnSpc>
                <a:spcPct val="114999"/>
              </a:lnSpc>
            </a:pPr>
            <a:r>
              <a:rPr lang="en-US" sz="2000" dirty="0">
                <a:latin typeface="Arial"/>
                <a:cs typeface="Arial"/>
                <a:sym typeface="Arial"/>
              </a:rPr>
              <a:t>Infinity Center for Behavior Services of Harford County</a:t>
            </a:r>
            <a:endParaRPr sz="2000">
              <a:latin typeface="Arial"/>
            </a:endParaRPr>
          </a:p>
        </p:txBody>
      </p:sp>
      <p:sp>
        <p:nvSpPr>
          <p:cNvPr id="176" name="Google Shape;176;p19"/>
          <p:cNvSpPr txBox="1">
            <a:spLocks noGrp="1"/>
          </p:cNvSpPr>
          <p:nvPr>
            <p:ph type="body" idx="1"/>
          </p:nvPr>
        </p:nvSpPr>
        <p:spPr>
          <a:xfrm>
            <a:off x="618075" y="2180027"/>
            <a:ext cx="7772400" cy="881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7" lvl="0" indent="0" algn="r" rtl="0">
              <a:lnSpc>
                <a:spcPct val="90000"/>
              </a:lnSpc>
              <a:spcBef>
                <a:spcPts val="400"/>
              </a:spcBef>
              <a:spcAft>
                <a:spcPts val="0"/>
              </a:spcAft>
              <a:buClr>
                <a:schemeClr val="lt1"/>
              </a:buClr>
              <a:buSzPts val="2700"/>
              <a:buFont typeface="Lucida Sans"/>
              <a:buNone/>
            </a:pPr>
            <a:endParaRPr/>
          </a:p>
        </p:txBody>
      </p:sp>
      <p:sp>
        <p:nvSpPr>
          <p:cNvPr id="177" name="Google Shape;177;p19"/>
          <p:cNvSpPr txBox="1"/>
          <p:nvPr/>
        </p:nvSpPr>
        <p:spPr>
          <a:xfrm>
            <a:off x="792175" y="3564525"/>
            <a:ext cx="7844700" cy="2831514"/>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Humanim is requesting funds to assist with the purchase of therapy equipment and reinforcers. The therapy equipment/reinforcers they utilize to engage and educate children is at the crux of ABA therapy.</a:t>
            </a:r>
            <a:r>
              <a:rPr lang="en-US" sz="2400" dirty="0"/>
              <a:t> </a:t>
            </a:r>
            <a:r>
              <a:rPr lang="en-US" sz="2400" dirty="0">
                <a:solidFill>
                  <a:schemeClr val="bg1"/>
                </a:solidFill>
              </a:rPr>
              <a:t>Examples of equipment include puzzles, play kitchen equipment, and play tool benches.</a:t>
            </a:r>
          </a:p>
          <a:p>
            <a:br>
              <a:rPr lang="en-US" dirty="0"/>
            </a:br>
            <a:endParaRPr lang="en-US" dirty="0"/>
          </a:p>
        </p:txBody>
      </p:sp>
      <p:sp>
        <p:nvSpPr>
          <p:cNvPr id="5" name="TextBox 4">
            <a:extLst>
              <a:ext uri="{FF2B5EF4-FFF2-40B4-BE49-F238E27FC236}">
                <a16:creationId xmlns:a16="http://schemas.microsoft.com/office/drawing/2014/main" id="{0B0DFE54-15F3-4D68-A03B-FC0F9719EDD0}"/>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body" idx="1"/>
          </p:nvPr>
        </p:nvSpPr>
        <p:spPr>
          <a:xfrm>
            <a:off x="609600" y="2571750"/>
            <a:ext cx="7924799" cy="3771900"/>
          </a:xfrm>
          <a:prstGeom prst="rect">
            <a:avLst/>
          </a:prstGeom>
          <a:noFill/>
          <a:ln>
            <a:noFill/>
          </a:ln>
        </p:spPr>
        <p:txBody>
          <a:bodyPr spcFirstLastPara="1" wrap="square" lIns="91425" tIns="45700" rIns="91425" bIns="45700" anchor="t" anchorCtr="0">
            <a:normAutofit fontScale="85000" lnSpcReduction="20000"/>
          </a:bodyPr>
          <a:lstStyle/>
          <a:p>
            <a:pPr marL="0" marR="64007" lvl="2" indent="0" algn="ctr" rtl="0">
              <a:lnSpc>
                <a:spcPct val="90000"/>
              </a:lnSpc>
              <a:spcBef>
                <a:spcPts val="0"/>
              </a:spcBef>
              <a:spcAft>
                <a:spcPts val="0"/>
              </a:spcAft>
              <a:buClr>
                <a:schemeClr val="lt1"/>
              </a:buClr>
              <a:buSzPct val="100000"/>
              <a:buNone/>
            </a:pPr>
            <a:r>
              <a:rPr lang="en-US" sz="2800"/>
              <a:t>Donna Kreis</a:t>
            </a:r>
            <a:endParaRPr sz="2800"/>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Chair</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Bonnie Miranda</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Vice-Chair and Secretary</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Monica Worrell</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Treasurer </a:t>
            </a:r>
            <a:endParaRPr/>
          </a:p>
          <a:p>
            <a:pPr marL="0" marR="64007" lvl="2" indent="0" algn="ctr" rtl="0">
              <a:lnSpc>
                <a:spcPct val="90000"/>
              </a:lnSpc>
              <a:spcBef>
                <a:spcPts val="400"/>
              </a:spcBef>
              <a:spcAft>
                <a:spcPts val="0"/>
              </a:spcAft>
              <a:buClr>
                <a:schemeClr val="lt1"/>
              </a:buClr>
              <a:buSzPct val="100000"/>
              <a:buNone/>
            </a:pPr>
            <a:endParaRPr sz="2800">
              <a:solidFill>
                <a:srgbClr val="66FF33"/>
              </a:solidFill>
            </a:endParaRPr>
          </a:p>
          <a:p>
            <a:pPr marL="0" marR="64007" lvl="2" indent="0" algn="ctr" rtl="0">
              <a:lnSpc>
                <a:spcPct val="90000"/>
              </a:lnSpc>
              <a:spcBef>
                <a:spcPts val="400"/>
              </a:spcBef>
              <a:spcAft>
                <a:spcPts val="0"/>
              </a:spcAft>
              <a:buClr>
                <a:schemeClr val="lt1"/>
              </a:buClr>
              <a:buSzPct val="100000"/>
              <a:buNone/>
            </a:pPr>
            <a:r>
              <a:rPr lang="en-US" sz="2800"/>
              <a:t>Kim Malat</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Past Chair</a:t>
            </a:r>
            <a:endParaRPr sz="2800">
              <a:solidFill>
                <a:srgbClr val="66FF33"/>
              </a:solidFill>
            </a:endParaRPr>
          </a:p>
        </p:txBody>
      </p:sp>
      <p:sp>
        <p:nvSpPr>
          <p:cNvPr id="77" name="Google Shape;77;p4"/>
          <p:cNvSpPr txBox="1">
            <a:spLocks noGrp="1"/>
          </p:cNvSpPr>
          <p:nvPr>
            <p:ph type="title"/>
          </p:nvPr>
        </p:nvSpPr>
        <p:spPr>
          <a:xfrm>
            <a:off x="609600" y="994091"/>
            <a:ext cx="7924800" cy="11430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2021-2022 Executive Board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466125"/>
            <a:ext cx="7772400" cy="1829700"/>
          </a:xfrm>
          <a:prstGeom prst="rect">
            <a:avLst/>
          </a:prstGeom>
          <a:noFill/>
          <a:ln>
            <a:noFill/>
          </a:ln>
        </p:spPr>
        <p:txBody>
          <a:bodyPr spcFirstLastPara="1" wrap="square" lIns="91425" tIns="45700" rIns="91425" bIns="45700" anchor="b" anchorCtr="0">
            <a:noAutofit/>
          </a:bodyPr>
          <a:lstStyle/>
          <a:p>
            <a:pPr marL="57150" algn="ctr">
              <a:lnSpc>
                <a:spcPct val="115000"/>
              </a:lnSpc>
              <a:buClr>
                <a:schemeClr val="dk1"/>
              </a:buClr>
              <a:buSzPts val="1100"/>
              <a:buFont typeface="Arial"/>
            </a:pPr>
            <a:r>
              <a:rPr lang="en-US" b="1" dirty="0">
                <a:latin typeface="Arial"/>
                <a:ea typeface="Arial"/>
                <a:cs typeface="Arial"/>
                <a:sym typeface="Arial"/>
              </a:rPr>
              <a:t>LASOS, Inc.</a:t>
            </a:r>
            <a:endParaRPr lang="en-US" b="1" dirty="0">
              <a:latin typeface="Arial"/>
              <a:ea typeface="Arial"/>
              <a:cs typeface="Arial"/>
            </a:endParaRPr>
          </a:p>
          <a:p>
            <a:pPr marL="57150" algn="ctr">
              <a:lnSpc>
                <a:spcPct val="114999"/>
              </a:lnSpc>
            </a:pPr>
            <a:r>
              <a:rPr lang="en-US" sz="2000" dirty="0">
                <a:latin typeface="Arial"/>
                <a:cs typeface="Arial"/>
                <a:sym typeface="Arial"/>
              </a:rPr>
              <a:t>Summer Program "Open up to the Community"</a:t>
            </a:r>
            <a:endParaRPr sz="2000">
              <a:latin typeface="Arial"/>
            </a:endParaRPr>
          </a:p>
        </p:txBody>
      </p:sp>
      <p:sp>
        <p:nvSpPr>
          <p:cNvPr id="240" name="Google Shape;240;gd92177bdbb_0_50"/>
          <p:cNvSpPr txBox="1">
            <a:spLocks noGrp="1"/>
          </p:cNvSpPr>
          <p:nvPr>
            <p:ph type="body" idx="1"/>
          </p:nvPr>
        </p:nvSpPr>
        <p:spPr>
          <a:xfrm>
            <a:off x="685800" y="2295832"/>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94575" y="3429592"/>
            <a:ext cx="7283700" cy="2400627"/>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LASOS, Inc. hosts an academic and youth development program designed for non-native English speaking students to come to the LASOS office or to meet at their home schools to receive homework support, mentoring, and increase technology skills.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685800" y="785325"/>
            <a:ext cx="7772400" cy="182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dirty="0">
                <a:latin typeface="Arial"/>
                <a:ea typeface="Arial"/>
                <a:cs typeface="Arial"/>
                <a:sym typeface="Arial"/>
              </a:rPr>
              <a:t>Mason-Dixon Community Services</a:t>
            </a:r>
            <a:endParaRPr lang="en-US" b="1">
              <a:latin typeface="Arial"/>
              <a:ea typeface="Arial"/>
              <a:cs typeface="Arial"/>
            </a:endParaRPr>
          </a:p>
          <a:p>
            <a:pPr algn="ctr">
              <a:lnSpc>
                <a:spcPct val="114999"/>
              </a:lnSpc>
            </a:pPr>
            <a:r>
              <a:rPr lang="en-US" sz="2000" dirty="0">
                <a:latin typeface="Arial"/>
                <a:cs typeface="Arial"/>
              </a:rPr>
              <a:t>Senior Outreach Program</a:t>
            </a:r>
            <a:endParaRPr lang="en-US" sz="2000">
              <a:latin typeface="Arial"/>
            </a:endParaRPr>
          </a:p>
        </p:txBody>
      </p:sp>
      <p:sp>
        <p:nvSpPr>
          <p:cNvPr id="169" name="Google Shape;169;p18"/>
          <p:cNvSpPr txBox="1">
            <a:spLocks noGrp="1"/>
          </p:cNvSpPr>
          <p:nvPr>
            <p:ph type="body" idx="1"/>
          </p:nvPr>
        </p:nvSpPr>
        <p:spPr>
          <a:xfrm>
            <a:off x="458436" y="2334613"/>
            <a:ext cx="7772400" cy="1315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$3,072.50</a:t>
            </a:r>
            <a:endParaRPr dirty="0"/>
          </a:p>
          <a:p>
            <a:pPr marL="228600" marR="64007" lvl="0" indent="0" algn="r" rtl="0">
              <a:lnSpc>
                <a:spcPct val="90000"/>
              </a:lnSpc>
              <a:spcBef>
                <a:spcPts val="400"/>
              </a:spcBef>
              <a:spcAft>
                <a:spcPts val="0"/>
              </a:spcAft>
              <a:buClr>
                <a:schemeClr val="lt1"/>
              </a:buClr>
              <a:buSzPts val="2700"/>
              <a:buFont typeface="Lucida Sans"/>
              <a:buNone/>
            </a:pPr>
            <a:endParaRPr dirty="0"/>
          </a:p>
        </p:txBody>
      </p:sp>
      <p:sp>
        <p:nvSpPr>
          <p:cNvPr id="170" name="Google Shape;170;p18"/>
          <p:cNvSpPr txBox="1"/>
          <p:nvPr/>
        </p:nvSpPr>
        <p:spPr>
          <a:xfrm>
            <a:off x="840625" y="3487175"/>
            <a:ext cx="7351200" cy="2400627"/>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The Senior Outreach Program will provide food services as a continuation of a program started during COVID-19. Food services will include an abundance of produce as well as dairy products and frozen meats to seniors throughout their service area on a quarterly basis.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92177bdbb_0_43"/>
          <p:cNvSpPr txBox="1">
            <a:spLocks noGrp="1"/>
          </p:cNvSpPr>
          <p:nvPr>
            <p:ph type="title"/>
          </p:nvPr>
        </p:nvSpPr>
        <p:spPr>
          <a:xfrm>
            <a:off x="685800" y="988450"/>
            <a:ext cx="7772400" cy="1154417"/>
          </a:xfrm>
          <a:prstGeom prst="rect">
            <a:avLst/>
          </a:prstGeom>
          <a:noFill/>
          <a:ln>
            <a:noFill/>
          </a:ln>
        </p:spPr>
        <p:txBody>
          <a:bodyPr spcFirstLastPara="1" wrap="square" lIns="91425" tIns="45700" rIns="91425" bIns="45700" anchor="b" anchorCtr="0">
            <a:noAutofit/>
          </a:bodyPr>
          <a:lstStyle/>
          <a:p>
            <a:pPr algn="ctr">
              <a:lnSpc>
                <a:spcPct val="100000"/>
              </a:lnSpc>
            </a:pPr>
            <a:r>
              <a:rPr lang="en-US" dirty="0">
                <a:latin typeface="Arial"/>
                <a:ea typeface="Arial"/>
                <a:cs typeface="Arial"/>
                <a:sym typeface="Arial"/>
              </a:rPr>
              <a:t>Sleep in Heavenly Peace</a:t>
            </a:r>
            <a:r>
              <a:rPr lang="en-US" sz="4500" dirty="0">
                <a:latin typeface="Arial"/>
                <a:ea typeface="Arial"/>
                <a:cs typeface="Arial"/>
                <a:sym typeface="Arial"/>
              </a:rPr>
              <a:t> </a:t>
            </a:r>
            <a:br>
              <a:rPr lang="en-US" sz="4500" dirty="0">
                <a:latin typeface="Arial"/>
                <a:ea typeface="Arial"/>
                <a:cs typeface="Arial"/>
                <a:sym typeface="Arial"/>
              </a:rPr>
            </a:br>
            <a:r>
              <a:rPr lang="en-US" sz="2000" dirty="0">
                <a:latin typeface="Arial"/>
                <a:ea typeface="Arial"/>
                <a:cs typeface="Arial"/>
                <a:sym typeface="Arial"/>
              </a:rPr>
              <a:t>No Kid Sleeps on the Floor in Our Town! - Harford Co. Chapter</a:t>
            </a:r>
            <a:endParaRPr lang="en-US" sz="2000" dirty="0">
              <a:latin typeface="Arial"/>
              <a:ea typeface="Arial"/>
              <a:cs typeface="Arial"/>
            </a:endParaRPr>
          </a:p>
        </p:txBody>
      </p:sp>
      <p:sp>
        <p:nvSpPr>
          <p:cNvPr id="226" name="Google Shape;226;gd92177bdbb_0_43"/>
          <p:cNvSpPr txBox="1">
            <a:spLocks noGrp="1"/>
          </p:cNvSpPr>
          <p:nvPr>
            <p:ph type="body" idx="1"/>
          </p:nvPr>
        </p:nvSpPr>
        <p:spPr>
          <a:xfrm>
            <a:off x="685891" y="2033810"/>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27" name="Google Shape;227;gd92177bdbb_0_43"/>
          <p:cNvSpPr txBox="1"/>
          <p:nvPr/>
        </p:nvSpPr>
        <p:spPr>
          <a:xfrm>
            <a:off x="894373" y="3429501"/>
            <a:ext cx="7235100" cy="2539126"/>
          </a:xfrm>
          <a:prstGeom prst="rect">
            <a:avLst/>
          </a:prstGeom>
          <a:noFill/>
          <a:ln>
            <a:noFill/>
          </a:ln>
        </p:spPr>
        <p:txBody>
          <a:bodyPr spcFirstLastPara="1" wrap="square" lIns="91425" tIns="91425" rIns="91425" bIns="91425" anchor="t" anchorCtr="0">
            <a:spAutoFit/>
          </a:bodyPr>
          <a:lstStyle/>
          <a:p>
            <a:r>
              <a:rPr lang="en-US" sz="2500" dirty="0">
                <a:solidFill>
                  <a:schemeClr val="bg1"/>
                </a:solidFill>
              </a:rPr>
              <a:t>WGC support of $5,000 will enable the MD-Harford Chapter to purchase necessary supplies and materials to provide 18 (of their one hundred bed goal in 2022) fully furnished twin beds for children without beds in Harford County.</a:t>
            </a:r>
            <a:endParaRPr lang="en-US" dirty="0">
              <a:solidFill>
                <a:schemeClr val="bg1"/>
              </a:solidFill>
            </a:endParaRPr>
          </a:p>
          <a:p>
            <a:br>
              <a:rPr lang="en-US" dirty="0"/>
            </a:br>
            <a:endParaRPr lang="en-US" dirty="0"/>
          </a:p>
        </p:txBody>
      </p:sp>
      <p:sp>
        <p:nvSpPr>
          <p:cNvPr id="5" name="TextBox 4">
            <a:extLst>
              <a:ext uri="{FF2B5EF4-FFF2-40B4-BE49-F238E27FC236}">
                <a16:creationId xmlns:a16="http://schemas.microsoft.com/office/drawing/2014/main" id="{6D58058D-DDF8-4F4B-95B1-7DC3EEC2709E}"/>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4661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err="1">
                <a:latin typeface="Arial"/>
                <a:ea typeface="Arial"/>
                <a:cs typeface="Arial"/>
                <a:sym typeface="Arial"/>
              </a:rPr>
              <a:t>TasteWise</a:t>
            </a:r>
            <a:r>
              <a:rPr lang="en-US" b="1" dirty="0">
                <a:latin typeface="Arial"/>
                <a:ea typeface="Arial"/>
                <a:cs typeface="Arial"/>
                <a:sym typeface="Arial"/>
              </a:rPr>
              <a:t> Kids</a:t>
            </a:r>
            <a:endParaRPr lang="en-US" b="1">
              <a:latin typeface="Arial"/>
              <a:ea typeface="Arial"/>
              <a:cs typeface="Arial"/>
            </a:endParaRPr>
          </a:p>
          <a:p>
            <a:pPr marL="57150" algn="ctr">
              <a:lnSpc>
                <a:spcPct val="114999"/>
              </a:lnSpc>
            </a:pPr>
            <a:r>
              <a:rPr lang="en-US" sz="2000" dirty="0">
                <a:latin typeface="Arial"/>
                <a:cs typeface="Arial"/>
                <a:sym typeface="Arial"/>
              </a:rPr>
              <a:t>Days of Taste at Havre de Grace Elementary School</a:t>
            </a:r>
            <a:endParaRPr sz="2000">
              <a:latin typeface="Arial"/>
            </a:endParaRPr>
          </a:p>
        </p:txBody>
      </p:sp>
      <p:sp>
        <p:nvSpPr>
          <p:cNvPr id="240" name="Google Shape;240;gd92177bdbb_0_50"/>
          <p:cNvSpPr txBox="1">
            <a:spLocks noGrp="1"/>
          </p:cNvSpPr>
          <p:nvPr>
            <p:ph type="body" idx="1"/>
          </p:nvPr>
        </p:nvSpPr>
        <p:spPr>
          <a:xfrm>
            <a:off x="619379" y="1974796"/>
            <a:ext cx="7772400" cy="734751"/>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marR="635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$5,000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39224" y="3258004"/>
            <a:ext cx="7283700" cy="2031295"/>
          </a:xfrm>
          <a:prstGeom prst="rect">
            <a:avLst/>
          </a:prstGeom>
          <a:noFill/>
          <a:ln>
            <a:noFill/>
          </a:ln>
        </p:spPr>
        <p:txBody>
          <a:bodyPr spcFirstLastPara="1" wrap="square" lIns="91425" tIns="91425" rIns="91425" bIns="91425" anchor="t" anchorCtr="0">
            <a:spAutoFit/>
          </a:bodyPr>
          <a:lstStyle/>
          <a:p>
            <a:r>
              <a:rPr lang="en-US" sz="2400" dirty="0">
                <a:solidFill>
                  <a:schemeClr val="bg1"/>
                </a:solidFill>
              </a:rPr>
              <a:t>WGC funds will support all costs associated with providing the Days of Taste program at Havre de Grace Elementary School in the Spring of 2023. The program consists of three mornings spaced over 2-3 weeks. </a:t>
            </a:r>
          </a:p>
        </p:txBody>
      </p:sp>
    </p:spTree>
    <p:extLst>
      <p:ext uri="{BB962C8B-B14F-4D97-AF65-F5344CB8AC3E}">
        <p14:creationId xmlns:p14="http://schemas.microsoft.com/office/powerpoint/2010/main" val="81637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428118" y="1398917"/>
            <a:ext cx="8419850" cy="9643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Arial"/>
              <a:buNone/>
            </a:pPr>
            <a:r>
              <a:rPr lang="en-US" sz="4400" dirty="0">
                <a:latin typeface="Arial"/>
                <a:ea typeface="Arial"/>
                <a:cs typeface="Arial"/>
                <a:sym typeface="Arial"/>
              </a:rPr>
              <a:t>Circle Update – Grants to Date</a:t>
            </a:r>
            <a:endParaRPr dirty="0"/>
          </a:p>
        </p:txBody>
      </p:sp>
      <p:sp>
        <p:nvSpPr>
          <p:cNvPr id="107" name="Google Shape;107;p9"/>
          <p:cNvSpPr/>
          <p:nvPr/>
        </p:nvSpPr>
        <p:spPr>
          <a:xfrm>
            <a:off x="1679729" y="140037"/>
            <a:ext cx="5784541" cy="816657"/>
          </a:xfrm>
          <a:prstGeom prst="ellipseRibbon2">
            <a:avLst>
              <a:gd name="adj1" fmla="val 25000"/>
              <a:gd name="adj2" fmla="val 50000"/>
              <a:gd name="adj3" fmla="val 12500"/>
            </a:avLst>
          </a:prstGeom>
          <a:solidFill>
            <a:srgbClr val="B3C6E7"/>
          </a:solid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cxnSp>
        <p:nvCxnSpPr>
          <p:cNvPr id="108" name="Google Shape;108;p9"/>
          <p:cNvCxnSpPr/>
          <p:nvPr/>
        </p:nvCxnSpPr>
        <p:spPr>
          <a:xfrm>
            <a:off x="1090874" y="1156034"/>
            <a:ext cx="7226424" cy="0"/>
          </a:xfrm>
          <a:prstGeom prst="straightConnector1">
            <a:avLst/>
          </a:prstGeom>
          <a:no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cxnSp>
      <p:pic>
        <p:nvPicPr>
          <p:cNvPr id="109" name="Google Shape;109;p9" descr="Pot of gold"/>
          <p:cNvPicPr preferRelativeResize="0"/>
          <p:nvPr/>
        </p:nvPicPr>
        <p:blipFill rotWithShape="1">
          <a:blip r:embed="rId3">
            <a:alphaModFix/>
          </a:blip>
          <a:srcRect/>
          <a:stretch/>
        </p:blipFill>
        <p:spPr>
          <a:xfrm>
            <a:off x="7270812" y="3061867"/>
            <a:ext cx="1404534" cy="1404534"/>
          </a:xfrm>
          <a:prstGeom prst="rect">
            <a:avLst/>
          </a:prstGeom>
          <a:noFill/>
          <a:ln>
            <a:noFill/>
          </a:ln>
        </p:spPr>
      </p:pic>
      <p:pic>
        <p:nvPicPr>
          <p:cNvPr id="110" name="Google Shape;110;p9" descr="Wreath"/>
          <p:cNvPicPr preferRelativeResize="0"/>
          <p:nvPr/>
        </p:nvPicPr>
        <p:blipFill rotWithShape="1">
          <a:blip r:embed="rId4">
            <a:alphaModFix/>
          </a:blip>
          <a:srcRect/>
          <a:stretch/>
        </p:blipFill>
        <p:spPr>
          <a:xfrm>
            <a:off x="359546" y="2876189"/>
            <a:ext cx="1664564" cy="1664564"/>
          </a:xfrm>
          <a:prstGeom prst="rect">
            <a:avLst/>
          </a:prstGeom>
          <a:noFill/>
          <a:ln>
            <a:noFill/>
          </a:ln>
        </p:spPr>
      </p:pic>
      <p:pic>
        <p:nvPicPr>
          <p:cNvPr id="111" name="Google Shape;111;p9"/>
          <p:cNvPicPr preferRelativeResize="0"/>
          <p:nvPr/>
        </p:nvPicPr>
        <p:blipFill rotWithShape="1">
          <a:blip r:embed="rId5">
            <a:alphaModFix/>
          </a:blip>
          <a:srcRect/>
          <a:stretch/>
        </p:blipFill>
        <p:spPr>
          <a:xfrm>
            <a:off x="958788" y="6292131"/>
            <a:ext cx="7358510" cy="164606"/>
          </a:xfrm>
          <a:prstGeom prst="rect">
            <a:avLst/>
          </a:prstGeom>
          <a:noFill/>
          <a:ln>
            <a:noFill/>
          </a:ln>
        </p:spPr>
      </p:pic>
      <p:sp>
        <p:nvSpPr>
          <p:cNvPr id="112" name="Google Shape;112;p9"/>
          <p:cNvSpPr txBox="1"/>
          <p:nvPr/>
        </p:nvSpPr>
        <p:spPr>
          <a:xfrm>
            <a:off x="958788" y="2903825"/>
            <a:ext cx="7358510" cy="3067484"/>
          </a:xfrm>
          <a:prstGeom prst="rect">
            <a:avLst/>
          </a:prstGeom>
          <a:noFill/>
          <a:ln>
            <a:noFill/>
          </a:ln>
        </p:spPr>
        <p:txBody>
          <a:bodyPr spcFirstLastPara="1" wrap="square" lIns="91425" tIns="45700" rIns="91425" bIns="45700" anchor="t" anchorCtr="0">
            <a:noAutofit/>
          </a:bodyPr>
          <a:lstStyle/>
          <a:p>
            <a:pPr marL="0" marR="0" lvl="8" indent="0" algn="ctr" rtl="0">
              <a:lnSpc>
                <a:spcPct val="100000"/>
              </a:lnSpc>
              <a:spcBef>
                <a:spcPts val="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12 Years</a:t>
            </a:r>
            <a:endParaRPr dirty="0"/>
          </a:p>
          <a:p>
            <a:pPr marL="0" marR="0" lvl="8" indent="0" algn="ctr" rtl="0">
              <a:lnSpc>
                <a:spcPct val="100000"/>
              </a:lnSpc>
              <a:spcBef>
                <a:spcPts val="600"/>
              </a:spcBef>
              <a:spcAft>
                <a:spcPts val="0"/>
              </a:spcAft>
              <a:buClr>
                <a:schemeClr val="lt1"/>
              </a:buClr>
              <a:buSzPts val="3200"/>
              <a:buFont typeface="Arial"/>
              <a:buNone/>
            </a:pPr>
            <a:r>
              <a:rPr lang="en-US" sz="3200" dirty="0">
                <a:solidFill>
                  <a:schemeClr val="lt1"/>
                </a:solidFill>
              </a:rPr>
              <a:t>$ 504,682.86 </a:t>
            </a: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148 Grants</a:t>
            </a:r>
            <a:endParaRPr dirty="0"/>
          </a:p>
          <a:p>
            <a:pPr marL="0" marR="0" lvl="8" indent="0" algn="ctr" rtl="0">
              <a:lnSpc>
                <a:spcPct val="100000"/>
              </a:lnSpc>
              <a:spcBef>
                <a:spcPts val="600"/>
              </a:spcBef>
              <a:spcAft>
                <a:spcPts val="0"/>
              </a:spcAft>
              <a:buClr>
                <a:srgbClr val="000000"/>
              </a:buClr>
              <a:buSzPts val="2000"/>
              <a:buFont typeface="Calibri"/>
              <a:buNone/>
            </a:pPr>
            <a:endParaRPr sz="20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57 Nonprofits serving women, families, and children in Harford County</a:t>
            </a:r>
            <a:endParaRPr dirty="0"/>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ctrTitle"/>
          </p:nvPr>
        </p:nvSpPr>
        <p:spPr>
          <a:xfrm>
            <a:off x="1143000" y="439075"/>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Members’ Choice Award Update</a:t>
            </a:r>
            <a:endParaRPr dirty="0"/>
          </a:p>
        </p:txBody>
      </p:sp>
      <p:sp>
        <p:nvSpPr>
          <p:cNvPr id="4" name="TextBox 3">
            <a:extLst>
              <a:ext uri="{FF2B5EF4-FFF2-40B4-BE49-F238E27FC236}">
                <a16:creationId xmlns:a16="http://schemas.microsoft.com/office/drawing/2014/main" id="{06FFC4BB-1954-4874-A25B-CDE411CB1399}"/>
              </a:ext>
            </a:extLst>
          </p:cNvPr>
          <p:cNvSpPr txBox="1"/>
          <p:nvPr/>
        </p:nvSpPr>
        <p:spPr>
          <a:xfrm>
            <a:off x="2230734" y="4822558"/>
            <a:ext cx="4572000" cy="584775"/>
          </a:xfrm>
          <a:prstGeom prst="rect">
            <a:avLst/>
          </a:prstGeom>
          <a:noFill/>
        </p:spPr>
        <p:txBody>
          <a:bodyPr wrap="square">
            <a:spAutoFit/>
          </a:bodyPr>
          <a:lstStyle/>
          <a:p>
            <a:pPr algn="ctr"/>
            <a:r>
              <a:rPr lang="en-US" sz="3200" dirty="0">
                <a:solidFill>
                  <a:srgbClr val="66FF33"/>
                </a:solidFill>
              </a:rPr>
              <a:t>Terri Garland</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Members’ Choice Award</a:t>
            </a:r>
            <a:endParaRPr dirty="0"/>
          </a:p>
        </p:txBody>
      </p:sp>
      <p:sp>
        <p:nvSpPr>
          <p:cNvPr id="276" name="Google Shape;276;p25"/>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6FF33"/>
              </a:buClr>
              <a:buSzPts val="2800"/>
              <a:buChar char="•"/>
            </a:pPr>
            <a:r>
              <a:rPr lang="en-US" dirty="0">
                <a:solidFill>
                  <a:srgbClr val="66FF33"/>
                </a:solidFill>
              </a:rPr>
              <a:t>Committee Members</a:t>
            </a:r>
            <a:endParaRPr dirty="0"/>
          </a:p>
          <a:p>
            <a:pPr marL="685800" lvl="1" indent="-228600" algn="l" rtl="0">
              <a:lnSpc>
                <a:spcPct val="90000"/>
              </a:lnSpc>
              <a:spcBef>
                <a:spcPts val="500"/>
              </a:spcBef>
              <a:spcAft>
                <a:spcPts val="0"/>
              </a:spcAft>
              <a:buClr>
                <a:schemeClr val="lt1"/>
              </a:buClr>
              <a:buSzPts val="2400"/>
              <a:buChar char="▪"/>
            </a:pPr>
            <a:r>
              <a:rPr lang="en-US" dirty="0"/>
              <a:t>Terri Garland, Chair</a:t>
            </a:r>
            <a:endParaRPr dirty="0"/>
          </a:p>
          <a:p>
            <a:pPr marL="685800" lvl="1" indent="-228600" algn="l" rtl="0">
              <a:lnSpc>
                <a:spcPct val="90000"/>
              </a:lnSpc>
              <a:spcBef>
                <a:spcPts val="500"/>
              </a:spcBef>
              <a:spcAft>
                <a:spcPts val="0"/>
              </a:spcAft>
              <a:buClr>
                <a:schemeClr val="lt1"/>
              </a:buClr>
              <a:buSzPts val="2400"/>
              <a:buChar char="▪"/>
            </a:pPr>
            <a:r>
              <a:rPr lang="en-US" dirty="0"/>
              <a:t>Jodi Marschhauser</a:t>
            </a:r>
            <a:endParaRPr dirty="0"/>
          </a:p>
          <a:p>
            <a:pPr marL="685800" lvl="1" indent="-228600" algn="l" rtl="0">
              <a:lnSpc>
                <a:spcPct val="90000"/>
              </a:lnSpc>
              <a:spcBef>
                <a:spcPts val="500"/>
              </a:spcBef>
              <a:spcAft>
                <a:spcPts val="0"/>
              </a:spcAft>
              <a:buClr>
                <a:schemeClr val="lt1"/>
              </a:buClr>
              <a:buSzPts val="2400"/>
              <a:buChar char="▪"/>
            </a:pPr>
            <a:r>
              <a:rPr lang="en-US" dirty="0"/>
              <a:t>Kim </a:t>
            </a:r>
            <a:r>
              <a:rPr lang="en-US" dirty="0" err="1"/>
              <a:t>Malat</a:t>
            </a:r>
            <a:endParaRPr dirty="0"/>
          </a:p>
          <a:p>
            <a:pPr marL="685800" lvl="1" indent="-228600" algn="l" rtl="0">
              <a:lnSpc>
                <a:spcPct val="90000"/>
              </a:lnSpc>
              <a:spcBef>
                <a:spcPts val="500"/>
              </a:spcBef>
              <a:spcAft>
                <a:spcPts val="0"/>
              </a:spcAft>
              <a:buClr>
                <a:schemeClr val="lt1"/>
              </a:buClr>
              <a:buSzPts val="2400"/>
              <a:buChar char="▪"/>
            </a:pPr>
            <a:r>
              <a:rPr lang="en-US" dirty="0"/>
              <a:t>Tami Zavislan</a:t>
            </a:r>
            <a:endParaRPr dirty="0"/>
          </a:p>
          <a:p>
            <a:pPr marL="457200" lvl="1" indent="0" algn="l" rtl="0">
              <a:lnSpc>
                <a:spcPct val="90000"/>
              </a:lnSpc>
              <a:spcBef>
                <a:spcPts val="500"/>
              </a:spcBef>
              <a:spcAft>
                <a:spcPts val="0"/>
              </a:spcAft>
              <a:buClr>
                <a:schemeClr val="lt1"/>
              </a:buClr>
              <a:buSzPts val="24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732"/>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Members’ Choice Award</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505962"/>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637545" y="1373649"/>
            <a:ext cx="8273277" cy="4524315"/>
          </a:xfrm>
          <a:prstGeom prst="rect">
            <a:avLst/>
          </a:prstGeom>
          <a:noFill/>
        </p:spPr>
        <p:txBody>
          <a:bodyPr wrap="square" lIns="91440" tIns="45720" rIns="91440" bIns="45720" rtlCol="0" anchor="t">
            <a:spAutoFit/>
          </a:bodyPr>
          <a:lstStyle/>
          <a:p>
            <a:pPr marL="457200" lvl="8" indent="-457200">
              <a:spcAft>
                <a:spcPts val="600"/>
              </a:spcAft>
              <a:buClr>
                <a:schemeClr val="bg1"/>
              </a:buClr>
              <a:buFont typeface="Arial" panose="020B0604020202020204" pitchFamily="34" charset="0"/>
              <a:buChar char="•"/>
            </a:pPr>
            <a:r>
              <a:rPr lang="en-US" sz="2400" dirty="0">
                <a:solidFill>
                  <a:schemeClr val="bg1"/>
                </a:solidFill>
              </a:rPr>
              <a:t>Established in 2020</a:t>
            </a:r>
          </a:p>
          <a:p>
            <a:pPr marL="457200" lvl="8" indent="-457200">
              <a:spcAft>
                <a:spcPts val="600"/>
              </a:spcAft>
              <a:buClr>
                <a:schemeClr val="bg1"/>
              </a:buClr>
              <a:buFont typeface="Arial" panose="020B0604020202020204" pitchFamily="34" charset="0"/>
              <a:buChar char="•"/>
            </a:pPr>
            <a:r>
              <a:rPr lang="en-US" sz="2400" dirty="0">
                <a:solidFill>
                  <a:schemeClr val="bg1"/>
                </a:solidFill>
              </a:rPr>
              <a:t>Distribution from Endowed Fund held by the Community Foundation</a:t>
            </a:r>
          </a:p>
          <a:p>
            <a:pPr marL="457200" lvl="8" indent="-457200">
              <a:spcAft>
                <a:spcPts val="600"/>
              </a:spcAft>
              <a:buClr>
                <a:schemeClr val="bg1"/>
              </a:buClr>
              <a:buFont typeface="Arial" panose="020B0604020202020204" pitchFamily="34" charset="0"/>
              <a:buChar char="•"/>
            </a:pPr>
            <a:r>
              <a:rPr lang="en-US" sz="2400" dirty="0">
                <a:solidFill>
                  <a:schemeClr val="bg1"/>
                </a:solidFill>
              </a:rPr>
              <a:t>2021 Recipient: </a:t>
            </a:r>
            <a:endParaRPr lang="en-US" sz="2400" dirty="0">
              <a:solidFill>
                <a:schemeClr val="bg1"/>
              </a:solidFill>
              <a:latin typeface="Arial" panose="020B0604020202020204" pitchFamily="34" charset="0"/>
              <a:cs typeface="Arial" panose="020B0604020202020204" pitchFamily="34" charset="0"/>
            </a:endParaRPr>
          </a:p>
          <a:p>
            <a:pPr lvl="8" indent="457200">
              <a:spcAft>
                <a:spcPts val="600"/>
              </a:spcAft>
              <a:buClr>
                <a:schemeClr val="bg1"/>
              </a:buClr>
            </a:pPr>
            <a:r>
              <a:rPr lang="en-US" sz="2400" dirty="0">
                <a:solidFill>
                  <a:schemeClr val="bg1"/>
                </a:solidFill>
              </a:rPr>
              <a:t>Miracle League of Harford County</a:t>
            </a:r>
          </a:p>
          <a:p>
            <a:pPr lvl="1" indent="457200">
              <a:buClr>
                <a:schemeClr val="bg1"/>
              </a:buClr>
            </a:pPr>
            <a:r>
              <a:rPr lang="en-US" sz="2400" dirty="0">
                <a:solidFill>
                  <a:schemeClr val="bg1"/>
                </a:solidFill>
              </a:rPr>
              <a:t>$4,639.50</a:t>
            </a:r>
          </a:p>
          <a:p>
            <a:pPr lvl="1" indent="457200">
              <a:buClr>
                <a:schemeClr val="bg1"/>
              </a:buClr>
            </a:pPr>
            <a:r>
              <a:rPr lang="en-US" sz="2400" i="1" dirty="0">
                <a:solidFill>
                  <a:schemeClr val="bg1"/>
                </a:solidFill>
              </a:rPr>
              <a:t>Nominated by Julie Chmura</a:t>
            </a:r>
          </a:p>
          <a:p>
            <a:pPr marL="457200" lvl="1" indent="-457200">
              <a:buClr>
                <a:schemeClr val="bg1"/>
              </a:buClr>
              <a:buFont typeface="Arial" panose="020B0604020202020204" pitchFamily="34" charset="0"/>
              <a:buChar char="•"/>
            </a:pPr>
            <a:r>
              <a:rPr lang="en-US" sz="2400" dirty="0">
                <a:solidFill>
                  <a:schemeClr val="bg1"/>
                </a:solidFill>
              </a:rPr>
              <a:t>Planning underway for 3</a:t>
            </a:r>
            <a:r>
              <a:rPr lang="en-US" sz="2400" baseline="30000" dirty="0">
                <a:solidFill>
                  <a:schemeClr val="bg1"/>
                </a:solidFill>
              </a:rPr>
              <a:t>rd</a:t>
            </a:r>
            <a:r>
              <a:rPr lang="en-US" sz="2400" dirty="0">
                <a:solidFill>
                  <a:schemeClr val="bg1"/>
                </a:solidFill>
              </a:rPr>
              <a:t> award</a:t>
            </a:r>
          </a:p>
          <a:p>
            <a:pPr lvl="1" indent="457200">
              <a:buClr>
                <a:schemeClr val="bg1"/>
              </a:buClr>
            </a:pPr>
            <a:r>
              <a:rPr lang="en-US" sz="2400" dirty="0">
                <a:solidFill>
                  <a:schemeClr val="bg1"/>
                </a:solidFill>
              </a:rPr>
              <a:t>2022 Distribution = $5,517.28</a:t>
            </a:r>
            <a:endParaRPr lang="en-US" sz="2400" i="1" dirty="0">
              <a:solidFill>
                <a:schemeClr val="bg1"/>
              </a:solidFill>
            </a:endParaRPr>
          </a:p>
          <a:p>
            <a:pPr marL="457200" lvl="1" indent="-457200">
              <a:buClr>
                <a:schemeClr val="bg1"/>
              </a:buClr>
              <a:buFont typeface="Arial" panose="020B0604020202020204" pitchFamily="34" charset="0"/>
              <a:buChar char="•"/>
            </a:pPr>
            <a:endParaRPr lang="en-US" sz="2400" i="1" dirty="0">
              <a:solidFill>
                <a:schemeClr val="bg1"/>
              </a:solidFill>
            </a:endParaRPr>
          </a:p>
          <a:p>
            <a:pPr lvl="8" indent="0" algn="ctr">
              <a:spcAft>
                <a:spcPts val="600"/>
              </a:spcAft>
              <a:buClr>
                <a:srgbClr val="0070C0"/>
              </a:buClr>
            </a:pP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07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05093"/>
            <a:ext cx="6858000" cy="3324946"/>
          </a:xfrm>
        </p:spPr>
        <p:txBody>
          <a:bodyPr/>
          <a:lstStyle/>
          <a:p>
            <a:r>
              <a:rPr lang="en-US" dirty="0"/>
              <a:t>Membership and Outreach Committee 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49" y="3430039"/>
            <a:ext cx="4356289" cy="2904192"/>
          </a:xfrm>
          <a:prstGeom prst="rect">
            <a:avLst/>
          </a:prstGeom>
        </p:spPr>
      </p:pic>
      <p:sp>
        <p:nvSpPr>
          <p:cNvPr id="4" name="TextBox 3"/>
          <p:cNvSpPr txBox="1"/>
          <p:nvPr/>
        </p:nvSpPr>
        <p:spPr>
          <a:xfrm>
            <a:off x="5373627" y="4420470"/>
            <a:ext cx="3534615" cy="923330"/>
          </a:xfrm>
          <a:prstGeom prst="rect">
            <a:avLst/>
          </a:prstGeom>
          <a:noFill/>
        </p:spPr>
        <p:txBody>
          <a:bodyPr wrap="square" rtlCol="0">
            <a:spAutoFit/>
          </a:bodyPr>
          <a:lstStyle/>
          <a:p>
            <a:r>
              <a:rPr lang="en-US" b="1" i="1" dirty="0">
                <a:solidFill>
                  <a:srgbClr val="66FF33"/>
                </a:solidFill>
              </a:rPr>
              <a:t>“Alone, we can do so little. Together, we can do so much.” </a:t>
            </a:r>
          </a:p>
          <a:p>
            <a:r>
              <a:rPr lang="en-US" b="1" i="1" dirty="0">
                <a:solidFill>
                  <a:srgbClr val="66FF33"/>
                </a:solidFill>
              </a:rPr>
              <a:t>-</a:t>
            </a:r>
            <a:r>
              <a:rPr lang="en-US" i="1" dirty="0">
                <a:solidFill>
                  <a:srgbClr val="66FF33"/>
                </a:solidFill>
              </a:rPr>
              <a:t>Helen Keller</a:t>
            </a:r>
          </a:p>
        </p:txBody>
      </p:sp>
    </p:spTree>
    <p:extLst>
      <p:ext uri="{BB962C8B-B14F-4D97-AF65-F5344CB8AC3E}">
        <p14:creationId xmlns:p14="http://schemas.microsoft.com/office/powerpoint/2010/main" val="305769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lstStyle/>
          <a:p>
            <a:pPr algn="ctr"/>
            <a:r>
              <a:rPr lang="en-US" dirty="0"/>
              <a:t>Membership and Outreach Committee Members</a:t>
            </a:r>
          </a:p>
        </p:txBody>
      </p:sp>
      <p:grpSp>
        <p:nvGrpSpPr>
          <p:cNvPr id="8" name="Group 7"/>
          <p:cNvGrpSpPr/>
          <p:nvPr/>
        </p:nvGrpSpPr>
        <p:grpSpPr>
          <a:xfrm>
            <a:off x="368787" y="4909981"/>
            <a:ext cx="8406426" cy="1499790"/>
            <a:chOff x="368787" y="5012851"/>
            <a:chExt cx="8406426" cy="1499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06" r="14514" b="56297"/>
            <a:stretch/>
          </p:blipFill>
          <p:spPr>
            <a:xfrm>
              <a:off x="368787" y="5012851"/>
              <a:ext cx="4269854" cy="149979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67" t="44968" r="-129" b="15047"/>
            <a:stretch/>
          </p:blipFill>
          <p:spPr>
            <a:xfrm>
              <a:off x="4638641" y="5015310"/>
              <a:ext cx="4136572" cy="1497331"/>
            </a:xfrm>
            <a:prstGeom prst="rect">
              <a:avLst/>
            </a:prstGeom>
          </p:spPr>
        </p:pic>
      </p:grpSp>
      <p:sp>
        <p:nvSpPr>
          <p:cNvPr id="3" name="Content Placeholder 2"/>
          <p:cNvSpPr>
            <a:spLocks noGrp="1"/>
          </p:cNvSpPr>
          <p:nvPr>
            <p:ph idx="1"/>
          </p:nvPr>
        </p:nvSpPr>
        <p:spPr>
          <a:xfrm>
            <a:off x="695291" y="1972043"/>
            <a:ext cx="7886700" cy="2960368"/>
          </a:xfrm>
        </p:spPr>
        <p:txBody>
          <a:bodyPr>
            <a:normAutofit fontScale="92500" lnSpcReduction="10000"/>
          </a:bodyPr>
          <a:lstStyle/>
          <a:p>
            <a:r>
              <a:rPr lang="en-US" sz="2400" dirty="0"/>
              <a:t>Donna Kahoe &amp; Allison Cuneo, Co-Chairs</a:t>
            </a:r>
          </a:p>
          <a:p>
            <a:r>
              <a:rPr lang="en-US" sz="2400" dirty="0"/>
              <a:t>Judy </a:t>
            </a:r>
            <a:r>
              <a:rPr lang="en-US" sz="2400" dirty="0" err="1"/>
              <a:t>Antisdel</a:t>
            </a:r>
            <a:endParaRPr lang="en-US" sz="2400" dirty="0"/>
          </a:p>
          <a:p>
            <a:r>
              <a:rPr lang="en-US" sz="2400" dirty="0"/>
              <a:t>Maria Dontas </a:t>
            </a:r>
          </a:p>
          <a:p>
            <a:r>
              <a:rPr lang="en-US" sz="2400" dirty="0"/>
              <a:t>Terri Garland </a:t>
            </a:r>
          </a:p>
          <a:p>
            <a:r>
              <a:rPr lang="en-US" sz="2400" dirty="0"/>
              <a:t>Susan Humphries </a:t>
            </a:r>
          </a:p>
          <a:p>
            <a:r>
              <a:rPr lang="en-US" sz="2400" dirty="0"/>
              <a:t>Rosemary King Johnston </a:t>
            </a:r>
          </a:p>
          <a:p>
            <a:r>
              <a:rPr lang="en-US" sz="2400" dirty="0"/>
              <a:t>Karen </a:t>
            </a:r>
            <a:r>
              <a:rPr lang="en-US" sz="2400" dirty="0" err="1"/>
              <a:t>Kukurin</a:t>
            </a:r>
            <a:endParaRPr lang="en-US" sz="2400" dirty="0"/>
          </a:p>
          <a:p>
            <a:endParaRPr lang="en-US" dirty="0"/>
          </a:p>
          <a:p>
            <a:pPr lvl="1"/>
            <a:endParaRPr lang="en-US" i="1" dirty="0">
              <a:solidFill>
                <a:srgbClr val="66FF33"/>
              </a:solidFill>
            </a:endParaRPr>
          </a:p>
        </p:txBody>
      </p:sp>
    </p:spTree>
    <p:extLst>
      <p:ext uri="{BB962C8B-B14F-4D97-AF65-F5344CB8AC3E}">
        <p14:creationId xmlns:p14="http://schemas.microsoft.com/office/powerpoint/2010/main" val="284602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192881" y="927834"/>
            <a:ext cx="87582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2021-2022 Committee Chairs</a:t>
            </a:r>
            <a:endParaRPr/>
          </a:p>
        </p:txBody>
      </p:sp>
      <p:sp>
        <p:nvSpPr>
          <p:cNvPr id="83" name="Google Shape;83;p5"/>
          <p:cNvSpPr txBox="1">
            <a:spLocks noGrp="1"/>
          </p:cNvSpPr>
          <p:nvPr>
            <p:ph type="body" idx="1"/>
          </p:nvPr>
        </p:nvSpPr>
        <p:spPr>
          <a:xfrm>
            <a:off x="429861" y="2388334"/>
            <a:ext cx="8322469"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2800"/>
              <a:buNone/>
            </a:pPr>
            <a:r>
              <a:rPr lang="en-US" u="sng" dirty="0">
                <a:solidFill>
                  <a:srgbClr val="66FF33"/>
                </a:solidFill>
                <a:latin typeface="Arial"/>
                <a:ea typeface="Arial"/>
                <a:cs typeface="Arial"/>
                <a:sym typeface="Arial"/>
              </a:rPr>
              <a:t>Grant Committee Chair</a:t>
            </a:r>
            <a:endParaRPr sz="3200" u="sng" dirty="0">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Sara Burley</a:t>
            </a:r>
            <a:endParaRPr dirty="0"/>
          </a:p>
          <a:p>
            <a:pPr marL="0" lvl="0" indent="0" algn="ctr" rtl="0">
              <a:lnSpc>
                <a:spcPct val="90000"/>
              </a:lnSpc>
              <a:spcBef>
                <a:spcPts val="1000"/>
              </a:spcBef>
              <a:spcAft>
                <a:spcPts val="0"/>
              </a:spcAft>
              <a:buClr>
                <a:schemeClr val="lt1"/>
              </a:buClr>
              <a:buSzPts val="3200"/>
              <a:buNone/>
            </a:pPr>
            <a:r>
              <a:rPr lang="en-US" sz="3200" dirty="0">
                <a:latin typeface="Arial"/>
                <a:ea typeface="Arial"/>
                <a:cs typeface="Arial"/>
                <a:sym typeface="Arial"/>
              </a:rPr>
              <a:t> </a:t>
            </a:r>
            <a:endParaRPr dirty="0"/>
          </a:p>
          <a:p>
            <a:pPr marL="0" lvl="0" indent="0" algn="ctr" rtl="0">
              <a:lnSpc>
                <a:spcPct val="90000"/>
              </a:lnSpc>
              <a:spcBef>
                <a:spcPts val="1000"/>
              </a:spcBef>
              <a:spcAft>
                <a:spcPts val="0"/>
              </a:spcAft>
              <a:buClr>
                <a:srgbClr val="66FF33"/>
              </a:buClr>
              <a:buSzPts val="2800"/>
              <a:buNone/>
            </a:pPr>
            <a:r>
              <a:rPr lang="en-US" u="sng" dirty="0">
                <a:solidFill>
                  <a:srgbClr val="66FF33"/>
                </a:solidFill>
                <a:latin typeface="Arial"/>
                <a:ea typeface="Arial"/>
                <a:cs typeface="Arial"/>
                <a:sym typeface="Arial"/>
              </a:rPr>
              <a:t>Membership and Outreach Committee </a:t>
            </a:r>
            <a:r>
              <a:rPr lang="en-US" u="sng" dirty="0">
                <a:solidFill>
                  <a:srgbClr val="66FF33"/>
                </a:solidFill>
              </a:rPr>
              <a:t>Co-</a:t>
            </a:r>
            <a:r>
              <a:rPr lang="en-US" u="sng" dirty="0">
                <a:solidFill>
                  <a:srgbClr val="66FF33"/>
                </a:solidFill>
                <a:latin typeface="Arial"/>
                <a:ea typeface="Arial"/>
                <a:cs typeface="Arial"/>
                <a:sym typeface="Arial"/>
              </a:rPr>
              <a:t>Chairs</a:t>
            </a:r>
            <a:endParaRPr dirty="0">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Allison Cuneo</a:t>
            </a:r>
            <a:endParaRPr dirty="0"/>
          </a:p>
          <a:p>
            <a:pPr marL="0" lvl="0" indent="0" algn="ctr" rtl="0">
              <a:lnSpc>
                <a:spcPct val="90000"/>
              </a:lnSpc>
              <a:spcBef>
                <a:spcPts val="1000"/>
              </a:spcBef>
              <a:spcAft>
                <a:spcPts val="0"/>
              </a:spcAft>
              <a:buClr>
                <a:schemeClr val="lt1"/>
              </a:buClr>
              <a:buSzPts val="2800"/>
              <a:buNone/>
            </a:pPr>
            <a:r>
              <a:rPr lang="en-US" i="1" dirty="0">
                <a:latin typeface="Arial"/>
                <a:ea typeface="Arial"/>
                <a:cs typeface="Arial"/>
                <a:sym typeface="Arial"/>
              </a:rPr>
              <a:t>Donna Kahoe</a:t>
            </a:r>
            <a:endParaRPr dirty="0"/>
          </a:p>
          <a:p>
            <a:pPr marL="109728" lvl="0" indent="0" algn="ctr" rtl="0">
              <a:lnSpc>
                <a:spcPct val="90000"/>
              </a:lnSpc>
              <a:spcBef>
                <a:spcPts val="1000"/>
              </a:spcBef>
              <a:spcAft>
                <a:spcPts val="0"/>
              </a:spcAft>
              <a:buClr>
                <a:schemeClr val="lt1"/>
              </a:buClr>
              <a:buSzPts val="3200"/>
              <a:buNone/>
            </a:pPr>
            <a:endParaRPr sz="3200"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u="sng"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dirty="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i="1" dirty="0">
              <a:latin typeface="Arial"/>
              <a:ea typeface="Arial"/>
              <a:cs typeface="Arial"/>
              <a:sym typeface="Arial"/>
            </a:endParaRPr>
          </a:p>
          <a:p>
            <a:pPr marL="109728" lvl="0" indent="0" algn="l" rtl="0">
              <a:lnSpc>
                <a:spcPct val="90000"/>
              </a:lnSpc>
              <a:spcBef>
                <a:spcPts val="1000"/>
              </a:spcBef>
              <a:spcAft>
                <a:spcPts val="0"/>
              </a:spcAft>
              <a:buClr>
                <a:schemeClr val="lt1"/>
              </a:buClr>
              <a:buSzPts val="2400"/>
              <a:buNone/>
            </a:pPr>
            <a:endParaRPr sz="24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lstStyle/>
          <a:p>
            <a:pPr algn="ctr"/>
            <a:r>
              <a:rPr lang="en-US" dirty="0"/>
              <a:t>Membership</a:t>
            </a:r>
          </a:p>
        </p:txBody>
      </p:sp>
      <p:sp>
        <p:nvSpPr>
          <p:cNvPr id="3" name="Content Placeholder 2"/>
          <p:cNvSpPr>
            <a:spLocks noGrp="1"/>
          </p:cNvSpPr>
          <p:nvPr>
            <p:ph idx="1"/>
          </p:nvPr>
        </p:nvSpPr>
        <p:spPr>
          <a:xfrm>
            <a:off x="628650" y="1925590"/>
            <a:ext cx="7886700" cy="2751918"/>
          </a:xfrm>
        </p:spPr>
        <p:txBody>
          <a:bodyPr>
            <a:normAutofit lnSpcReduction="10000"/>
          </a:bodyPr>
          <a:lstStyle/>
          <a:p>
            <a:r>
              <a:rPr lang="en-US" dirty="0"/>
              <a:t>On 1/1/22, we had 109 active members</a:t>
            </a:r>
          </a:p>
          <a:p>
            <a:r>
              <a:rPr lang="en-US" dirty="0"/>
              <a:t>As of 9/12/22, we have 116 active members</a:t>
            </a:r>
          </a:p>
          <a:p>
            <a:pPr lvl="1"/>
            <a:r>
              <a:rPr lang="en-US" dirty="0"/>
              <a:t>6 Next Generation members</a:t>
            </a:r>
          </a:p>
          <a:p>
            <a:r>
              <a:rPr lang="en-US" dirty="0"/>
              <a:t>2022 Goals:</a:t>
            </a:r>
          </a:p>
          <a:p>
            <a:pPr lvl="1"/>
            <a:r>
              <a:rPr lang="en-US" dirty="0"/>
              <a:t>Reach 140 active members by 12/15/2022</a:t>
            </a:r>
          </a:p>
          <a:p>
            <a:pPr lvl="1"/>
            <a:r>
              <a:rPr lang="en-US" dirty="0"/>
              <a:t>Welcome 30 new members </a:t>
            </a:r>
          </a:p>
          <a:p>
            <a:pPr lvl="1"/>
            <a:endParaRPr lang="en-US" i="1" dirty="0">
              <a:solidFill>
                <a:srgbClr val="66FF33"/>
              </a:solidFill>
            </a:endParaRPr>
          </a:p>
        </p:txBody>
      </p:sp>
      <p:grpSp>
        <p:nvGrpSpPr>
          <p:cNvPr id="8" name="Group 7"/>
          <p:cNvGrpSpPr/>
          <p:nvPr/>
        </p:nvGrpSpPr>
        <p:grpSpPr>
          <a:xfrm>
            <a:off x="368787" y="4909981"/>
            <a:ext cx="8406426" cy="1499790"/>
            <a:chOff x="368787" y="5012851"/>
            <a:chExt cx="8406426" cy="1499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06" r="14514" b="56297"/>
            <a:stretch/>
          </p:blipFill>
          <p:spPr>
            <a:xfrm>
              <a:off x="368787" y="5012851"/>
              <a:ext cx="4269854" cy="149979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67" t="44968" r="-129" b="15047"/>
            <a:stretch/>
          </p:blipFill>
          <p:spPr>
            <a:xfrm>
              <a:off x="4638641" y="5015310"/>
              <a:ext cx="4136572" cy="1497331"/>
            </a:xfrm>
            <a:prstGeom prst="rect">
              <a:avLst/>
            </a:prstGeom>
          </p:spPr>
        </p:pic>
      </p:grpSp>
    </p:spTree>
    <p:extLst>
      <p:ext uri="{BB962C8B-B14F-4D97-AF65-F5344CB8AC3E}">
        <p14:creationId xmlns:p14="http://schemas.microsoft.com/office/powerpoint/2010/main" val="22551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Membership</a:t>
            </a:r>
          </a:p>
        </p:txBody>
      </p:sp>
      <p:sp>
        <p:nvSpPr>
          <p:cNvPr id="2" name="Content Placeholder 1"/>
          <p:cNvSpPr>
            <a:spLocks noGrp="1"/>
          </p:cNvSpPr>
          <p:nvPr>
            <p:ph idx="1"/>
          </p:nvPr>
        </p:nvSpPr>
        <p:spPr>
          <a:xfrm>
            <a:off x="241023" y="1028701"/>
            <a:ext cx="4455216" cy="5644414"/>
          </a:xfrm>
        </p:spPr>
        <p:txBody>
          <a:bodyPr>
            <a:normAutofit/>
          </a:bodyPr>
          <a:lstStyle/>
          <a:p>
            <a:pPr marL="114300" indent="0">
              <a:buNone/>
            </a:pPr>
            <a:r>
              <a:rPr lang="en-US" sz="2400" b="1" i="1" dirty="0">
                <a:solidFill>
                  <a:srgbClr val="66FF33"/>
                </a:solidFill>
              </a:rPr>
              <a:t>Two Levels of Membership</a:t>
            </a:r>
          </a:p>
          <a:p>
            <a:pPr marL="517525" lvl="1" indent="-342900"/>
            <a:r>
              <a:rPr lang="en-US" b="1" dirty="0"/>
              <a:t>Membership for Women age 35 and over</a:t>
            </a:r>
          </a:p>
          <a:p>
            <a:pPr marL="914400" lvl="2" indent="-403225"/>
            <a:r>
              <a:rPr lang="en-US" b="1" dirty="0"/>
              <a:t>$550 per year</a:t>
            </a:r>
          </a:p>
          <a:p>
            <a:pPr lvl="2">
              <a:buFont typeface="Wingdings" panose="05000000000000000000" pitchFamily="2" charset="2"/>
              <a:buChar char="Ø"/>
            </a:pPr>
            <a:r>
              <a:rPr lang="en-US" dirty="0"/>
              <a:t>$500 to grant fund</a:t>
            </a:r>
          </a:p>
          <a:p>
            <a:pPr lvl="2">
              <a:buFont typeface="Wingdings" panose="05000000000000000000" pitchFamily="2" charset="2"/>
              <a:buChar char="Ø"/>
            </a:pPr>
            <a:r>
              <a:rPr lang="en-US" dirty="0"/>
              <a:t>$50 to administrative fund</a:t>
            </a:r>
          </a:p>
          <a:p>
            <a:pPr marL="571500" lvl="1" indent="-396875"/>
            <a:r>
              <a:rPr lang="en-US" b="1" dirty="0"/>
              <a:t>Next Generation Membership for Women under the age of 35</a:t>
            </a:r>
          </a:p>
          <a:p>
            <a:pPr marL="914400" lvl="2" indent="-403225"/>
            <a:r>
              <a:rPr lang="en-US" b="1" dirty="0"/>
              <a:t>$250 per year</a:t>
            </a:r>
          </a:p>
          <a:p>
            <a:pPr marL="1371600" lvl="3"/>
            <a:r>
              <a:rPr lang="en-US" sz="2000" dirty="0"/>
              <a:t>$200 to grant fund</a:t>
            </a:r>
          </a:p>
          <a:p>
            <a:pPr marL="1371600" lvl="3"/>
            <a:r>
              <a:rPr lang="en-US" sz="2000" dirty="0"/>
              <a:t>$50 to  administrative fund</a:t>
            </a:r>
          </a:p>
          <a:p>
            <a:endParaRPr lang="en-US" dirty="0"/>
          </a:p>
        </p:txBody>
      </p:sp>
      <p:pic>
        <p:nvPicPr>
          <p:cNvPr id="4" name="Picture 3">
            <a:extLst>
              <a:ext uri="{FF2B5EF4-FFF2-40B4-BE49-F238E27FC236}">
                <a16:creationId xmlns:a16="http://schemas.microsoft.com/office/drawing/2014/main" id="{1DC2FB8E-B2EE-4F66-8B36-B1F62F1C166B}"/>
              </a:ext>
            </a:extLst>
          </p:cNvPr>
          <p:cNvPicPr>
            <a:picLocks noChangeAspect="1"/>
          </p:cNvPicPr>
          <p:nvPr/>
        </p:nvPicPr>
        <p:blipFill>
          <a:blip r:embed="rId3"/>
          <a:stretch>
            <a:fillRect/>
          </a:stretch>
        </p:blipFill>
        <p:spPr>
          <a:xfrm>
            <a:off x="4572000" y="1422077"/>
            <a:ext cx="4502051" cy="4743165"/>
          </a:xfrm>
          <a:prstGeom prst="rect">
            <a:avLst/>
          </a:prstGeom>
          <a:ln>
            <a:noFill/>
          </a:ln>
          <a:effectLst>
            <a:softEdge rad="112500"/>
          </a:effectLst>
        </p:spPr>
      </p:pic>
    </p:spTree>
    <p:extLst>
      <p:ext uri="{BB962C8B-B14F-4D97-AF65-F5344CB8AC3E}">
        <p14:creationId xmlns:p14="http://schemas.microsoft.com/office/powerpoint/2010/main" val="144518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Giving Online</a:t>
            </a:r>
            <a:endParaRPr lang="en-US" b="0" dirty="0"/>
          </a:p>
        </p:txBody>
      </p:sp>
      <p:sp>
        <p:nvSpPr>
          <p:cNvPr id="7" name="Content Placeholder 2"/>
          <p:cNvSpPr>
            <a:spLocks noGrp="1"/>
          </p:cNvSpPr>
          <p:nvPr>
            <p:ph sz="half" idx="1"/>
          </p:nvPr>
        </p:nvSpPr>
        <p:spPr>
          <a:xfrm>
            <a:off x="250130" y="995731"/>
            <a:ext cx="4979503" cy="1224295"/>
          </a:xfrm>
        </p:spPr>
        <p:txBody>
          <a:bodyPr>
            <a:noAutofit/>
          </a:bodyPr>
          <a:lstStyle/>
          <a:p>
            <a:pPr marL="0" indent="0">
              <a:buNone/>
            </a:pPr>
            <a:r>
              <a:rPr lang="en-US" sz="2000" b="1" i="1" dirty="0">
                <a:solidFill>
                  <a:srgbClr val="66FF33"/>
                </a:solidFill>
              </a:rPr>
              <a:t>Step 1</a:t>
            </a:r>
            <a:r>
              <a:rPr lang="en-US" sz="2000" b="1" dirty="0"/>
              <a:t>:</a:t>
            </a:r>
            <a:r>
              <a:rPr lang="en-US" sz="2000" dirty="0"/>
              <a:t> Access the </a:t>
            </a:r>
            <a:r>
              <a:rPr lang="en-US" sz="2000" dirty="0">
                <a:solidFill>
                  <a:schemeClr val="bg1"/>
                </a:solidFill>
                <a:hlinkClick r:id="rId3">
                  <a:extLst>
                    <a:ext uri="{A12FA001-AC4F-418D-AE19-62706E023703}">
                      <ahyp:hlinkClr xmlns:ahyp="http://schemas.microsoft.com/office/drawing/2018/hyperlinkcolor" val="tx"/>
                    </a:ext>
                  </a:extLst>
                </a:hlinkClick>
              </a:rPr>
              <a:t>Grapevine website</a:t>
            </a:r>
            <a:r>
              <a:rPr lang="en-US" sz="2000" dirty="0"/>
              <a:t>.</a:t>
            </a:r>
          </a:p>
          <a:p>
            <a:endParaRPr lang="en-US" sz="2400" dirty="0"/>
          </a:p>
        </p:txBody>
      </p:sp>
      <p:sp>
        <p:nvSpPr>
          <p:cNvPr id="19" name="Content Placeholder 2">
            <a:extLst>
              <a:ext uri="{FF2B5EF4-FFF2-40B4-BE49-F238E27FC236}">
                <a16:creationId xmlns:a16="http://schemas.microsoft.com/office/drawing/2014/main" id="{C44CDC0E-D40E-413B-A6D4-C53352C7393D}"/>
              </a:ext>
            </a:extLst>
          </p:cNvPr>
          <p:cNvSpPr txBox="1">
            <a:spLocks/>
          </p:cNvSpPr>
          <p:nvPr/>
        </p:nvSpPr>
        <p:spPr>
          <a:xfrm>
            <a:off x="250130" y="5984732"/>
            <a:ext cx="8762035" cy="1224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Courier New"/>
              <a:buChar char="o"/>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2000" b="1" i="1" dirty="0">
                <a:solidFill>
                  <a:srgbClr val="66FF33"/>
                </a:solidFill>
              </a:rPr>
              <a:t>Step 2</a:t>
            </a:r>
            <a:r>
              <a:rPr lang="en-US" sz="2000" b="1" dirty="0"/>
              <a:t>:</a:t>
            </a:r>
            <a:r>
              <a:rPr lang="en-US" sz="2000" dirty="0"/>
              <a:t> Enter your information and payment method. To revise the Donation and Community Support amount, click on the pencil icon.</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endParaRPr lang="en-US" sz="2400" dirty="0"/>
          </a:p>
        </p:txBody>
      </p:sp>
      <p:pic>
        <p:nvPicPr>
          <p:cNvPr id="1026" name="Picture 2">
            <a:extLst>
              <a:ext uri="{FF2B5EF4-FFF2-40B4-BE49-F238E27FC236}">
                <a16:creationId xmlns:a16="http://schemas.microsoft.com/office/drawing/2014/main" id="{72D722FD-1DDE-470C-AAEE-F24916B30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42" r="12193"/>
          <a:stretch/>
        </p:blipFill>
        <p:spPr bwMode="auto">
          <a:xfrm>
            <a:off x="302216" y="1607878"/>
            <a:ext cx="5905810" cy="43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Qr code&#10;&#10;Description automatically generated">
            <a:extLst>
              <a:ext uri="{FF2B5EF4-FFF2-40B4-BE49-F238E27FC236}">
                <a16:creationId xmlns:a16="http://schemas.microsoft.com/office/drawing/2014/main" id="{2418D802-7F24-4D22-9465-19996AD6E592}"/>
              </a:ext>
            </a:extLst>
          </p:cNvPr>
          <p:cNvPicPr>
            <a:picLocks noChangeAspect="1"/>
          </p:cNvPicPr>
          <p:nvPr/>
        </p:nvPicPr>
        <p:blipFill>
          <a:blip r:embed="rId5"/>
          <a:stretch>
            <a:fillRect/>
          </a:stretch>
        </p:blipFill>
        <p:spPr>
          <a:xfrm>
            <a:off x="6588888" y="1607878"/>
            <a:ext cx="2210765" cy="2210765"/>
          </a:xfrm>
          <a:prstGeom prst="rect">
            <a:avLst/>
          </a:prstGeom>
        </p:spPr>
      </p:pic>
    </p:spTree>
    <p:extLst>
      <p:ext uri="{BB962C8B-B14F-4D97-AF65-F5344CB8AC3E}">
        <p14:creationId xmlns:p14="http://schemas.microsoft.com/office/powerpoint/2010/main" val="556211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ctrTitle"/>
          </p:nvPr>
        </p:nvSpPr>
        <p:spPr>
          <a:xfrm>
            <a:off x="1233435" y="393858"/>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Closing Remarks</a:t>
            </a:r>
            <a:endParaRPr/>
          </a:p>
        </p:txBody>
      </p:sp>
      <p:sp>
        <p:nvSpPr>
          <p:cNvPr id="3" name="TextBox 2">
            <a:extLst>
              <a:ext uri="{FF2B5EF4-FFF2-40B4-BE49-F238E27FC236}">
                <a16:creationId xmlns:a16="http://schemas.microsoft.com/office/drawing/2014/main" id="{8A1BC8F5-DAAB-4AFD-992C-646E6A5552D1}"/>
              </a:ext>
            </a:extLst>
          </p:cNvPr>
          <p:cNvSpPr txBox="1"/>
          <p:nvPr/>
        </p:nvSpPr>
        <p:spPr>
          <a:xfrm>
            <a:off x="2230734" y="4822558"/>
            <a:ext cx="4572000" cy="584775"/>
          </a:xfrm>
          <a:prstGeom prst="rect">
            <a:avLst/>
          </a:prstGeom>
          <a:noFill/>
        </p:spPr>
        <p:txBody>
          <a:bodyPr wrap="square">
            <a:spAutoFit/>
          </a:bodyPr>
          <a:lstStyle/>
          <a:p>
            <a:pPr algn="ctr"/>
            <a:r>
              <a:rPr lang="en-US" sz="3200" dirty="0">
                <a:solidFill>
                  <a:srgbClr val="66FF33"/>
                </a:solidFill>
              </a:rPr>
              <a:t>Bonnie Miranda</a:t>
            </a:r>
            <a:endParaRPr 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5" name="Picture 4">
            <a:extLst>
              <a:ext uri="{FF2B5EF4-FFF2-40B4-BE49-F238E27FC236}">
                <a16:creationId xmlns:a16="http://schemas.microsoft.com/office/drawing/2014/main" id="{1331C00A-CF36-460D-B436-7ADBC6AEBBB3}"/>
              </a:ext>
            </a:extLst>
          </p:cNvPr>
          <p:cNvPicPr>
            <a:picLocks noChangeAspect="1"/>
          </p:cNvPicPr>
          <p:nvPr/>
        </p:nvPicPr>
        <p:blipFill>
          <a:blip r:embed="rId3"/>
          <a:stretch>
            <a:fillRect/>
          </a:stretch>
        </p:blipFill>
        <p:spPr>
          <a:xfrm>
            <a:off x="0" y="1232602"/>
            <a:ext cx="9144000" cy="4392796"/>
          </a:xfrm>
          <a:prstGeom prst="rect">
            <a:avLst/>
          </a:prstGeom>
        </p:spPr>
      </p:pic>
    </p:spTree>
    <p:extLst>
      <p:ext uri="{BB962C8B-B14F-4D97-AF65-F5344CB8AC3E}">
        <p14:creationId xmlns:p14="http://schemas.microsoft.com/office/powerpoint/2010/main" val="299416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ctrTitle"/>
          </p:nvPr>
        </p:nvSpPr>
        <p:spPr>
          <a:xfrm>
            <a:off x="1178169" y="484293"/>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2021-2022 Committee Chairs</a:t>
            </a:r>
            <a:endParaRPr/>
          </a:p>
        </p:txBody>
      </p:sp>
      <p:sp>
        <p:nvSpPr>
          <p:cNvPr id="89" name="Google Shape;89;p6"/>
          <p:cNvSpPr txBox="1">
            <a:spLocks noGrp="1"/>
          </p:cNvSpPr>
          <p:nvPr>
            <p:ph type="body" idx="1"/>
          </p:nvPr>
        </p:nvSpPr>
        <p:spPr>
          <a:xfrm>
            <a:off x="628650" y="2653377"/>
            <a:ext cx="7886700"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66FF33"/>
              </a:buClr>
              <a:buSzPts val="2800"/>
              <a:buNone/>
            </a:pPr>
            <a:r>
              <a:rPr lang="en-US" u="sng" dirty="0">
                <a:solidFill>
                  <a:srgbClr val="66FF33"/>
                </a:solidFill>
              </a:rPr>
              <a:t>Members’ Choice Award Committee Chair</a:t>
            </a:r>
            <a:endParaRPr dirty="0"/>
          </a:p>
          <a:p>
            <a:pPr marL="0" lvl="0" indent="0" algn="ctr" rtl="0">
              <a:lnSpc>
                <a:spcPct val="90000"/>
              </a:lnSpc>
              <a:spcBef>
                <a:spcPts val="1000"/>
              </a:spcBef>
              <a:spcAft>
                <a:spcPts val="0"/>
              </a:spcAft>
              <a:buClr>
                <a:schemeClr val="lt1"/>
              </a:buClr>
              <a:buSzPts val="2800"/>
              <a:buNone/>
            </a:pPr>
            <a:r>
              <a:rPr lang="en-US" i="1" dirty="0"/>
              <a:t>Terri Garland</a:t>
            </a:r>
            <a:endParaRPr dirty="0"/>
          </a:p>
          <a:p>
            <a:pPr marL="0" lvl="0" indent="0" algn="ctr" rtl="0">
              <a:lnSpc>
                <a:spcPct val="90000"/>
              </a:lnSpc>
              <a:spcBef>
                <a:spcPts val="1000"/>
              </a:spcBef>
              <a:spcAft>
                <a:spcPts val="0"/>
              </a:spcAft>
              <a:buClr>
                <a:schemeClr val="lt1"/>
              </a:buClr>
              <a:buSzPts val="2800"/>
              <a:buNone/>
            </a:pPr>
            <a:endParaRPr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Help Wanted</a:t>
            </a:r>
            <a:endParaRPr/>
          </a:p>
        </p:txBody>
      </p:sp>
      <p:sp>
        <p:nvSpPr>
          <p:cNvPr id="101" name="Google Shape;101;p8"/>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dirty="0"/>
              <a:t>New Executive Board in January 2023</a:t>
            </a:r>
          </a:p>
          <a:p>
            <a:pPr marL="228600" lvl="0" indent="-228600">
              <a:buSzPts val="2800"/>
            </a:pPr>
            <a:r>
              <a:rPr lang="en-US" dirty="0"/>
              <a:t>Committees</a:t>
            </a:r>
          </a:p>
          <a:p>
            <a:pPr marL="685800" lvl="1" indent="-228600"/>
            <a:r>
              <a:rPr lang="en-US" dirty="0"/>
              <a:t>Membership and Outreach</a:t>
            </a:r>
          </a:p>
          <a:p>
            <a:pPr marL="685800" lvl="1" indent="-228600"/>
            <a:r>
              <a:rPr lang="en-US" dirty="0"/>
              <a:t>Grant</a:t>
            </a:r>
          </a:p>
          <a:p>
            <a:pPr marL="228600" lvl="0" indent="-228600" algn="l" rtl="0">
              <a:lnSpc>
                <a:spcPct val="90000"/>
              </a:lnSpc>
              <a:spcAft>
                <a:spcPts val="0"/>
              </a:spcAft>
              <a:buClr>
                <a:schemeClr val="lt1"/>
              </a:buClr>
              <a:buSzPts val="2800"/>
              <a:buChar char="•"/>
            </a:pPr>
            <a:r>
              <a:rPr lang="en-US" dirty="0"/>
              <a:t>Communications</a:t>
            </a:r>
          </a:p>
          <a:p>
            <a:pPr marL="228600" lvl="0" indent="-228600" algn="l" rtl="0">
              <a:lnSpc>
                <a:spcPct val="90000"/>
              </a:lnSpc>
              <a:spcAft>
                <a:spcPts val="0"/>
              </a:spcAft>
              <a:buClr>
                <a:schemeClr val="lt1"/>
              </a:buClr>
              <a:buSzPts val="2800"/>
              <a:buChar char="•"/>
            </a:pPr>
            <a:r>
              <a:rPr lang="en-US" dirty="0"/>
              <a:t>Photography / Video</a:t>
            </a:r>
          </a:p>
          <a:p>
            <a:pPr marL="228600" lvl="0" indent="-228600" algn="l" rtl="0">
              <a:lnSpc>
                <a:spcPct val="90000"/>
              </a:lnSpc>
              <a:spcAft>
                <a:spcPts val="0"/>
              </a:spcAft>
              <a:buClr>
                <a:schemeClr val="lt1"/>
              </a:buClr>
              <a:buSzPts val="2800"/>
              <a:buChar char="•"/>
            </a:pPr>
            <a:r>
              <a:rPr lang="en-US" dirty="0" err="1"/>
              <a:t>Philanos</a:t>
            </a:r>
            <a:r>
              <a:rPr lang="en-US" dirty="0"/>
              <a:t> </a:t>
            </a:r>
            <a:r>
              <a:rPr lang="en-US" dirty="0" err="1"/>
              <a:t>PowerUp</a:t>
            </a:r>
            <a:r>
              <a:rPr lang="en-US" dirty="0"/>
              <a:t>! Conference – Fall 2023</a:t>
            </a:r>
            <a:endParaRPr dirty="0"/>
          </a:p>
          <a:p>
            <a:pPr marL="0" lvl="0" indent="0" algn="l" rtl="0">
              <a:lnSpc>
                <a:spcPct val="90000"/>
              </a:lnSpc>
              <a:spcBef>
                <a:spcPts val="1000"/>
              </a:spcBef>
              <a:spcAft>
                <a:spcPts val="0"/>
              </a:spcAft>
              <a:buClr>
                <a:schemeClr val="lt1"/>
              </a:buClr>
              <a:buSzPts val="2800"/>
              <a:buNone/>
            </a:pPr>
            <a:endParaRPr dirty="0"/>
          </a:p>
          <a:p>
            <a:pPr marL="228600" lvl="0" indent="-50800" algn="l" rtl="0">
              <a:lnSpc>
                <a:spcPct val="90000"/>
              </a:lnSpc>
              <a:spcBef>
                <a:spcPts val="1000"/>
              </a:spcBef>
              <a:spcAft>
                <a:spcPts val="0"/>
              </a:spcAft>
              <a:buClr>
                <a:schemeClr val="lt1"/>
              </a:buClr>
              <a:buSzPts val="2800"/>
              <a:buNone/>
            </a:pPr>
            <a:endParaRPr dirty="0"/>
          </a:p>
          <a:p>
            <a:pPr marL="0" lvl="0" indent="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623888" y="1709739"/>
            <a:ext cx="7886700" cy="17192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Finance Report</a:t>
            </a:r>
            <a:endParaRPr dirty="0"/>
          </a:p>
        </p:txBody>
      </p:sp>
      <p:sp>
        <p:nvSpPr>
          <p:cNvPr id="118" name="Google Shape;118;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a:solidFill>
                  <a:srgbClr val="66FF33"/>
                </a:solidFill>
              </a:rPr>
              <a:t>Monica Worrell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4487"/>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Fund Balances</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812437"/>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232323" y="2089046"/>
            <a:ext cx="8881533" cy="3077766"/>
          </a:xfrm>
          <a:prstGeom prst="rect">
            <a:avLst/>
          </a:prstGeom>
          <a:noFill/>
        </p:spPr>
        <p:txBody>
          <a:bodyPr wrap="square" rtlCol="0">
            <a:spAutoFit/>
          </a:bodyPr>
          <a:lstStyle/>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$142,319.73 Endowed Fund (</a:t>
            </a:r>
            <a:r>
              <a:rPr lang="en-US" sz="2000" dirty="0">
                <a:solidFill>
                  <a:schemeClr val="bg1"/>
                </a:solidFill>
                <a:latin typeface="Arial" panose="020B0604020202020204" pitchFamily="34" charset="0"/>
                <a:cs typeface="Arial" panose="020B0604020202020204" pitchFamily="34" charset="0"/>
              </a:rPr>
              <a:t>as of 6/30/2022</a:t>
            </a:r>
            <a:r>
              <a:rPr lang="en-US" sz="2800" dirty="0">
                <a:solidFill>
                  <a:schemeClr val="bg1"/>
                </a:solidFill>
                <a:latin typeface="Arial" panose="020B0604020202020204" pitchFamily="34" charset="0"/>
                <a:cs typeface="Arial" panose="020B0604020202020204" pitchFamily="34" charset="0"/>
              </a:rPr>
              <a:t>)</a:t>
            </a:r>
          </a:p>
          <a:p>
            <a:pPr marL="1485900" lvl="8" indent="-400050">
              <a:spcAft>
                <a:spcPts val="600"/>
              </a:spcAft>
              <a:buClr>
                <a:schemeClr val="bg1"/>
              </a:buCl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$5,517.28 for 3</a:t>
            </a:r>
            <a:r>
              <a:rPr lang="en-US" sz="2000" baseline="30000" dirty="0">
                <a:solidFill>
                  <a:schemeClr val="bg1"/>
                </a:solidFill>
                <a:latin typeface="Arial" panose="020B0604020202020204" pitchFamily="34" charset="0"/>
                <a:cs typeface="Arial" panose="020B0604020202020204" pitchFamily="34" charset="0"/>
              </a:rPr>
              <a:t>rd</a:t>
            </a:r>
            <a:r>
              <a:rPr lang="en-US" sz="2000" dirty="0">
                <a:solidFill>
                  <a:schemeClr val="bg1"/>
                </a:solidFill>
                <a:latin typeface="Arial" panose="020B0604020202020204" pitchFamily="34" charset="0"/>
                <a:cs typeface="Arial" panose="020B0604020202020204" pitchFamily="34" charset="0"/>
              </a:rPr>
              <a:t> Members’ Choice Award</a:t>
            </a:r>
            <a:endParaRPr lang="en-US" sz="2800" dirty="0">
              <a:solidFill>
                <a:schemeClr val="bg1"/>
              </a:solidFill>
              <a:latin typeface="Arial" panose="020B0604020202020204" pitchFamily="34" charset="0"/>
              <a:cs typeface="Arial" panose="020B0604020202020204" pitchFamily="34" charset="0"/>
            </a:endParaRP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$15,486.28 Grant Fund for 2023 (</a:t>
            </a:r>
            <a:r>
              <a:rPr lang="en-US" sz="2000" dirty="0">
                <a:solidFill>
                  <a:schemeClr val="bg1"/>
                </a:solidFill>
                <a:latin typeface="Arial" panose="020B0604020202020204" pitchFamily="34" charset="0"/>
                <a:cs typeface="Arial" panose="020B0604020202020204" pitchFamily="34" charset="0"/>
              </a:rPr>
              <a:t>as of 9/12/2022</a:t>
            </a:r>
            <a:r>
              <a:rPr lang="en-US" sz="2800" dirty="0">
                <a:solidFill>
                  <a:schemeClr val="bg1"/>
                </a:solidFill>
                <a:latin typeface="Arial" panose="020B0604020202020204" pitchFamily="34" charset="0"/>
                <a:cs typeface="Arial" panose="020B0604020202020204" pitchFamily="34" charset="0"/>
              </a:rPr>
              <a:t>)</a:t>
            </a: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$460.52 Administrative Fund (</a:t>
            </a:r>
            <a:r>
              <a:rPr lang="en-US" sz="2000" dirty="0">
                <a:solidFill>
                  <a:schemeClr val="bg1"/>
                </a:solidFill>
                <a:latin typeface="Arial" panose="020B0604020202020204" pitchFamily="34" charset="0"/>
                <a:cs typeface="Arial" panose="020B0604020202020204" pitchFamily="34" charset="0"/>
              </a:rPr>
              <a:t>as of 9/12/2022</a:t>
            </a:r>
            <a:r>
              <a:rPr lang="en-US" sz="28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endParaRPr>
          </a:p>
          <a:p>
            <a:endParaRPr lang="en-US"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61885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3"/>
          <p:cNvSpPr txBox="1">
            <a:spLocks noGrp="1"/>
          </p:cNvSpPr>
          <p:nvPr>
            <p:ph type="title"/>
          </p:nvPr>
        </p:nvSpPr>
        <p:spPr>
          <a:xfrm>
            <a:off x="623888" y="418523"/>
            <a:ext cx="78867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2022 Grantees</a:t>
            </a:r>
            <a:endParaRPr dirty="0"/>
          </a:p>
        </p:txBody>
      </p:sp>
      <p:sp>
        <p:nvSpPr>
          <p:cNvPr id="139" name="Google Shape;139;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dirty="0">
                <a:solidFill>
                  <a:srgbClr val="66FF33"/>
                </a:solidFill>
              </a:rPr>
              <a:t>Sara Burley</a:t>
            </a:r>
            <a:endParaRPr dirty="0"/>
          </a:p>
          <a:p>
            <a:pPr marL="0" lvl="0" indent="0" algn="ctr" rtl="0">
              <a:lnSpc>
                <a:spcPct val="90000"/>
              </a:lnSpc>
              <a:spcBef>
                <a:spcPts val="1000"/>
              </a:spcBef>
              <a:spcAft>
                <a:spcPts val="0"/>
              </a:spcAft>
              <a:buClr>
                <a:srgbClr val="66FF33"/>
              </a:buClr>
              <a:buSzPts val="32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p20"/>
          <p:cNvGraphicFramePr/>
          <p:nvPr>
            <p:extLst>
              <p:ext uri="{D42A27DB-BD31-4B8C-83A1-F6EECF244321}">
                <p14:modId xmlns:p14="http://schemas.microsoft.com/office/powerpoint/2010/main" val="4117229335"/>
              </p:ext>
            </p:extLst>
          </p:nvPr>
        </p:nvGraphicFramePr>
        <p:xfrm>
          <a:off x="571500" y="1888693"/>
          <a:ext cx="8372472" cy="4543410"/>
        </p:xfrm>
        <a:graphic>
          <a:graphicData uri="http://schemas.openxmlformats.org/drawingml/2006/table">
            <a:tbl>
              <a:tblPr firstRow="1" bandRow="1">
                <a:noFill/>
                <a:tableStyleId>{2E5A0C4F-AF70-44E1-8508-3BF682F9AD86}</a:tableStyleId>
              </a:tblPr>
              <a:tblGrid>
                <a:gridCol w="1537231">
                  <a:extLst>
                    <a:ext uri="{9D8B030D-6E8A-4147-A177-3AD203B41FA5}">
                      <a16:colId xmlns:a16="http://schemas.microsoft.com/office/drawing/2014/main" val="20000"/>
                    </a:ext>
                  </a:extLst>
                </a:gridCol>
                <a:gridCol w="6835241">
                  <a:extLst>
                    <a:ext uri="{9D8B030D-6E8A-4147-A177-3AD203B41FA5}">
                      <a16:colId xmlns:a16="http://schemas.microsoft.com/office/drawing/2014/main" val="20001"/>
                    </a:ext>
                  </a:extLst>
                </a:gridCol>
              </a:tblGrid>
              <a:tr h="446199">
                <a:tc gridSpan="2">
                  <a:txBody>
                    <a:bodyPr/>
                    <a:lstStyle/>
                    <a:p>
                      <a:pPr marL="0" marR="0" lvl="0" indent="0" algn="ctr" rtl="0">
                        <a:spcBef>
                          <a:spcPts val="0"/>
                        </a:spcBef>
                        <a:spcAft>
                          <a:spcPts val="0"/>
                        </a:spcAft>
                        <a:buNone/>
                      </a:pPr>
                      <a:r>
                        <a:rPr lang="en-US" sz="2000" u="none" strike="noStrike" cap="none" dirty="0">
                          <a:solidFill>
                            <a:srgbClr val="66FF33"/>
                          </a:solidFill>
                          <a:latin typeface="+mn-lt"/>
                        </a:rPr>
                        <a:t>$</a:t>
                      </a:r>
                      <a:r>
                        <a:rPr lang="en-US" sz="2000" u="none" strike="noStrike" cap="none" dirty="0">
                          <a:solidFill>
                            <a:srgbClr val="66FF33"/>
                          </a:solidFill>
                          <a:latin typeface="+mn-lt"/>
                          <a:ea typeface="Calibri"/>
                          <a:cs typeface="Calibri"/>
                          <a:sym typeface="Calibri"/>
                        </a:rPr>
                        <a:t>54,460.50</a:t>
                      </a:r>
                      <a:r>
                        <a:rPr lang="en-US" sz="2000" u="none" strike="noStrike" cap="none" dirty="0">
                          <a:solidFill>
                            <a:srgbClr val="66FF33"/>
                          </a:solidFill>
                          <a:latin typeface="+mn-lt"/>
                        </a:rPr>
                        <a:t> to </a:t>
                      </a:r>
                      <a:r>
                        <a:rPr lang="en-US" sz="2000" dirty="0">
                          <a:solidFill>
                            <a:srgbClr val="66FF33"/>
                          </a:solidFill>
                          <a:latin typeface="+mn-lt"/>
                        </a:rPr>
                        <a:t>14</a:t>
                      </a:r>
                      <a:r>
                        <a:rPr lang="en-US" sz="2000" u="none" strike="noStrike" cap="none" dirty="0">
                          <a:solidFill>
                            <a:srgbClr val="66FF33"/>
                          </a:solidFill>
                          <a:latin typeface="+mn-lt"/>
                        </a:rPr>
                        <a:t> Deserving Applicants (*new recipient)</a:t>
                      </a:r>
                      <a:endParaRPr sz="2000" u="none" strike="noStrike" cap="none" dirty="0">
                        <a:solidFill>
                          <a:srgbClr val="66FF33"/>
                        </a:solidFill>
                        <a:latin typeface="+mn-lt"/>
                        <a:ea typeface="Arial"/>
                        <a:cs typeface="Arial"/>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61925">
                <a:tc>
                  <a:txBody>
                    <a:bodyPr/>
                    <a:lstStyle/>
                    <a:p>
                      <a:pPr marL="182880" marR="0" lvl="0" indent="0" algn="l" rtl="0">
                        <a:lnSpc>
                          <a:spcPct val="107000"/>
                        </a:lnSpc>
                        <a:spcBef>
                          <a:spcPts val="0"/>
                        </a:spcBef>
                        <a:spcAft>
                          <a:spcPts val="0"/>
                        </a:spcAft>
                        <a:buNone/>
                      </a:pPr>
                      <a:r>
                        <a:rPr lang="en-US" sz="1800" u="none" strike="noStrike" cap="none" dirty="0">
                          <a:solidFill>
                            <a:schemeClr val="bg1"/>
                          </a:solidFill>
                          <a:latin typeface="Arial"/>
                          <a:ea typeface="Calibri"/>
                          <a:cs typeface="Calibri"/>
                          <a:sym typeface="Calibri"/>
                        </a:rPr>
                        <a:t>$</a:t>
                      </a:r>
                      <a:r>
                        <a:rPr lang="en-US" sz="1800" u="none" strike="noStrike" cap="none" dirty="0">
                          <a:solidFill>
                            <a:schemeClr val="bg1"/>
                          </a:solidFill>
                          <a:latin typeface="Arial"/>
                          <a:ea typeface="Calibri"/>
                          <a:cs typeface="Calibri"/>
                        </a:rPr>
                        <a:t>3,188</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$2,000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$3,200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$3,500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$3,500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$3,072.50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p>
                      <a:pPr marL="182880" marR="0" lvl="0" indent="0" algn="l">
                        <a:lnSpc>
                          <a:spcPct val="107000"/>
                        </a:lnSpc>
                        <a:spcBef>
                          <a:spcPts val="0"/>
                        </a:spcBef>
                        <a:spcAft>
                          <a:spcPts val="0"/>
                        </a:spcAft>
                        <a:buNone/>
                      </a:pPr>
                      <a:r>
                        <a:rPr lang="en-US" sz="1800" u="none" strike="noStrike" cap="none" dirty="0">
                          <a:solidFill>
                            <a:schemeClr val="bg1"/>
                          </a:solidFill>
                          <a:latin typeface="Arial"/>
                          <a:ea typeface="Calibri"/>
                          <a:cs typeface="Calibri"/>
                        </a:rPr>
                        <a:t>$5,000</a:t>
                      </a:r>
                    </a:p>
                  </a:txBody>
                  <a:tcPr marL="85725" marR="9525" marT="9525" marB="0" anchor="ctr"/>
                </a:tc>
                <a:tc>
                  <a:txBody>
                    <a:bodyPr/>
                    <a:lstStyle/>
                    <a:p>
                      <a:pPr marL="0" marR="0" lvl="0" indent="0" algn="l" rtl="0">
                        <a:lnSpc>
                          <a:spcPct val="107000"/>
                        </a:lnSpc>
                        <a:spcBef>
                          <a:spcPts val="0"/>
                        </a:spcBef>
                        <a:spcAft>
                          <a:spcPts val="0"/>
                        </a:spcAft>
                        <a:buNone/>
                      </a:pPr>
                      <a:r>
                        <a:rPr lang="en-US" sz="1800" u="none" strike="noStrike" cap="none" dirty="0">
                          <a:solidFill>
                            <a:schemeClr val="bg1"/>
                          </a:solidFill>
                          <a:latin typeface="Arial"/>
                          <a:ea typeface="Calibri"/>
                          <a:cs typeface="Calibri"/>
                        </a:rPr>
                        <a:t>Chesapeake Therapeutic Riding, Inc.</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Ed Lally Foundation*</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Edgewood Community Support Center (EPICENTER)</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Found In Faith Ministries</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Girls on the Run Central Maryland</a:t>
                      </a: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Habitat for Humanity Susquehanna</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Harford County Education Foundation</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Harford Family House</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Homecoming Project</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Humanim</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LASOS, Inc.</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Mason Dixon Community Services</a:t>
                      </a:r>
                      <a:endParaRPr lang="en-US" sz="1800" dirty="0">
                        <a:solidFill>
                          <a:schemeClr val="bg1"/>
                        </a:solidFill>
                        <a:latin typeface="Arial"/>
                      </a:endParaRPr>
                    </a:p>
                    <a:p>
                      <a:pPr marL="0" marR="0" lvl="0" indent="0" algn="l">
                        <a:lnSpc>
                          <a:spcPct val="107000"/>
                        </a:lnSpc>
                        <a:spcBef>
                          <a:spcPts val="0"/>
                        </a:spcBef>
                        <a:spcAft>
                          <a:spcPts val="0"/>
                        </a:spcAft>
                        <a:buNone/>
                      </a:pPr>
                      <a:r>
                        <a:rPr lang="en-US" sz="1800" b="0" i="0" u="none" strike="noStrike" cap="none" noProof="0" dirty="0">
                          <a:solidFill>
                            <a:schemeClr val="bg1"/>
                          </a:solidFill>
                          <a:latin typeface="Arial"/>
                        </a:rPr>
                        <a:t>Sleep in Heavenly Peace, Inc.</a:t>
                      </a:r>
                    </a:p>
                    <a:p>
                      <a:pPr marL="0" marR="0" lvl="0" indent="0" algn="l">
                        <a:lnSpc>
                          <a:spcPct val="107000"/>
                        </a:lnSpc>
                        <a:spcBef>
                          <a:spcPts val="0"/>
                        </a:spcBef>
                        <a:spcAft>
                          <a:spcPts val="0"/>
                        </a:spcAft>
                        <a:buNone/>
                      </a:pPr>
                      <a:r>
                        <a:rPr lang="en-US" sz="1800" b="0" i="0" u="none" strike="noStrike" cap="none" noProof="0" dirty="0" err="1">
                          <a:solidFill>
                            <a:schemeClr val="bg1"/>
                          </a:solidFill>
                          <a:latin typeface="Arial"/>
                        </a:rPr>
                        <a:t>TasteWise</a:t>
                      </a:r>
                      <a:r>
                        <a:rPr lang="en-US" sz="1800" b="0" i="0" u="none" strike="noStrike" cap="none" noProof="0" dirty="0">
                          <a:solidFill>
                            <a:schemeClr val="bg1"/>
                          </a:solidFill>
                          <a:latin typeface="Arial"/>
                        </a:rPr>
                        <a:t> Kids</a:t>
                      </a:r>
                      <a:endParaRPr lang="en-US" sz="1800" dirty="0">
                        <a:solidFill>
                          <a:schemeClr val="bg1"/>
                        </a:solidFill>
                        <a:latin typeface="Arial"/>
                      </a:endParaRPr>
                    </a:p>
                  </a:txBody>
                  <a:tcPr marL="85725" marR="9525" marT="9525" marB="0" anchor="ctr"/>
                </a:tc>
                <a:extLst>
                  <a:ext uri="{0D108BD9-81ED-4DB2-BD59-A6C34878D82A}">
                    <a16:rowId xmlns:a16="http://schemas.microsoft.com/office/drawing/2014/main" val="10012"/>
                  </a:ext>
                </a:extLst>
              </a:tr>
            </a:tbl>
          </a:graphicData>
        </a:graphic>
      </p:graphicFrame>
      <p:sp>
        <p:nvSpPr>
          <p:cNvPr id="247" name="Google Shape;247;p20"/>
          <p:cNvSpPr txBox="1">
            <a:spLocks noGrp="1"/>
          </p:cNvSpPr>
          <p:nvPr>
            <p:ph type="title"/>
          </p:nvPr>
        </p:nvSpPr>
        <p:spPr>
          <a:xfrm>
            <a:off x="388987" y="772852"/>
            <a:ext cx="835960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dirty="0">
                <a:latin typeface="Arial"/>
                <a:ea typeface="Arial"/>
                <a:cs typeface="Arial"/>
                <a:sym typeface="Arial"/>
              </a:rPr>
              <a:t>2022 Grant Awards</a:t>
            </a:r>
            <a:endParaRPr dirty="0"/>
          </a:p>
        </p:txBody>
      </p:sp>
      <p:sp>
        <p:nvSpPr>
          <p:cNvPr id="4" name="TextBox 3">
            <a:extLst>
              <a:ext uri="{FF2B5EF4-FFF2-40B4-BE49-F238E27FC236}">
                <a16:creationId xmlns:a16="http://schemas.microsoft.com/office/drawing/2014/main" id="{FFED1354-8E48-47E4-ABA5-94ED091C5572}"/>
              </a:ext>
            </a:extLst>
          </p:cNvPr>
          <p:cNvSpPr txBox="1"/>
          <p:nvPr/>
        </p:nvSpPr>
        <p:spPr>
          <a:xfrm rot="19442794">
            <a:off x="3330281" y="1038025"/>
            <a:ext cx="2700632" cy="707886"/>
          </a:xfrm>
          <a:prstGeom prst="rect">
            <a:avLst/>
          </a:prstGeom>
          <a:noFill/>
        </p:spPr>
        <p:txBody>
          <a:bodyPr wrap="square" lIns="91440" tIns="45720" rIns="91440" bIns="45720" rtlCol="0" anchor="t">
            <a:spAutoFit/>
          </a:bodyPr>
          <a:lstStyle/>
          <a:p>
            <a:endParaRPr lang="en-US" sz="4000" dirty="0">
              <a:solidFill>
                <a:srgbClr val="FF0000"/>
              </a:solidFill>
            </a:endParaRPr>
          </a:p>
        </p:txBody>
      </p:sp>
    </p:spTree>
  </p:cSld>
  <p:clrMapOvr>
    <a:masterClrMapping/>
  </p:clrMapOvr>
</p:sld>
</file>

<file path=ppt/theme/theme1.xml><?xml version="1.0" encoding="utf-8"?>
<a:theme xmlns:a="http://schemas.openxmlformats.org/drawingml/2006/main" name="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1379</Words>
  <Application>Microsoft Office PowerPoint</Application>
  <PresentationFormat>On-screen Show (4:3)</PresentationFormat>
  <Paragraphs>268</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Noto Sans Symbols</vt:lpstr>
      <vt:lpstr>Calibri</vt:lpstr>
      <vt:lpstr>Arial</vt:lpstr>
      <vt:lpstr>Lucida Sans</vt:lpstr>
      <vt:lpstr>Ubuntu</vt:lpstr>
      <vt:lpstr>Times New Roman</vt:lpstr>
      <vt:lpstr>Courier New</vt:lpstr>
      <vt:lpstr>Wingdings</vt:lpstr>
      <vt:lpstr>Title Slide</vt:lpstr>
      <vt:lpstr>Section Titles</vt:lpstr>
      <vt:lpstr>Grantee Showcase    September 14, 2022</vt:lpstr>
      <vt:lpstr>2021-2022 Executive Board</vt:lpstr>
      <vt:lpstr>2021-2022 Committee Chairs</vt:lpstr>
      <vt:lpstr>2021-2022 Committee Chairs</vt:lpstr>
      <vt:lpstr>Help Wanted</vt:lpstr>
      <vt:lpstr>Finance Report</vt:lpstr>
      <vt:lpstr>Fund Balances</vt:lpstr>
      <vt:lpstr>2022 Grantees</vt:lpstr>
      <vt:lpstr>2022 Grant Awards</vt:lpstr>
      <vt:lpstr>Chesapeake Therapeutic Riding  Safe Hearts at CTR 2022</vt:lpstr>
      <vt:lpstr>Ed Lally Foundation Inaugural Harford County Women's Mindfulness Retreat</vt:lpstr>
      <vt:lpstr>Edgewood Community Support Center Case Management</vt:lpstr>
      <vt:lpstr>Found in Faith Ministries Transportation Scholarship Applicants</vt:lpstr>
      <vt:lpstr>Girls on the Run</vt:lpstr>
      <vt:lpstr>Habitat for Humanity Susquehanna Empowering Women Through Shelter</vt:lpstr>
      <vt:lpstr>Harford County Education Foundation Littles University</vt:lpstr>
      <vt:lpstr>Harford Family House Child Care</vt:lpstr>
      <vt:lpstr>Homecoming Project Life Skills Group</vt:lpstr>
      <vt:lpstr>Humanim, Inc.  Infinity Center for Behavior Services of Harford County</vt:lpstr>
      <vt:lpstr>LASOS, Inc. Summer Program "Open up to the Community"</vt:lpstr>
      <vt:lpstr>Mason-Dixon Community Services Senior Outreach Program</vt:lpstr>
      <vt:lpstr>Sleep in Heavenly Peace  No Kid Sleeps on the Floor in Our Town! - Harford Co. Chapter</vt:lpstr>
      <vt:lpstr>TasteWise Kids Days of Taste at Havre de Grace Elementary School</vt:lpstr>
      <vt:lpstr>Circle Update – Grants to Date</vt:lpstr>
      <vt:lpstr>Members’ Choice Award Update</vt:lpstr>
      <vt:lpstr>Members’ Choice Award</vt:lpstr>
      <vt:lpstr>Members’ Choice Award</vt:lpstr>
      <vt:lpstr>Membership and Outreach Committee Report</vt:lpstr>
      <vt:lpstr>Membership and Outreach Committee Members</vt:lpstr>
      <vt:lpstr>Membership</vt:lpstr>
      <vt:lpstr>Membership</vt:lpstr>
      <vt:lpstr>Giving Online</vt:lpstr>
      <vt:lpstr>Closing Remarks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dc:creator>
  <cp:lastModifiedBy>Student - Kreis, Dylan C.</cp:lastModifiedBy>
  <cp:revision>584</cp:revision>
  <cp:lastPrinted>2022-09-14T01:36:04Z</cp:lastPrinted>
  <dcterms:modified xsi:type="dcterms:W3CDTF">2022-09-14T03:19:47Z</dcterms:modified>
</cp:coreProperties>
</file>